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9" r:id="rId3"/>
    <p:sldId id="259" r:id="rId4"/>
    <p:sldId id="261" r:id="rId5"/>
    <p:sldId id="265" r:id="rId6"/>
    <p:sldId id="258" r:id="rId7"/>
    <p:sldId id="266" r:id="rId8"/>
    <p:sldId id="262" r:id="rId9"/>
    <p:sldId id="257"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0"/>
    <p:restoredTop sz="94721"/>
  </p:normalViewPr>
  <p:slideViewPr>
    <p:cSldViewPr snapToGrid="0">
      <p:cViewPr varScale="1">
        <p:scale>
          <a:sx n="112" d="100"/>
          <a:sy n="112" d="100"/>
        </p:scale>
        <p:origin x="7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8AC16E-E64E-FA45-92C6-B84C3512F2EA}" type="datetimeFigureOut">
              <a:rPr lang="en-US" smtClean="0"/>
              <a:t>12/5/22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506369-222B-114E-9E52-4A7A230BDA8F}" type="slidenum">
              <a:rPr lang="en-US" smtClean="0"/>
              <a:t>‹#›</a:t>
            </a:fld>
            <a:endParaRPr lang="en-US"/>
          </a:p>
        </p:txBody>
      </p:sp>
    </p:spTree>
    <p:extLst>
      <p:ext uri="{BB962C8B-B14F-4D97-AF65-F5344CB8AC3E}">
        <p14:creationId xmlns:p14="http://schemas.microsoft.com/office/powerpoint/2010/main" val="204244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506369-222B-114E-9E52-4A7A230BDA8F}" type="slidenum">
              <a:rPr lang="en-US" smtClean="0"/>
              <a:t>7</a:t>
            </a:fld>
            <a:endParaRPr lang="en-US"/>
          </a:p>
        </p:txBody>
      </p:sp>
    </p:spTree>
    <p:extLst>
      <p:ext uri="{BB962C8B-B14F-4D97-AF65-F5344CB8AC3E}">
        <p14:creationId xmlns:p14="http://schemas.microsoft.com/office/powerpoint/2010/main" val="3993929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506369-222B-114E-9E52-4A7A230BDA8F}" type="slidenum">
              <a:rPr lang="en-US" smtClean="0"/>
              <a:t>8</a:t>
            </a:fld>
            <a:endParaRPr lang="en-US"/>
          </a:p>
        </p:txBody>
      </p:sp>
    </p:spTree>
    <p:extLst>
      <p:ext uri="{BB962C8B-B14F-4D97-AF65-F5344CB8AC3E}">
        <p14:creationId xmlns:p14="http://schemas.microsoft.com/office/powerpoint/2010/main" val="2540855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3FB382-A36D-1F4C-9CB5-D54A7C1EF746}"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ED113-8366-1B46-B9FE-5F02C84BFC17}" type="slidenum">
              <a:rPr lang="en-US" smtClean="0"/>
              <a:t>‹#›</a:t>
            </a:fld>
            <a:endParaRPr lang="en-US"/>
          </a:p>
        </p:txBody>
      </p:sp>
    </p:spTree>
    <p:extLst>
      <p:ext uri="{BB962C8B-B14F-4D97-AF65-F5344CB8AC3E}">
        <p14:creationId xmlns:p14="http://schemas.microsoft.com/office/powerpoint/2010/main" val="362965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FB382-A36D-1F4C-9CB5-D54A7C1EF746}"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ED113-8366-1B46-B9FE-5F02C84BFC17}" type="slidenum">
              <a:rPr lang="en-US" smtClean="0"/>
              <a:t>‹#›</a:t>
            </a:fld>
            <a:endParaRPr lang="en-US"/>
          </a:p>
        </p:txBody>
      </p:sp>
    </p:spTree>
    <p:extLst>
      <p:ext uri="{BB962C8B-B14F-4D97-AF65-F5344CB8AC3E}">
        <p14:creationId xmlns:p14="http://schemas.microsoft.com/office/powerpoint/2010/main" val="351667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FB382-A36D-1F4C-9CB5-D54A7C1EF746}"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ED113-8366-1B46-B9FE-5F02C84BFC17}" type="slidenum">
              <a:rPr lang="en-US" smtClean="0"/>
              <a:t>‹#›</a:t>
            </a:fld>
            <a:endParaRPr lang="en-US"/>
          </a:p>
        </p:txBody>
      </p:sp>
    </p:spTree>
    <p:extLst>
      <p:ext uri="{BB962C8B-B14F-4D97-AF65-F5344CB8AC3E}">
        <p14:creationId xmlns:p14="http://schemas.microsoft.com/office/powerpoint/2010/main" val="324082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3FB382-A36D-1F4C-9CB5-D54A7C1EF746}"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ED113-8366-1B46-B9FE-5F02C84BFC17}" type="slidenum">
              <a:rPr lang="en-US" smtClean="0"/>
              <a:t>‹#›</a:t>
            </a:fld>
            <a:endParaRPr lang="en-US"/>
          </a:p>
        </p:txBody>
      </p:sp>
    </p:spTree>
    <p:extLst>
      <p:ext uri="{BB962C8B-B14F-4D97-AF65-F5344CB8AC3E}">
        <p14:creationId xmlns:p14="http://schemas.microsoft.com/office/powerpoint/2010/main" val="2549506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3FB382-A36D-1F4C-9CB5-D54A7C1EF746}" type="datetimeFigureOut">
              <a:rPr lang="en-US" smtClean="0"/>
              <a:t>12/5/22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EED113-8366-1B46-B9FE-5F02C84BFC17}" type="slidenum">
              <a:rPr lang="en-US" smtClean="0"/>
              <a:t>‹#›</a:t>
            </a:fld>
            <a:endParaRPr lang="en-US"/>
          </a:p>
        </p:txBody>
      </p:sp>
    </p:spTree>
    <p:extLst>
      <p:ext uri="{BB962C8B-B14F-4D97-AF65-F5344CB8AC3E}">
        <p14:creationId xmlns:p14="http://schemas.microsoft.com/office/powerpoint/2010/main" val="2313261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3FB382-A36D-1F4C-9CB5-D54A7C1EF746}"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ED113-8366-1B46-B9FE-5F02C84BFC17}" type="slidenum">
              <a:rPr lang="en-US" smtClean="0"/>
              <a:t>‹#›</a:t>
            </a:fld>
            <a:endParaRPr lang="en-US"/>
          </a:p>
        </p:txBody>
      </p:sp>
    </p:spTree>
    <p:extLst>
      <p:ext uri="{BB962C8B-B14F-4D97-AF65-F5344CB8AC3E}">
        <p14:creationId xmlns:p14="http://schemas.microsoft.com/office/powerpoint/2010/main" val="2521294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3FB382-A36D-1F4C-9CB5-D54A7C1EF746}" type="datetimeFigureOut">
              <a:rPr lang="en-US" smtClean="0"/>
              <a:t>12/5/22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EED113-8366-1B46-B9FE-5F02C84BFC17}" type="slidenum">
              <a:rPr lang="en-US" smtClean="0"/>
              <a:t>‹#›</a:t>
            </a:fld>
            <a:endParaRPr lang="en-US"/>
          </a:p>
        </p:txBody>
      </p:sp>
    </p:spTree>
    <p:extLst>
      <p:ext uri="{BB962C8B-B14F-4D97-AF65-F5344CB8AC3E}">
        <p14:creationId xmlns:p14="http://schemas.microsoft.com/office/powerpoint/2010/main" val="32434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3FB382-A36D-1F4C-9CB5-D54A7C1EF746}" type="datetimeFigureOut">
              <a:rPr lang="en-US" smtClean="0"/>
              <a:t>12/5/22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EED113-8366-1B46-B9FE-5F02C84BFC17}" type="slidenum">
              <a:rPr lang="en-US" smtClean="0"/>
              <a:t>‹#›</a:t>
            </a:fld>
            <a:endParaRPr lang="en-US"/>
          </a:p>
        </p:txBody>
      </p:sp>
    </p:spTree>
    <p:extLst>
      <p:ext uri="{BB962C8B-B14F-4D97-AF65-F5344CB8AC3E}">
        <p14:creationId xmlns:p14="http://schemas.microsoft.com/office/powerpoint/2010/main" val="3301522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3FB382-A36D-1F4C-9CB5-D54A7C1EF746}" type="datetimeFigureOut">
              <a:rPr lang="en-US" smtClean="0"/>
              <a:t>12/5/22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EED113-8366-1B46-B9FE-5F02C84BFC17}" type="slidenum">
              <a:rPr lang="en-US" smtClean="0"/>
              <a:t>‹#›</a:t>
            </a:fld>
            <a:endParaRPr lang="en-US"/>
          </a:p>
        </p:txBody>
      </p:sp>
    </p:spTree>
    <p:extLst>
      <p:ext uri="{BB962C8B-B14F-4D97-AF65-F5344CB8AC3E}">
        <p14:creationId xmlns:p14="http://schemas.microsoft.com/office/powerpoint/2010/main" val="335505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3FB382-A36D-1F4C-9CB5-D54A7C1EF746}"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ED113-8366-1B46-B9FE-5F02C84BFC17}" type="slidenum">
              <a:rPr lang="en-US" smtClean="0"/>
              <a:t>‹#›</a:t>
            </a:fld>
            <a:endParaRPr lang="en-US"/>
          </a:p>
        </p:txBody>
      </p:sp>
    </p:spTree>
    <p:extLst>
      <p:ext uri="{BB962C8B-B14F-4D97-AF65-F5344CB8AC3E}">
        <p14:creationId xmlns:p14="http://schemas.microsoft.com/office/powerpoint/2010/main" val="1831710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3FB382-A36D-1F4C-9CB5-D54A7C1EF746}" type="datetimeFigureOut">
              <a:rPr lang="en-US" smtClean="0"/>
              <a:t>12/5/22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EED113-8366-1B46-B9FE-5F02C84BFC17}" type="slidenum">
              <a:rPr lang="en-US" smtClean="0"/>
              <a:t>‹#›</a:t>
            </a:fld>
            <a:endParaRPr lang="en-US"/>
          </a:p>
        </p:txBody>
      </p:sp>
    </p:spTree>
    <p:extLst>
      <p:ext uri="{BB962C8B-B14F-4D97-AF65-F5344CB8AC3E}">
        <p14:creationId xmlns:p14="http://schemas.microsoft.com/office/powerpoint/2010/main" val="2671500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3FB382-A36D-1F4C-9CB5-D54A7C1EF746}" type="datetimeFigureOut">
              <a:rPr lang="en-US" smtClean="0"/>
              <a:t>12/5/22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ED113-8366-1B46-B9FE-5F02C84BFC17}" type="slidenum">
              <a:rPr lang="en-US" smtClean="0"/>
              <a:t>‹#›</a:t>
            </a:fld>
            <a:endParaRPr lang="en-US"/>
          </a:p>
        </p:txBody>
      </p:sp>
    </p:spTree>
    <p:extLst>
      <p:ext uri="{BB962C8B-B14F-4D97-AF65-F5344CB8AC3E}">
        <p14:creationId xmlns:p14="http://schemas.microsoft.com/office/powerpoint/2010/main" val="464325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ualenroll@highlands.edu"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s://www.usg.edu/student_affairs/assets/student_affairs/documents/Staying_on_Course.pdf" TargetMode="External"/><Relationship Id="rId3" Type="http://schemas.openxmlformats.org/officeDocument/2006/relationships/hyperlink" Target="https://www.gafutures.org/create-account" TargetMode="External"/><Relationship Id="rId7" Type="http://schemas.openxmlformats.org/officeDocument/2006/relationships/hyperlink" Target="https://ghcservices.highlands.edu:8888/APPSTATUS/appl_status.login"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satsuite.collegeboard.org/sat/scores/send-scores-to-colleges/sending-scores" TargetMode="External"/><Relationship Id="rId5" Type="http://schemas.openxmlformats.org/officeDocument/2006/relationships/hyperlink" Target="https://www.act.org/content/act/en-georgia.html" TargetMode="External"/><Relationship Id="rId4" Type="http://schemas.openxmlformats.org/officeDocument/2006/relationships/hyperlink" Target="https://gafutures.xap.com/applications/usg/usg_common_2019/apply.html?application_id=3400"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sites.highlands.edu/admissions/wp-content/uploads/sites/21/2017/11/immunization.pdf" TargetMode="External"/><Relationship Id="rId3" Type="http://schemas.openxmlformats.org/officeDocument/2006/relationships/image" Target="../media/image1.jpeg"/><Relationship Id="rId7" Type="http://schemas.openxmlformats.org/officeDocument/2006/relationships/hyperlink" Target="https://www.youtube.com/watch?v=-UoBFlfsNSU&amp;feature=youtu.be" TargetMode="External"/><Relationship Id="rId12" Type="http://schemas.openxmlformats.org/officeDocument/2006/relationships/hyperlink" Target="https://ghcservices.highlands.edu:8888/APPSTATUS/appl_status.logi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gafutures.org/hope-state-aid-programs/scholarships-grants/dual-enrollment/application-procedure-and-deadline/" TargetMode="External"/><Relationship Id="rId11" Type="http://schemas.openxmlformats.org/officeDocument/2006/relationships/hyperlink" Target="mailto:registrar@highlands.edu" TargetMode="External"/><Relationship Id="rId5" Type="http://schemas.openxmlformats.org/officeDocument/2006/relationships/hyperlink" Target="https://sites.highlands.edu/admissions/verifying-lawful-presence/" TargetMode="External"/><Relationship Id="rId10" Type="http://schemas.openxmlformats.org/officeDocument/2006/relationships/hyperlink" Target="https://sites.highlands.edu/registrar/wp-content/uploads/sites/52/2018/10/FERPA-Annual-Notice-To-Sudents-Fillable.pdf" TargetMode="External"/><Relationship Id="rId4" Type="http://schemas.openxmlformats.org/officeDocument/2006/relationships/hyperlink" Target="https://apstudents.collegeboard.org/sending-scores" TargetMode="External"/><Relationship Id="rId9" Type="http://schemas.openxmlformats.org/officeDocument/2006/relationships/hyperlink" Target="https://dph.georgia.gov/immunization-section/georgia-immunization-registry-gri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E9FB-CCC5-9F15-6B57-23C5D233B5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9D664A2-578D-83A1-22A2-FF89D1FA80EF}"/>
              </a:ext>
            </a:extLst>
          </p:cNvPr>
          <p:cNvSpPr>
            <a:spLocks noGrp="1"/>
          </p:cNvSpPr>
          <p:nvPr>
            <p:ph type="subTitle" idx="1"/>
          </p:nvPr>
        </p:nvSpPr>
        <p:spPr/>
        <p:txBody>
          <a:bodyPr/>
          <a:lstStyle/>
          <a:p>
            <a:endParaRPr lang="en-US"/>
          </a:p>
        </p:txBody>
      </p:sp>
      <p:pic>
        <p:nvPicPr>
          <p:cNvPr id="4" name="Picture 9">
            <a:extLst>
              <a:ext uri="{FF2B5EF4-FFF2-40B4-BE49-F238E27FC236}">
                <a16:creationId xmlns:a16="http://schemas.microsoft.com/office/drawing/2014/main" id="{C3107406-D202-5A9C-98AB-B27D26F79E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ogo, company name&#10;&#10;Description automatically generated">
            <a:extLst>
              <a:ext uri="{FF2B5EF4-FFF2-40B4-BE49-F238E27FC236}">
                <a16:creationId xmlns:a16="http://schemas.microsoft.com/office/drawing/2014/main" id="{CE876EA0-6C3D-3506-4A7D-6E8E51297517}"/>
              </a:ext>
            </a:extLst>
          </p:cNvPr>
          <p:cNvPicPr>
            <a:picLocks noChangeAspect="1"/>
          </p:cNvPicPr>
          <p:nvPr/>
        </p:nvPicPr>
        <p:blipFill>
          <a:blip r:embed="rId3"/>
          <a:stretch>
            <a:fillRect/>
          </a:stretch>
        </p:blipFill>
        <p:spPr>
          <a:xfrm>
            <a:off x="1498600" y="1587500"/>
            <a:ext cx="6146800" cy="3683000"/>
          </a:xfrm>
          <a:prstGeom prst="rect">
            <a:avLst/>
          </a:prstGeom>
        </p:spPr>
      </p:pic>
    </p:spTree>
    <p:extLst>
      <p:ext uri="{BB962C8B-B14F-4D97-AF65-F5344CB8AC3E}">
        <p14:creationId xmlns:p14="http://schemas.microsoft.com/office/powerpoint/2010/main" val="911558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E9FB-CCC5-9F15-6B57-23C5D233B5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9D664A2-578D-83A1-22A2-FF89D1FA80EF}"/>
              </a:ext>
            </a:extLst>
          </p:cNvPr>
          <p:cNvSpPr>
            <a:spLocks noGrp="1"/>
          </p:cNvSpPr>
          <p:nvPr>
            <p:ph type="subTitle" idx="1"/>
          </p:nvPr>
        </p:nvSpPr>
        <p:spPr/>
        <p:txBody>
          <a:bodyPr/>
          <a:lstStyle/>
          <a:p>
            <a:endParaRPr lang="en-US"/>
          </a:p>
        </p:txBody>
      </p:sp>
      <p:pic>
        <p:nvPicPr>
          <p:cNvPr id="4" name="Picture 9">
            <a:extLst>
              <a:ext uri="{FF2B5EF4-FFF2-40B4-BE49-F238E27FC236}">
                <a16:creationId xmlns:a16="http://schemas.microsoft.com/office/drawing/2014/main" id="{C3107406-D202-5A9C-98AB-B27D26F79E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8540"/>
            <a:ext cx="9155387" cy="6866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606C5F1B-65D1-25C0-5EDF-FDDF4880417E}"/>
              </a:ext>
            </a:extLst>
          </p:cNvPr>
          <p:cNvSpPr txBox="1"/>
          <p:nvPr/>
        </p:nvSpPr>
        <p:spPr>
          <a:xfrm>
            <a:off x="570187" y="1443841"/>
            <a:ext cx="7430813" cy="3970318"/>
          </a:xfrm>
          <a:prstGeom prst="rect">
            <a:avLst/>
          </a:prstGeom>
          <a:noFill/>
        </p:spPr>
        <p:txBody>
          <a:bodyPr wrap="square" rtlCol="0">
            <a:spAutoFit/>
          </a:bodyPr>
          <a:lstStyle/>
          <a:p>
            <a:pPr algn="ctr"/>
            <a:r>
              <a:rPr lang="en-US" sz="3600" dirty="0"/>
              <a:t>QUESTIONS?</a:t>
            </a:r>
          </a:p>
          <a:p>
            <a:pPr algn="ctr"/>
            <a:endParaRPr lang="en-US" sz="3600" dirty="0"/>
          </a:p>
          <a:p>
            <a:pPr algn="ctr"/>
            <a:r>
              <a:rPr lang="en-US" sz="3600" b="1" dirty="0"/>
              <a:t>Contact Info:</a:t>
            </a:r>
          </a:p>
          <a:p>
            <a:pPr algn="ctr"/>
            <a:r>
              <a:rPr lang="en-US" sz="3600" dirty="0"/>
              <a:t>Mary Ann Sailors</a:t>
            </a:r>
          </a:p>
          <a:p>
            <a:pPr algn="ctr"/>
            <a:r>
              <a:rPr lang="en-US" sz="3600" dirty="0"/>
              <a:t>Dual Enrollment Coordinator</a:t>
            </a:r>
          </a:p>
          <a:p>
            <a:pPr algn="ctr"/>
            <a:r>
              <a:rPr lang="en-US" sz="3600" dirty="0">
                <a:hlinkClick r:id="rId3"/>
              </a:rPr>
              <a:t>dualenroll@highlands.edu</a:t>
            </a:r>
            <a:endParaRPr lang="en-US" sz="3600" dirty="0"/>
          </a:p>
          <a:p>
            <a:pPr algn="ctr"/>
            <a:r>
              <a:rPr lang="en-US" sz="3600" dirty="0"/>
              <a:t>706-368-7744</a:t>
            </a:r>
          </a:p>
        </p:txBody>
      </p:sp>
    </p:spTree>
    <p:extLst>
      <p:ext uri="{BB962C8B-B14F-4D97-AF65-F5344CB8AC3E}">
        <p14:creationId xmlns:p14="http://schemas.microsoft.com/office/powerpoint/2010/main" val="186792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3B71DBD2-3B77-4A79-B20B-A2B1EBBE1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D94CD5A-DFA9-4697-95A8-A758FBF5E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w="22225">
            <a:solidFill>
              <a:srgbClr val="F09D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53DE72B2-368E-2039-08C5-20F314A5809B}"/>
              </a:ext>
            </a:extLst>
          </p:cNvPr>
          <p:cNvPicPr>
            <a:picLocks noChangeAspect="1"/>
          </p:cNvPicPr>
          <p:nvPr/>
        </p:nvPicPr>
        <p:blipFill rotWithShape="1">
          <a:blip r:embed="rId2"/>
          <a:srcRect t="2486" b="1414"/>
          <a:stretch/>
        </p:blipFill>
        <p:spPr>
          <a:xfrm>
            <a:off x="482600" y="643467"/>
            <a:ext cx="4029074" cy="5571066"/>
          </a:xfrm>
          <a:prstGeom prst="rect">
            <a:avLst/>
          </a:prstGeom>
        </p:spPr>
      </p:pic>
      <p:pic>
        <p:nvPicPr>
          <p:cNvPr id="7" name="Picture 6">
            <a:extLst>
              <a:ext uri="{FF2B5EF4-FFF2-40B4-BE49-F238E27FC236}">
                <a16:creationId xmlns:a16="http://schemas.microsoft.com/office/drawing/2014/main" id="{0A3BD5AB-5ED4-9A78-65FF-41C1E27D666B}"/>
              </a:ext>
            </a:extLst>
          </p:cNvPr>
          <p:cNvPicPr>
            <a:picLocks noChangeAspect="1"/>
          </p:cNvPicPr>
          <p:nvPr/>
        </p:nvPicPr>
        <p:blipFill rotWithShape="1">
          <a:blip r:embed="rId3"/>
          <a:srcRect t="1450" r="-1" b="2450"/>
          <a:stretch/>
        </p:blipFill>
        <p:spPr>
          <a:xfrm>
            <a:off x="4632324" y="643467"/>
            <a:ext cx="4029075" cy="5571066"/>
          </a:xfrm>
          <a:prstGeom prst="rect">
            <a:avLst/>
          </a:prstGeom>
        </p:spPr>
      </p:pic>
    </p:spTree>
    <p:extLst>
      <p:ext uri="{BB962C8B-B14F-4D97-AF65-F5344CB8AC3E}">
        <p14:creationId xmlns:p14="http://schemas.microsoft.com/office/powerpoint/2010/main" val="129803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E9FB-CCC5-9F15-6B57-23C5D233B5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9D664A2-578D-83A1-22A2-FF89D1FA80EF}"/>
              </a:ext>
            </a:extLst>
          </p:cNvPr>
          <p:cNvSpPr>
            <a:spLocks noGrp="1"/>
          </p:cNvSpPr>
          <p:nvPr>
            <p:ph type="subTitle" idx="1"/>
          </p:nvPr>
        </p:nvSpPr>
        <p:spPr/>
        <p:txBody>
          <a:bodyPr/>
          <a:lstStyle/>
          <a:p>
            <a:endParaRPr lang="en-US"/>
          </a:p>
        </p:txBody>
      </p:sp>
      <p:pic>
        <p:nvPicPr>
          <p:cNvPr id="4" name="Picture 9">
            <a:extLst>
              <a:ext uri="{FF2B5EF4-FFF2-40B4-BE49-F238E27FC236}">
                <a16:creationId xmlns:a16="http://schemas.microsoft.com/office/drawing/2014/main" id="{C3107406-D202-5A9C-98AB-B27D26F79E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8023A00-9970-8103-2B11-6D19F634E4AF}"/>
              </a:ext>
            </a:extLst>
          </p:cNvPr>
          <p:cNvSpPr txBox="1"/>
          <p:nvPr/>
        </p:nvSpPr>
        <p:spPr>
          <a:xfrm>
            <a:off x="996227" y="1122363"/>
            <a:ext cx="7306794" cy="707886"/>
          </a:xfrm>
          <a:prstGeom prst="rect">
            <a:avLst/>
          </a:prstGeom>
          <a:noFill/>
        </p:spPr>
        <p:txBody>
          <a:bodyPr wrap="square" rtlCol="0">
            <a:spAutoFit/>
          </a:bodyPr>
          <a:lstStyle/>
          <a:p>
            <a:r>
              <a:rPr lang="en-US" sz="4000" dirty="0">
                <a:solidFill>
                  <a:schemeClr val="accent2"/>
                </a:solidFill>
              </a:rPr>
              <a:t>About Georgia Highlands College</a:t>
            </a:r>
          </a:p>
        </p:txBody>
      </p:sp>
      <p:sp>
        <p:nvSpPr>
          <p:cNvPr id="8" name="TextBox 7">
            <a:extLst>
              <a:ext uri="{FF2B5EF4-FFF2-40B4-BE49-F238E27FC236}">
                <a16:creationId xmlns:a16="http://schemas.microsoft.com/office/drawing/2014/main" id="{E6FE29E9-2B3B-D332-5B54-2BAB967EB9AD}"/>
              </a:ext>
            </a:extLst>
          </p:cNvPr>
          <p:cNvSpPr txBox="1"/>
          <p:nvPr/>
        </p:nvSpPr>
        <p:spPr>
          <a:xfrm>
            <a:off x="794188" y="2019379"/>
            <a:ext cx="7710872" cy="4154984"/>
          </a:xfrm>
          <a:prstGeom prst="rect">
            <a:avLst/>
          </a:prstGeom>
          <a:noFill/>
        </p:spPr>
        <p:txBody>
          <a:bodyPr wrap="square">
            <a:spAutoFit/>
          </a:bodyPr>
          <a:lstStyle/>
          <a:p>
            <a:pPr marL="571500" indent="-571500">
              <a:buFont typeface="Arial" panose="020B0604020202020204" pitchFamily="34" charset="0"/>
              <a:buChar char="•"/>
            </a:pPr>
            <a:r>
              <a:rPr lang="en-US" sz="2400" dirty="0">
                <a:latin typeface="Calibri" panose="020F0502020204030204" pitchFamily="34" charset="0"/>
                <a:cs typeface="Calibri" panose="020F0502020204030204" pitchFamily="34" charset="0"/>
              </a:rPr>
              <a:t>State, public college opened in 1970 as Floyd Junior College in Floyd Co.</a:t>
            </a:r>
          </a:p>
          <a:p>
            <a:pPr marL="571500" indent="-571500">
              <a:buFont typeface="Arial" panose="020B0604020202020204" pitchFamily="34" charset="0"/>
              <a:buChar char="•"/>
            </a:pPr>
            <a:r>
              <a:rPr lang="en-US" sz="2400" dirty="0">
                <a:latin typeface="Calibri" panose="020F0502020204030204" pitchFamily="34" charset="0"/>
                <a:cs typeface="Calibri" panose="020F0502020204030204" pitchFamily="34" charset="0"/>
              </a:rPr>
              <a:t>A member institution of the University System of GA (USG)</a:t>
            </a:r>
          </a:p>
          <a:p>
            <a:pPr marL="571500" indent="-571500">
              <a:buFont typeface="Arial" panose="020B0604020202020204" pitchFamily="34" charset="0"/>
              <a:buChar char="•"/>
            </a:pPr>
            <a:r>
              <a:rPr lang="en-US" sz="2400" dirty="0">
                <a:latin typeface="Calibri" panose="020F0502020204030204" pitchFamily="34" charset="0"/>
                <a:cs typeface="Calibri" panose="020F0502020204030204" pitchFamily="34" charset="0"/>
              </a:rPr>
              <a:t>Course transferability through-out the 26 USG “sister</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institutions </a:t>
            </a:r>
          </a:p>
          <a:p>
            <a:pPr marL="457200"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 Locations </a:t>
            </a:r>
          </a:p>
          <a:p>
            <a:pPr marL="914400" lvl="1"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Rome </a:t>
            </a:r>
          </a:p>
          <a:p>
            <a:pPr marL="914400" lvl="1"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Cartersville</a:t>
            </a:r>
          </a:p>
          <a:p>
            <a:pPr marL="914400" lvl="1"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Marietta</a:t>
            </a:r>
          </a:p>
          <a:p>
            <a:pPr marL="914400" lvl="1" indent="-457200">
              <a:buFont typeface="Arial" panose="020B0604020202020204" pitchFamily="34" charset="0"/>
              <a:buChar char="•"/>
            </a:pPr>
            <a:r>
              <a:rPr lang="en-US" sz="2400" dirty="0">
                <a:latin typeface="Calibri" panose="020F0502020204030204" pitchFamily="34" charset="0"/>
                <a:cs typeface="Calibri" panose="020F0502020204030204" pitchFamily="34" charset="0"/>
              </a:rPr>
              <a:t>Dallas</a:t>
            </a:r>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6259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E9FB-CCC5-9F15-6B57-23C5D233B5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9D664A2-578D-83A1-22A2-FF89D1FA80EF}"/>
              </a:ext>
            </a:extLst>
          </p:cNvPr>
          <p:cNvSpPr>
            <a:spLocks noGrp="1"/>
          </p:cNvSpPr>
          <p:nvPr>
            <p:ph type="subTitle" idx="1"/>
          </p:nvPr>
        </p:nvSpPr>
        <p:spPr/>
        <p:txBody>
          <a:bodyPr/>
          <a:lstStyle/>
          <a:p>
            <a:endParaRPr lang="en-US"/>
          </a:p>
        </p:txBody>
      </p:sp>
      <p:pic>
        <p:nvPicPr>
          <p:cNvPr id="4" name="Picture 9">
            <a:extLst>
              <a:ext uri="{FF2B5EF4-FFF2-40B4-BE49-F238E27FC236}">
                <a16:creationId xmlns:a16="http://schemas.microsoft.com/office/drawing/2014/main" id="{C3107406-D202-5A9C-98AB-B27D26F79E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66" y="0"/>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Table&#10;&#10;Description automatically generated">
            <a:extLst>
              <a:ext uri="{FF2B5EF4-FFF2-40B4-BE49-F238E27FC236}">
                <a16:creationId xmlns:a16="http://schemas.microsoft.com/office/drawing/2014/main" id="{5BAAA956-BB04-04F4-3B62-C9507525E4E3}"/>
              </a:ext>
            </a:extLst>
          </p:cNvPr>
          <p:cNvPicPr>
            <a:picLocks noChangeAspect="1"/>
          </p:cNvPicPr>
          <p:nvPr/>
        </p:nvPicPr>
        <p:blipFill>
          <a:blip r:embed="rId3"/>
          <a:stretch>
            <a:fillRect/>
          </a:stretch>
        </p:blipFill>
        <p:spPr>
          <a:xfrm>
            <a:off x="685800" y="2726043"/>
            <a:ext cx="7772400" cy="2457938"/>
          </a:xfrm>
          <a:prstGeom prst="rect">
            <a:avLst/>
          </a:prstGeom>
        </p:spPr>
      </p:pic>
      <p:sp>
        <p:nvSpPr>
          <p:cNvPr id="7" name="TextBox 6">
            <a:extLst>
              <a:ext uri="{FF2B5EF4-FFF2-40B4-BE49-F238E27FC236}">
                <a16:creationId xmlns:a16="http://schemas.microsoft.com/office/drawing/2014/main" id="{7E7D5275-9DBD-65BB-AAC5-9182E9D6B7E1}"/>
              </a:ext>
            </a:extLst>
          </p:cNvPr>
          <p:cNvSpPr txBox="1"/>
          <p:nvPr/>
        </p:nvSpPr>
        <p:spPr>
          <a:xfrm>
            <a:off x="1400503" y="1854498"/>
            <a:ext cx="6600497" cy="461665"/>
          </a:xfrm>
          <a:prstGeom prst="rect">
            <a:avLst/>
          </a:prstGeom>
          <a:noFill/>
        </p:spPr>
        <p:txBody>
          <a:bodyPr wrap="square" rtlCol="0">
            <a:spAutoFit/>
          </a:bodyPr>
          <a:lstStyle/>
          <a:p>
            <a:r>
              <a:rPr lang="en-US" sz="2400" u="sng" dirty="0">
                <a:solidFill>
                  <a:srgbClr val="E87511"/>
                </a:solidFill>
                <a:latin typeface="Calibri" panose="020F0502020204030204" pitchFamily="34" charset="0"/>
                <a:cs typeface="Calibri" panose="020F0502020204030204" pitchFamily="34" charset="0"/>
              </a:rPr>
              <a:t>10</a:t>
            </a:r>
            <a:r>
              <a:rPr lang="en-US" sz="2400" u="sng" baseline="30000" dirty="0">
                <a:solidFill>
                  <a:srgbClr val="E87511"/>
                </a:solidFill>
                <a:latin typeface="Calibri" panose="020F0502020204030204" pitchFamily="34" charset="0"/>
                <a:cs typeface="Calibri" panose="020F0502020204030204" pitchFamily="34" charset="0"/>
              </a:rPr>
              <a:t>th</a:t>
            </a:r>
            <a:r>
              <a:rPr lang="en-US" sz="2400" u="sng" dirty="0">
                <a:solidFill>
                  <a:srgbClr val="E87511"/>
                </a:solidFill>
                <a:latin typeface="Calibri" panose="020F0502020204030204" pitchFamily="34" charset="0"/>
                <a:cs typeface="Calibri" panose="020F0502020204030204" pitchFamily="34" charset="0"/>
              </a:rPr>
              <a:t>, 11</a:t>
            </a:r>
            <a:r>
              <a:rPr lang="en-US" sz="2400" u="sng" baseline="30000" dirty="0">
                <a:solidFill>
                  <a:srgbClr val="E87511"/>
                </a:solidFill>
                <a:latin typeface="Calibri" panose="020F0502020204030204" pitchFamily="34" charset="0"/>
                <a:cs typeface="Calibri" panose="020F0502020204030204" pitchFamily="34" charset="0"/>
              </a:rPr>
              <a:t>th</a:t>
            </a:r>
            <a:r>
              <a:rPr lang="en-US" sz="2400" u="sng" dirty="0">
                <a:solidFill>
                  <a:srgbClr val="E87511"/>
                </a:solidFill>
                <a:latin typeface="Calibri" panose="020F0502020204030204" pitchFamily="34" charset="0"/>
                <a:cs typeface="Calibri" panose="020F0502020204030204" pitchFamily="34" charset="0"/>
              </a:rPr>
              <a:t> &amp; 12</a:t>
            </a:r>
            <a:r>
              <a:rPr lang="en-US" sz="2400" u="sng" baseline="30000" dirty="0">
                <a:solidFill>
                  <a:srgbClr val="E87511"/>
                </a:solidFill>
                <a:latin typeface="Calibri" panose="020F0502020204030204" pitchFamily="34" charset="0"/>
                <a:cs typeface="Calibri" panose="020F0502020204030204" pitchFamily="34" charset="0"/>
              </a:rPr>
              <a:t>th </a:t>
            </a:r>
            <a:r>
              <a:rPr lang="en-US" sz="2400" u="sng" dirty="0">
                <a:solidFill>
                  <a:srgbClr val="E87511"/>
                </a:solidFill>
                <a:latin typeface="Calibri" panose="020F0502020204030204" pitchFamily="34" charset="0"/>
                <a:cs typeface="Calibri" panose="020F0502020204030204" pitchFamily="34" charset="0"/>
              </a:rPr>
              <a:t>Grades</a:t>
            </a:r>
            <a:r>
              <a:rPr lang="en-US" sz="2400" dirty="0">
                <a:solidFill>
                  <a:srgbClr val="E87511"/>
                </a:solidFill>
                <a:latin typeface="Calibri" panose="020F0502020204030204" pitchFamily="34" charset="0"/>
                <a:cs typeface="Calibri" panose="020F0502020204030204" pitchFamily="34" charset="0"/>
              </a:rPr>
              <a:t> Admissions Requirements</a:t>
            </a:r>
            <a:endParaRPr lang="en-US" sz="2400" baseline="30000" dirty="0">
              <a:solidFill>
                <a:srgbClr val="E8751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6ED197BB-6F3C-83EF-39DE-9ED422BA4120}"/>
              </a:ext>
            </a:extLst>
          </p:cNvPr>
          <p:cNvSpPr txBox="1"/>
          <p:nvPr/>
        </p:nvSpPr>
        <p:spPr>
          <a:xfrm>
            <a:off x="1271751" y="1039271"/>
            <a:ext cx="7315201" cy="630942"/>
          </a:xfrm>
          <a:prstGeom prst="rect">
            <a:avLst/>
          </a:prstGeom>
          <a:noFill/>
        </p:spPr>
        <p:txBody>
          <a:bodyPr wrap="square" rtlCol="0">
            <a:spAutoFit/>
          </a:bodyPr>
          <a:lstStyle/>
          <a:p>
            <a:r>
              <a:rPr lang="en-US" sz="3500" dirty="0"/>
              <a:t>Current GHC DE Admission Guidelines:</a:t>
            </a:r>
          </a:p>
        </p:txBody>
      </p:sp>
    </p:spTree>
    <p:extLst>
      <p:ext uri="{BB962C8B-B14F-4D97-AF65-F5344CB8AC3E}">
        <p14:creationId xmlns:p14="http://schemas.microsoft.com/office/powerpoint/2010/main" val="254936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E9FB-CCC5-9F15-6B57-23C5D233B5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9D664A2-578D-83A1-22A2-FF89D1FA80EF}"/>
              </a:ext>
            </a:extLst>
          </p:cNvPr>
          <p:cNvSpPr>
            <a:spLocks noGrp="1"/>
          </p:cNvSpPr>
          <p:nvPr>
            <p:ph type="subTitle" idx="1"/>
          </p:nvPr>
        </p:nvSpPr>
        <p:spPr/>
        <p:txBody>
          <a:bodyPr/>
          <a:lstStyle/>
          <a:p>
            <a:endParaRPr lang="en-US"/>
          </a:p>
        </p:txBody>
      </p:sp>
      <p:pic>
        <p:nvPicPr>
          <p:cNvPr id="4" name="Picture 9">
            <a:extLst>
              <a:ext uri="{FF2B5EF4-FFF2-40B4-BE49-F238E27FC236}">
                <a16:creationId xmlns:a16="http://schemas.microsoft.com/office/drawing/2014/main" id="{C3107406-D202-5A9C-98AB-B27D26F79E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013" y="10510"/>
            <a:ext cx="9129987" cy="6847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537407DA-8E6B-28D6-73CD-E2D99D107690}"/>
              </a:ext>
            </a:extLst>
          </p:cNvPr>
          <p:cNvSpPr txBox="1"/>
          <p:nvPr/>
        </p:nvSpPr>
        <p:spPr>
          <a:xfrm>
            <a:off x="1689756" y="969258"/>
            <a:ext cx="6069726" cy="630942"/>
          </a:xfrm>
          <a:prstGeom prst="rect">
            <a:avLst/>
          </a:prstGeom>
          <a:noFill/>
        </p:spPr>
        <p:txBody>
          <a:bodyPr wrap="square">
            <a:spAutoFit/>
          </a:bodyPr>
          <a:lstStyle/>
          <a:p>
            <a:r>
              <a:rPr lang="en-US" sz="3500" dirty="0"/>
              <a:t>Admissions Application Process:</a:t>
            </a:r>
          </a:p>
        </p:txBody>
      </p:sp>
      <p:sp>
        <p:nvSpPr>
          <p:cNvPr id="15" name="TextBox 14">
            <a:extLst>
              <a:ext uri="{FF2B5EF4-FFF2-40B4-BE49-F238E27FC236}">
                <a16:creationId xmlns:a16="http://schemas.microsoft.com/office/drawing/2014/main" id="{3EE2AC7B-9A2B-9104-8EFF-5E517B635725}"/>
              </a:ext>
            </a:extLst>
          </p:cNvPr>
          <p:cNvSpPr txBox="1"/>
          <p:nvPr/>
        </p:nvSpPr>
        <p:spPr>
          <a:xfrm>
            <a:off x="483477" y="1484460"/>
            <a:ext cx="8482284" cy="5177571"/>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eriod"/>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16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Tx/>
              <a:buAutoNum type="arabicPeriod"/>
            </a:pP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Create a GAfutures account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if you do not have one. You will use your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GAfutures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account for both your admission application and funding application.</a:t>
            </a:r>
          </a:p>
          <a:p>
            <a:pPr marL="342900" marR="0" lvl="0" indent="-342900">
              <a:lnSpc>
                <a:spcPct val="107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Complete the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GHC Admissions Application</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by the required deadline.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Testing: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If you have qualifying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PreACT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ACT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u="none" strike="no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PSAT </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or</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SAT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scores, request that they be sent to GHC directly from the testing authority.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Courier New" panose="02070309020205020404" pitchFamily="49" charset="0"/>
              <a:buChar char="o"/>
            </a:pPr>
            <a:r>
              <a:rPr lang="en-US" sz="1600" b="1" dirty="0">
                <a:effectLst/>
                <a:latin typeface="Calibri" panose="020F0502020204030204" pitchFamily="34" charset="0"/>
                <a:ea typeface="Calibri" panose="020F0502020204030204" pitchFamily="34" charset="0"/>
                <a:cs typeface="Times New Roman" panose="02020603050405020304" pitchFamily="18" charset="0"/>
              </a:rPr>
              <a:t>PSAT and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PreACT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scores are currently approved for 2022/2023 &amp; 2023/2024.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OR</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you may register for the Accuplacer test through your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GHC Check Admissions Status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page.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Note:  The deadline </a:t>
            </a:r>
            <a:r>
              <a:rPr lang="en-US" sz="1600" b="1" u="sng" dirty="0">
                <a:effectLst/>
                <a:latin typeface="Calibri" panose="020F0502020204030204" pitchFamily="34" charset="0"/>
                <a:ea typeface="Calibri" panose="020F0502020204030204" pitchFamily="34" charset="0"/>
                <a:cs typeface="Times New Roman" panose="02020603050405020304" pitchFamily="18" charset="0"/>
              </a:rPr>
              <a:t>does not</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apply to testing and/or test score submission.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Have your high school transcript sent to GHC. </a:t>
            </a:r>
          </a:p>
          <a:p>
            <a:pPr marL="342900" indent="-342900">
              <a:lnSpc>
                <a:spcPct val="107000"/>
              </a:lnSpc>
              <a:buFont typeface="+mj-lt"/>
              <a:buAutoNum type="arabicPeriod"/>
            </a:pP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Be on track to complete </a:t>
            </a:r>
            <a:r>
              <a:rPr lang="en-US" sz="1600" b="1" u="sng"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hlinkClick r:id="rId8"/>
              </a:rPr>
              <a:t>Required High School Curriculum</a:t>
            </a:r>
            <a:r>
              <a:rPr lang="en-US" sz="1600" b="1" dirty="0">
                <a:solidFill>
                  <a:srgbClr val="ED7D3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as set forth by the USG.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1600" b="1" dirty="0">
                <a:effectLst/>
                <a:latin typeface="Calibri" panose="020F0502020204030204" pitchFamily="34" charset="0"/>
                <a:ea typeface="Calibri" panose="020F0502020204030204" pitchFamily="34" charset="0"/>
                <a:cs typeface="Times New Roman" panose="02020603050405020304" pitchFamily="18" charset="0"/>
              </a:rPr>
              <a:t>Have any previous DE college attendance transcripts sent to GHC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A</a:t>
            </a:r>
            <a:r>
              <a:rPr lang="en-US" sz="1600" dirty="0">
                <a:effectLst/>
                <a:latin typeface="Calibri" panose="020F0502020204030204" pitchFamily="34" charset="0"/>
                <a:ea typeface="Calibri" panose="020F0502020204030204" pitchFamily="34" charset="0"/>
                <a:cs typeface="Times New Roman" panose="02020603050405020304" pitchFamily="18" charset="0"/>
              </a:rPr>
              <a:t>ll of the above are required before an admission decision can be made.  </a:t>
            </a:r>
          </a:p>
          <a:p>
            <a:pPr marL="0" marR="0">
              <a:lnSpc>
                <a:spcPct val="107000"/>
              </a:lnSpc>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Students </a:t>
            </a:r>
            <a:r>
              <a:rPr lang="en-US" sz="1600" dirty="0">
                <a:effectLst/>
                <a:latin typeface="Calibri" panose="020F0502020204030204" pitchFamily="34" charset="0"/>
                <a:ea typeface="Calibri" panose="020F0502020204030204" pitchFamily="34" charset="0"/>
                <a:cs typeface="Times New Roman" panose="02020603050405020304" pitchFamily="18" charset="0"/>
              </a:rPr>
              <a:t>must be admitted before they can be registered for class.</a:t>
            </a:r>
          </a:p>
          <a:p>
            <a:endParaRPr lang="en-US" dirty="0"/>
          </a:p>
        </p:txBody>
      </p:sp>
      <p:sp>
        <p:nvSpPr>
          <p:cNvPr id="16" name="TextBox 15">
            <a:extLst>
              <a:ext uri="{FF2B5EF4-FFF2-40B4-BE49-F238E27FC236}">
                <a16:creationId xmlns:a16="http://schemas.microsoft.com/office/drawing/2014/main" id="{54DECA15-F2CC-E4DB-6164-11F9C149C22F}"/>
              </a:ext>
            </a:extLst>
          </p:cNvPr>
          <p:cNvSpPr txBox="1"/>
          <p:nvPr/>
        </p:nvSpPr>
        <p:spPr>
          <a:xfrm>
            <a:off x="1689756" y="1500632"/>
            <a:ext cx="5937912" cy="461665"/>
          </a:xfrm>
          <a:prstGeom prst="rect">
            <a:avLst/>
          </a:prstGeom>
          <a:noFill/>
        </p:spPr>
        <p:txBody>
          <a:bodyPr wrap="square" rtlCol="0">
            <a:spAutoFit/>
          </a:bodyPr>
          <a:lstStyle/>
          <a:p>
            <a:r>
              <a:rPr lang="en-US" sz="1200" b="1" i="1" u="sng" dirty="0">
                <a:effectLst/>
                <a:latin typeface="Calibri" panose="020F0502020204030204" pitchFamily="34" charset="0"/>
                <a:ea typeface="Calibri" panose="020F0502020204030204" pitchFamily="34" charset="0"/>
                <a:cs typeface="Times New Roman" panose="02020603050405020304" pitchFamily="18" charset="0"/>
              </a:rPr>
              <a:t>Please seek approval from high school counselor before beginning the admissions process.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dirty="0"/>
          </a:p>
        </p:txBody>
      </p:sp>
    </p:spTree>
    <p:extLst>
      <p:ext uri="{BB962C8B-B14F-4D97-AF65-F5344CB8AC3E}">
        <p14:creationId xmlns:p14="http://schemas.microsoft.com/office/powerpoint/2010/main" val="4091585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AB17-6E37-3025-B5B1-124533A73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6F69F6-3C85-937F-97FF-4A0CA51EF00D}"/>
              </a:ext>
            </a:extLst>
          </p:cNvPr>
          <p:cNvSpPr>
            <a:spLocks noGrp="1"/>
          </p:cNvSpPr>
          <p:nvPr>
            <p:ph idx="1"/>
          </p:nvPr>
        </p:nvSpPr>
        <p:spPr/>
        <p:txBody>
          <a:bodyPr/>
          <a:lstStyle/>
          <a:p>
            <a:endParaRPr lang="en-US"/>
          </a:p>
        </p:txBody>
      </p:sp>
      <p:pic>
        <p:nvPicPr>
          <p:cNvPr id="4" name="Picture 9">
            <a:extLst>
              <a:ext uri="{FF2B5EF4-FFF2-40B4-BE49-F238E27FC236}">
                <a16:creationId xmlns:a16="http://schemas.microsoft.com/office/drawing/2014/main" id="{83515D56-4549-3E18-674B-53FFB1B0C7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430"/>
            <a:ext cx="9232432" cy="692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2D6C2B1-4B36-FDA8-1008-E4E48B72B5E4}"/>
              </a:ext>
            </a:extLst>
          </p:cNvPr>
          <p:cNvSpPr txBox="1"/>
          <p:nvPr/>
        </p:nvSpPr>
        <p:spPr>
          <a:xfrm>
            <a:off x="628650" y="1364800"/>
            <a:ext cx="7022881" cy="630942"/>
          </a:xfrm>
          <a:prstGeom prst="rect">
            <a:avLst/>
          </a:prstGeom>
          <a:noFill/>
        </p:spPr>
        <p:txBody>
          <a:bodyPr wrap="square" rtlCol="0">
            <a:spAutoFit/>
          </a:bodyPr>
          <a:lstStyle/>
          <a:p>
            <a:r>
              <a:rPr lang="en-US" sz="3500" dirty="0"/>
              <a:t>Admissions Application Process </a:t>
            </a:r>
            <a:r>
              <a:rPr lang="en-US" sz="3500" dirty="0" err="1"/>
              <a:t>Con’t</a:t>
            </a:r>
            <a:r>
              <a:rPr lang="en-US" sz="3500" dirty="0"/>
              <a:t>:</a:t>
            </a:r>
          </a:p>
        </p:txBody>
      </p:sp>
      <p:sp>
        <p:nvSpPr>
          <p:cNvPr id="6" name="TextBox 5">
            <a:extLst>
              <a:ext uri="{FF2B5EF4-FFF2-40B4-BE49-F238E27FC236}">
                <a16:creationId xmlns:a16="http://schemas.microsoft.com/office/drawing/2014/main" id="{597EA3C7-C784-CA09-21D1-7CB28421DC24}"/>
              </a:ext>
            </a:extLst>
          </p:cNvPr>
          <p:cNvSpPr txBox="1"/>
          <p:nvPr/>
        </p:nvSpPr>
        <p:spPr>
          <a:xfrm>
            <a:off x="432456" y="2394786"/>
            <a:ext cx="7886700" cy="2186689"/>
          </a:xfrm>
          <a:prstGeom prst="rect">
            <a:avLst/>
          </a:prstGeom>
          <a:noFill/>
        </p:spPr>
        <p:txBody>
          <a:bodyPr wrap="square" rtlCol="0">
            <a:spAutoFit/>
          </a:bodyPr>
          <a:lstStyle/>
          <a:p>
            <a:pPr marL="0" marR="0">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Once the requirements one the previous slide have been received and processed, your file will be reviewed for an admission decision.  The decision will be shown on your Check Admission status page, you will receive an email advising of your acceptance as well as an admission packet in the mail.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b="1" dirty="0">
                <a:effectLst/>
                <a:latin typeface="Calibri" panose="020F0502020204030204" pitchFamily="34" charset="0"/>
                <a:ea typeface="Calibri" panose="020F0502020204030204" pitchFamily="34" charset="0"/>
                <a:cs typeface="Times New Roman" panose="02020603050405020304" pitchFamily="18" charset="0"/>
              </a:rPr>
              <a:t>After being admitted, complete the pre-orientation on your Check Admission </a:t>
            </a:r>
          </a:p>
          <a:p>
            <a:pPr>
              <a:lnSpc>
                <a:spcPct val="107000"/>
              </a:lnSpc>
            </a:pPr>
            <a:r>
              <a:rPr lang="en-US" b="1" dirty="0">
                <a:effectLst/>
                <a:latin typeface="Calibri" panose="020F0502020204030204" pitchFamily="34" charset="0"/>
                <a:ea typeface="Calibri" panose="020F0502020204030204" pitchFamily="34" charset="0"/>
                <a:cs typeface="Times New Roman" panose="02020603050405020304" pitchFamily="18" charset="0"/>
              </a:rPr>
              <a:t>Status page and then register for the on-campus in-person orientation.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269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E9FB-CCC5-9F15-6B57-23C5D233B5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9D664A2-578D-83A1-22A2-FF89D1FA80EF}"/>
              </a:ext>
            </a:extLst>
          </p:cNvPr>
          <p:cNvSpPr>
            <a:spLocks noGrp="1"/>
          </p:cNvSpPr>
          <p:nvPr>
            <p:ph type="subTitle" idx="1"/>
          </p:nvPr>
        </p:nvSpPr>
        <p:spPr/>
        <p:txBody>
          <a:bodyPr/>
          <a:lstStyle/>
          <a:p>
            <a:endParaRPr lang="en-US"/>
          </a:p>
        </p:txBody>
      </p:sp>
      <p:pic>
        <p:nvPicPr>
          <p:cNvPr id="4" name="Picture 9">
            <a:extLst>
              <a:ext uri="{FF2B5EF4-FFF2-40B4-BE49-F238E27FC236}">
                <a16:creationId xmlns:a16="http://schemas.microsoft.com/office/drawing/2014/main" id="{C3107406-D202-5A9C-98AB-B27D26F79E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09C1AEA-0DE1-19C0-5129-DD695A546C22}"/>
              </a:ext>
            </a:extLst>
          </p:cNvPr>
          <p:cNvSpPr txBox="1"/>
          <p:nvPr/>
        </p:nvSpPr>
        <p:spPr>
          <a:xfrm>
            <a:off x="685800" y="1234952"/>
            <a:ext cx="7638393" cy="5045869"/>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eriod"/>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Can be done in any order:</a:t>
            </a:r>
          </a:p>
          <a:p>
            <a:pPr>
              <a:lnSpc>
                <a:spcPct val="107000"/>
              </a:lnSpc>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itchFamily="2" charset="2"/>
              <a:buChar char="Ø"/>
            </a:pPr>
            <a:r>
              <a:rPr lang="en-US" sz="1600" b="1" dirty="0">
                <a:effectLst/>
                <a:latin typeface="Calibri" panose="020F0502020204030204" pitchFamily="34" charset="0"/>
                <a:ea typeface="Calibri" panose="020F0502020204030204" pitchFamily="34" charset="0"/>
                <a:cs typeface="Times New Roman" panose="02020603050405020304" pitchFamily="18" charset="0"/>
              </a:rPr>
              <a:t>Have any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AP score reports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sent to GHC.</a:t>
            </a:r>
          </a:p>
          <a:p>
            <a:pPr marL="285750" indent="-285750">
              <a:lnSpc>
                <a:spcPct val="107000"/>
              </a:lnSpc>
              <a:buFont typeface="Wingdings" pitchFamily="2" charset="2"/>
              <a:buChar char="Ø"/>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Submit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Lawful Presence</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itchFamily="2" charset="2"/>
              <a:buChar char="Ø"/>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Student and parent/guardian complete the online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GSFC DE Funding application</a:t>
            </a:r>
            <a:r>
              <a:rPr lang="en-US" sz="1600" dirty="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Symbol"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You might find this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video tutorial</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helpful.</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itchFamily="2" charset="2"/>
              <a:buChar char="Ø"/>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Submit your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GHC Certificate of Immunization</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or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GRITS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 Additional information on following pages.</a:t>
            </a:r>
          </a:p>
          <a:p>
            <a:pPr marL="285750" indent="-285750">
              <a:lnSpc>
                <a:spcPct val="107000"/>
              </a:lnSpc>
              <a:buFont typeface="Wingdings" pitchFamily="2" charset="2"/>
              <a:buChar char="Ø"/>
            </a:pPr>
            <a:r>
              <a:rPr lang="en-US" sz="1600" b="1" dirty="0">
                <a:effectLst/>
                <a:latin typeface="Calibri" panose="020F0502020204030204" pitchFamily="34" charset="0"/>
                <a:ea typeface="Calibri" panose="020F0502020204030204" pitchFamily="34" charset="0"/>
                <a:cs typeface="Times New Roman" panose="02020603050405020304" pitchFamily="18" charset="0"/>
              </a:rPr>
              <a:t>Complete the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FERPA release</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if you would like us to be able to speak with your parent/ guardian and submit it to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1"/>
              </a:rPr>
              <a:t>registrar@highlands.edu</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Additional information following.</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Wingdings" pitchFamily="2" charset="2"/>
              <a:buChar char="Ø"/>
            </a:pPr>
            <a:r>
              <a:rPr lang="en-US" sz="1600" b="1" dirty="0">
                <a:effectLst/>
                <a:latin typeface="Calibri" panose="020F0502020204030204" pitchFamily="34" charset="0"/>
                <a:ea typeface="Calibri" panose="020F0502020204030204" pitchFamily="34" charset="0"/>
                <a:cs typeface="Times New Roman" panose="02020603050405020304" pitchFamily="18" charset="0"/>
              </a:rPr>
              <a:t>Monitor your </a:t>
            </a:r>
            <a:r>
              <a:rPr lang="en-US" sz="16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2"/>
              </a:rPr>
              <a:t>Check Admissions Status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page for outstanding requirements, holds, and your current admission status.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Symbol" pitchFamily="2" charset="2"/>
              <a:buChar char=""/>
            </a:pPr>
            <a:r>
              <a:rPr lang="en-US" sz="1600" b="1" dirty="0">
                <a:effectLst/>
                <a:latin typeface="Calibri" panose="020F0502020204030204" pitchFamily="34" charset="0"/>
                <a:ea typeface="Calibri" panose="020F0502020204030204" pitchFamily="34" charset="0"/>
                <a:cs typeface="Times New Roman" panose="02020603050405020304" pitchFamily="18" charset="0"/>
              </a:rPr>
              <a:t>There is nothing you need to do for the Joint Enrolled hold.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b="1" dirty="0">
                <a:effectLst/>
                <a:latin typeface="Calibri" panose="020F0502020204030204" pitchFamily="34" charset="0"/>
                <a:ea typeface="Calibri" panose="020F0502020204030204" pitchFamily="34" charset="0"/>
                <a:cs typeface="Times New Roman" panose="02020603050405020304" pitchFamily="18" charset="0"/>
              </a:rPr>
              <a:t>When it is time to register for classes, I will send directions on how to review the course offerings page and submit the DE Course Request Form.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91A87111-23D9-8AA5-D69C-A62F80ABC447}"/>
              </a:ext>
            </a:extLst>
          </p:cNvPr>
          <p:cNvSpPr txBox="1"/>
          <p:nvPr/>
        </p:nvSpPr>
        <p:spPr>
          <a:xfrm>
            <a:off x="1324303" y="874439"/>
            <a:ext cx="7133897" cy="907941"/>
          </a:xfrm>
          <a:prstGeom prst="rect">
            <a:avLst/>
          </a:prstGeom>
          <a:noFill/>
        </p:spPr>
        <p:txBody>
          <a:bodyPr wrap="square" rtlCol="0">
            <a:spAutoFit/>
          </a:bodyPr>
          <a:lstStyle/>
          <a:p>
            <a:r>
              <a:rPr lang="en-US" sz="3500" dirty="0"/>
              <a:t>Admissions Application Process </a:t>
            </a:r>
            <a:r>
              <a:rPr lang="en-US" sz="3500" dirty="0" err="1"/>
              <a:t>Con’t</a:t>
            </a:r>
            <a:r>
              <a:rPr lang="en-US" sz="3500" dirty="0"/>
              <a:t>:</a:t>
            </a:r>
          </a:p>
          <a:p>
            <a:endParaRPr lang="en-US" dirty="0"/>
          </a:p>
        </p:txBody>
      </p:sp>
    </p:spTree>
    <p:extLst>
      <p:ext uri="{BB962C8B-B14F-4D97-AF65-F5344CB8AC3E}">
        <p14:creationId xmlns:p14="http://schemas.microsoft.com/office/powerpoint/2010/main" val="343015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DE9FB-CCC5-9F15-6B57-23C5D233B58C}"/>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D9D664A2-578D-83A1-22A2-FF89D1FA80EF}"/>
              </a:ext>
            </a:extLst>
          </p:cNvPr>
          <p:cNvSpPr>
            <a:spLocks noGrp="1"/>
          </p:cNvSpPr>
          <p:nvPr>
            <p:ph type="subTitle" idx="1"/>
          </p:nvPr>
        </p:nvSpPr>
        <p:spPr/>
        <p:txBody>
          <a:bodyPr/>
          <a:lstStyle/>
          <a:p>
            <a:endParaRPr lang="en-US"/>
          </a:p>
        </p:txBody>
      </p:sp>
      <p:pic>
        <p:nvPicPr>
          <p:cNvPr id="4" name="Picture 9">
            <a:extLst>
              <a:ext uri="{FF2B5EF4-FFF2-40B4-BE49-F238E27FC236}">
                <a16:creationId xmlns:a16="http://schemas.microsoft.com/office/drawing/2014/main" id="{C3107406-D202-5A9C-98AB-B27D26F79E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64" y="0"/>
            <a:ext cx="9148563" cy="6861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E1B6C57-494E-CF8B-E18A-1D0D1B5B1199}"/>
              </a:ext>
            </a:extLst>
          </p:cNvPr>
          <p:cNvSpPr txBox="1"/>
          <p:nvPr/>
        </p:nvSpPr>
        <p:spPr>
          <a:xfrm>
            <a:off x="557048" y="1122363"/>
            <a:ext cx="7901152" cy="707886"/>
          </a:xfrm>
          <a:prstGeom prst="rect">
            <a:avLst/>
          </a:prstGeom>
          <a:noFill/>
        </p:spPr>
        <p:txBody>
          <a:bodyPr wrap="square" rtlCol="0">
            <a:spAutoFit/>
          </a:bodyPr>
          <a:lstStyle/>
          <a:p>
            <a:r>
              <a:rPr lang="en-US" sz="4000" dirty="0">
                <a:solidFill>
                  <a:schemeClr val="accent2"/>
                </a:solidFill>
              </a:rPr>
              <a:t>Class Eligibility Based on Test Scores</a:t>
            </a:r>
          </a:p>
        </p:txBody>
      </p:sp>
      <p:sp>
        <p:nvSpPr>
          <p:cNvPr id="8" name="TextBox 7">
            <a:extLst>
              <a:ext uri="{FF2B5EF4-FFF2-40B4-BE49-F238E27FC236}">
                <a16:creationId xmlns:a16="http://schemas.microsoft.com/office/drawing/2014/main" id="{BA83D5D2-26AB-C276-A084-FEA7FBB84D32}"/>
              </a:ext>
            </a:extLst>
          </p:cNvPr>
          <p:cNvSpPr txBox="1"/>
          <p:nvPr/>
        </p:nvSpPr>
        <p:spPr>
          <a:xfrm>
            <a:off x="318989" y="1951771"/>
            <a:ext cx="8671034" cy="4462760"/>
          </a:xfrm>
          <a:prstGeom prst="rect">
            <a:avLst/>
          </a:prstGeom>
          <a:noFill/>
        </p:spPr>
        <p:txBody>
          <a:bodyPr wrap="square" rtlCol="0">
            <a:spAutoFit/>
          </a:bodyPr>
          <a:lstStyle/>
          <a:p>
            <a:pPr marL="0" marR="0">
              <a:spcBef>
                <a:spcPts val="0"/>
              </a:spcBef>
              <a:spcAft>
                <a:spcPts val="0"/>
              </a:spcAft>
            </a:pPr>
            <a:r>
              <a:rPr lang="en-US" sz="1400" b="1"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Class Placement:</a:t>
            </a:r>
          </a:p>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itchFamily="2" charset="2"/>
              <a:buChar char=""/>
              <a:tabLst>
                <a:tab pos="228600" algn="l"/>
              </a:tabLst>
            </a:pPr>
            <a:r>
              <a:rPr lang="en-US" sz="1400" dirty="0">
                <a:solidFill>
                  <a:srgbClr val="424242"/>
                </a:solidFill>
                <a:latin typeface="Calibri" panose="020F0502020204030204" pitchFamily="34" charset="0"/>
                <a:ea typeface="Times New Roman" panose="02020603050405020304" pitchFamily="18" charset="0"/>
                <a:cs typeface="Calibri" panose="020F0502020204030204" pitchFamily="34" charset="0"/>
              </a:rPr>
              <a:t>T</a:t>
            </a:r>
            <a:r>
              <a:rPr lang="en-US" sz="14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he test scores used for admission, will determine what classes a DE students will be eligible to take.</a:t>
            </a:r>
          </a:p>
          <a:p>
            <a:pPr marL="800100" lvl="1" indent="-342900">
              <a:buSzPts val="1000"/>
              <a:buFont typeface="Symbol" pitchFamily="2" charset="2"/>
              <a:buChar char=""/>
              <a:tabLst>
                <a:tab pos="228600" algn="l"/>
              </a:tabLst>
            </a:pPr>
            <a:r>
              <a:rPr lang="en-US" sz="1400" dirty="0">
                <a:solidFill>
                  <a:srgbClr val="424242"/>
                </a:solidFill>
                <a:latin typeface="Calibri" panose="020F0502020204030204" pitchFamily="34" charset="0"/>
                <a:ea typeface="Calibri" panose="020F0502020204030204" pitchFamily="34" charset="0"/>
                <a:cs typeface="Calibri" panose="020F0502020204030204" pitchFamily="34" charset="0"/>
              </a:rPr>
              <a:t>Your high school counselor and myself will help in advising of class eligibility.</a:t>
            </a:r>
          </a:p>
          <a:p>
            <a:pPr marL="342900" indent="-342900">
              <a:buSzPts val="1000"/>
              <a:buFont typeface="Symbol" pitchFamily="2" charset="2"/>
              <a:buChar char=""/>
              <a:tabLst>
                <a:tab pos="228600" algn="l"/>
              </a:tabLst>
            </a:pPr>
            <a:r>
              <a:rPr lang="en-US" sz="14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If you </a:t>
            </a:r>
            <a:r>
              <a:rPr lang="en-US" sz="1400" dirty="0">
                <a:solidFill>
                  <a:srgbClr val="424242"/>
                </a:solidFill>
                <a:latin typeface="Calibri" panose="020F0502020204030204" pitchFamily="34" charset="0"/>
                <a:ea typeface="Calibri" panose="020F0502020204030204" pitchFamily="34" charset="0"/>
                <a:cs typeface="Calibri" panose="020F0502020204030204" pitchFamily="34" charset="0"/>
              </a:rPr>
              <a:t>find you are not currently eligible to take certain classes you wanted to, you may submit new scores if you retest and have a higher score.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i="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Students who meet the minimum math admissions score are eligible to take </a:t>
            </a:r>
            <a:r>
              <a:rPr lang="en-US" sz="1400" b="1" u="sng"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MATH 1001 or STAT 1401</a:t>
            </a:r>
            <a:r>
              <a:rPr lang="en-US" sz="1400" b="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as long as they have had high school Algebra II/Advanced Algebra (or an equivalent course).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400" b="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To be eligible to take </a:t>
            </a:r>
            <a:r>
              <a:rPr lang="en-US" sz="1400" b="1" u="sng"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MATH 1111</a:t>
            </a:r>
            <a:r>
              <a:rPr lang="en-US" sz="1400" u="sng"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a:t>
            </a:r>
            <a:r>
              <a:rPr lang="en-US" sz="14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in addition to having completed high school Algebra II/Advanced Algebra (or an equivalent course), the student </a:t>
            </a:r>
            <a:r>
              <a:rPr lang="en-US" sz="1400" b="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must also</a:t>
            </a:r>
            <a:r>
              <a:rPr lang="en-US" sz="14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a:t>
            </a:r>
            <a:r>
              <a:rPr lang="en-US" sz="1400" b="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meet</a:t>
            </a:r>
            <a:r>
              <a:rPr lang="en-US" sz="14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learning support exemption scores, which are set higher than the admission score requirements: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b="1" u="sng"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SAT</a:t>
            </a:r>
            <a:r>
              <a:rPr lang="en-US" sz="14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 Math Section score of 510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b="1" u="sng"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ACT</a:t>
            </a:r>
            <a:r>
              <a:rPr lang="en-US" sz="14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 Math score of 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400" b="1" u="sng"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ACCUPLACER Quantitative Reasoning, Algebra, &amp; Statistics</a:t>
            </a:r>
            <a:r>
              <a:rPr lang="en-US" sz="14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 of 266</a:t>
            </a:r>
          </a:p>
          <a:p>
            <a:pPr marL="285750" indent="-285750">
              <a:buFont typeface="Arial" panose="020B0604020202020204" pitchFamily="34" charset="0"/>
              <a:buChar char="•"/>
            </a:pPr>
            <a:r>
              <a:rPr lang="en-US" sz="1400" dirty="0">
                <a:solidFill>
                  <a:srgbClr val="424242"/>
                </a:solidFill>
                <a:latin typeface="Calibri" panose="020F0502020204030204" pitchFamily="34" charset="0"/>
                <a:ea typeface="Calibri" panose="020F0502020204030204" pitchFamily="34" charset="0"/>
                <a:cs typeface="Calibri" panose="020F0502020204030204" pitchFamily="34" charset="0"/>
              </a:rPr>
              <a:t>In order to take </a:t>
            </a:r>
            <a:r>
              <a:rPr lang="en-US" sz="1400" b="1" u="sng" dirty="0">
                <a:solidFill>
                  <a:srgbClr val="424242"/>
                </a:solidFill>
                <a:latin typeface="Calibri" panose="020F0502020204030204" pitchFamily="34" charset="0"/>
                <a:ea typeface="Calibri" panose="020F0502020204030204" pitchFamily="34" charset="0"/>
                <a:cs typeface="Calibri" panose="020F0502020204030204" pitchFamily="34" charset="0"/>
              </a:rPr>
              <a:t>ENGL 1101</a:t>
            </a:r>
            <a:r>
              <a:rPr lang="en-US" sz="1400" dirty="0">
                <a:solidFill>
                  <a:srgbClr val="424242"/>
                </a:solidFill>
                <a:latin typeface="Calibri" panose="020F0502020204030204" pitchFamily="34" charset="0"/>
                <a:ea typeface="Calibri" panose="020F0502020204030204" pitchFamily="34" charset="0"/>
                <a:cs typeface="Calibri" panose="020F0502020204030204" pitchFamily="34" charset="0"/>
              </a:rPr>
              <a:t>, the following scores are needed:</a:t>
            </a:r>
          </a:p>
          <a:p>
            <a:pPr marL="742950" lvl="1" indent="-285750">
              <a:buFont typeface="Arial" panose="020B0604020202020204" pitchFamily="34" charset="0"/>
              <a:buChar char="•"/>
            </a:pPr>
            <a:r>
              <a:rPr lang="en-US" sz="1400" b="1" u="sng"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SAT </a:t>
            </a:r>
            <a:r>
              <a:rPr lang="en-US" sz="14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 EBRW 480</a:t>
            </a:r>
          </a:p>
          <a:p>
            <a:pPr marL="742950" lvl="1" indent="-285750">
              <a:buFont typeface="Arial" panose="020B0604020202020204" pitchFamily="34" charset="0"/>
              <a:buChar char="•"/>
            </a:pPr>
            <a:r>
              <a:rPr lang="en-US" sz="1400" b="1" u="sng" dirty="0">
                <a:solidFill>
                  <a:srgbClr val="424242"/>
                </a:solidFill>
                <a:latin typeface="Calibri" panose="020F0502020204030204" pitchFamily="34" charset="0"/>
                <a:ea typeface="Calibri" panose="020F0502020204030204" pitchFamily="34" charset="0"/>
                <a:cs typeface="Calibri" panose="020F0502020204030204" pitchFamily="34" charset="0"/>
              </a:rPr>
              <a:t>ACT </a:t>
            </a:r>
            <a:r>
              <a:rPr lang="en-US" sz="1400" dirty="0">
                <a:solidFill>
                  <a:srgbClr val="424242"/>
                </a:solidFill>
                <a:latin typeface="Calibri" panose="020F0502020204030204" pitchFamily="34" charset="0"/>
                <a:ea typeface="Calibri" panose="020F0502020204030204" pitchFamily="34" charset="0"/>
                <a:cs typeface="Calibri" panose="020F0502020204030204" pitchFamily="34" charset="0"/>
              </a:rPr>
              <a:t>– Reading 17 or English 17</a:t>
            </a:r>
          </a:p>
          <a:p>
            <a:pPr marL="742950" lvl="1" indent="-285750">
              <a:buFont typeface="Arial" panose="020B0604020202020204" pitchFamily="34" charset="0"/>
              <a:buChar char="•"/>
            </a:pPr>
            <a:r>
              <a:rPr lang="en-US" sz="1400" b="1" u="sng"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Accuplacer </a:t>
            </a:r>
            <a:r>
              <a:rPr lang="en-US" sz="14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err="1">
                <a:solidFill>
                  <a:srgbClr val="424242"/>
                </a:solidFill>
                <a:effectLst/>
                <a:latin typeface="Calibri" panose="020F0502020204030204" pitchFamily="34" charset="0"/>
                <a:ea typeface="Calibri" panose="020F0502020204030204" pitchFamily="34" charset="0"/>
                <a:cs typeface="Calibri" panose="020F0502020204030204" pitchFamily="34" charset="0"/>
              </a:rPr>
              <a:t>WritePlacer</a:t>
            </a:r>
            <a:r>
              <a:rPr lang="en-US" sz="14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 4 &amp; Reading 237</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1792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AB17-6E37-3025-B5B1-124533A739F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56F69F6-3C85-937F-97FF-4A0CA51EF00D}"/>
              </a:ext>
            </a:extLst>
          </p:cNvPr>
          <p:cNvSpPr>
            <a:spLocks noGrp="1"/>
          </p:cNvSpPr>
          <p:nvPr>
            <p:ph idx="1"/>
          </p:nvPr>
        </p:nvSpPr>
        <p:spPr/>
        <p:txBody>
          <a:bodyPr/>
          <a:lstStyle/>
          <a:p>
            <a:endParaRPr lang="en-US"/>
          </a:p>
        </p:txBody>
      </p:sp>
      <p:pic>
        <p:nvPicPr>
          <p:cNvPr id="4" name="Picture 9">
            <a:extLst>
              <a:ext uri="{FF2B5EF4-FFF2-40B4-BE49-F238E27FC236}">
                <a16:creationId xmlns:a16="http://schemas.microsoft.com/office/drawing/2014/main" id="{699944C7-F8FA-300E-9321-A519BCFDCFA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5172" cy="6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205A6D2B-1957-E0E6-5AC3-ABFF2E83BC51}"/>
              </a:ext>
            </a:extLst>
          </p:cNvPr>
          <p:cNvSpPr txBox="1"/>
          <p:nvPr/>
        </p:nvSpPr>
        <p:spPr>
          <a:xfrm>
            <a:off x="3394841" y="550656"/>
            <a:ext cx="2070538" cy="615553"/>
          </a:xfrm>
          <a:prstGeom prst="rect">
            <a:avLst/>
          </a:prstGeom>
          <a:noFill/>
        </p:spPr>
        <p:txBody>
          <a:bodyPr wrap="square" rtlCol="0">
            <a:spAutoFit/>
          </a:bodyPr>
          <a:lstStyle/>
          <a:p>
            <a:r>
              <a:rPr lang="en-US" sz="3400" dirty="0"/>
              <a:t>Funding:</a:t>
            </a:r>
          </a:p>
        </p:txBody>
      </p:sp>
      <p:sp>
        <p:nvSpPr>
          <p:cNvPr id="6" name="TextBox 5">
            <a:extLst>
              <a:ext uri="{FF2B5EF4-FFF2-40B4-BE49-F238E27FC236}">
                <a16:creationId xmlns:a16="http://schemas.microsoft.com/office/drawing/2014/main" id="{7923715C-3C5A-C5A0-AB8C-29DA4A1E5129}"/>
              </a:ext>
            </a:extLst>
          </p:cNvPr>
          <p:cNvSpPr txBox="1"/>
          <p:nvPr/>
        </p:nvSpPr>
        <p:spPr>
          <a:xfrm>
            <a:off x="373117" y="1231305"/>
            <a:ext cx="8397766" cy="5293757"/>
          </a:xfrm>
          <a:prstGeom prst="rect">
            <a:avLst/>
          </a:prstGeom>
          <a:noFill/>
        </p:spPr>
        <p:txBody>
          <a:bodyPr wrap="square" rtlCol="0">
            <a:spAutoFit/>
          </a:bodyPr>
          <a:lstStyle/>
          <a:p>
            <a:pPr marL="0" marR="0">
              <a:spcBef>
                <a:spcPts val="0"/>
              </a:spcBef>
              <a:spcAft>
                <a:spcPts val="0"/>
              </a:spcAft>
            </a:pPr>
            <a:r>
              <a:rPr lang="en-US" sz="1600" b="1" dirty="0">
                <a:solidFill>
                  <a:srgbClr val="424242"/>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Funding: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600" b="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10</a:t>
            </a:r>
            <a:r>
              <a:rPr lang="en-US" sz="1600" b="1" baseline="300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th</a:t>
            </a:r>
            <a:r>
              <a:rPr lang="en-US" sz="1600" b="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grade students</a:t>
            </a:r>
            <a:r>
              <a:rPr lang="en-US" sz="16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must meet Georgia Student Finance Commission requirements to be eligible for funding: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6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ACT Composite score of 26 or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n-US" sz="16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SAT Total of 1200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solidFill>
                  <a:srgbClr val="424242"/>
                </a:solidFill>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Self-Pay: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600" b="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10</a:t>
            </a:r>
            <a:r>
              <a:rPr lang="en-US" sz="1600" b="1" baseline="300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th</a:t>
            </a:r>
            <a:r>
              <a:rPr lang="en-US" sz="1600" b="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grade students who </a:t>
            </a:r>
            <a:r>
              <a:rPr lang="en-US" sz="1600" b="1" u="sng"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meet admissions requirements but not funding requirements</a:t>
            </a:r>
            <a:r>
              <a:rPr lang="en-US" sz="16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will be responsible for paying tuition/fees and purchasing any required course books/codes/materials out-of-pocket.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6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600" b="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Any grade level student who is eligible for funding but </a:t>
            </a:r>
            <a:r>
              <a:rPr lang="en-US" sz="1600" b="1" u="sng"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take unfunded classes or exceed the 30-hour max</a:t>
            </a:r>
            <a:r>
              <a:rPr lang="en-US" sz="16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will be responsible for paying tuition/fees and purchasing any required course books/codes/materials out-of-pocket.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6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The</a:t>
            </a:r>
            <a:r>
              <a:rPr lang="en-US" sz="1600" b="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a:t>
            </a:r>
            <a:r>
              <a:rPr lang="en-US" sz="16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electronic </a:t>
            </a:r>
            <a:r>
              <a:rPr lang="en-US" sz="1600" b="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DE Self-Pay Form</a:t>
            </a:r>
            <a:r>
              <a:rPr lang="en-US" sz="16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will need to be completed by the student, parent/guardian, and high school counselor/DE Coordinator before the student will be registered for class(es).  Once it is determined a student is self-pay, I will start the form and it will be routed via email for completion/signatures.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600"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i="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Students who fall within the self-pay category should contact the DE Coordinator to </a:t>
            </a:r>
          </a:p>
          <a:p>
            <a:pPr marL="0" marR="0">
              <a:spcBef>
                <a:spcPts val="0"/>
              </a:spcBef>
              <a:spcAft>
                <a:spcPts val="0"/>
              </a:spcAft>
            </a:pPr>
            <a:r>
              <a:rPr lang="en-US" sz="1600" b="1" i="1" dirty="0">
                <a:solidFill>
                  <a:srgbClr val="424242"/>
                </a:solidFill>
                <a:effectLst/>
                <a:latin typeface="Calibri" panose="020F0502020204030204" pitchFamily="34" charset="0"/>
                <a:ea typeface="Times New Roman" panose="02020603050405020304" pitchFamily="18" charset="0"/>
                <a:cs typeface="Calibri" panose="020F0502020204030204" pitchFamily="34" charset="0"/>
              </a:rPr>
              <a:t>discuss the rate as several variables factor into the equation.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6910154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1626</TotalTime>
  <Words>906</Words>
  <Application>Microsoft Macintosh PowerPoint</Application>
  <PresentationFormat>On-screen Show (4:3)</PresentationFormat>
  <Paragraphs>85</Paragraphs>
  <Slides>10</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Calibri Light</vt:lpstr>
      <vt:lpstr>Courier New</vt:lpstr>
      <vt:lpstr>Symbol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Ann Sailors</dc:creator>
  <cp:lastModifiedBy>Mary Ann Sailors</cp:lastModifiedBy>
  <cp:revision>14</cp:revision>
  <dcterms:created xsi:type="dcterms:W3CDTF">2022-12-03T21:35:58Z</dcterms:created>
  <dcterms:modified xsi:type="dcterms:W3CDTF">2022-12-05T14:25:06Z</dcterms:modified>
</cp:coreProperties>
</file>