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6" r:id="rId3"/>
    <p:sldId id="258" r:id="rId4"/>
    <p:sldId id="266" r:id="rId5"/>
    <p:sldId id="259" r:id="rId6"/>
    <p:sldId id="260" r:id="rId7"/>
    <p:sldId id="261" r:id="rId8"/>
    <p:sldId id="262" r:id="rId9"/>
    <p:sldId id="277" r:id="rId10"/>
    <p:sldId id="278" r:id="rId11"/>
    <p:sldId id="279" r:id="rId12"/>
    <p:sldId id="280" r:id="rId13"/>
    <p:sldId id="281" r:id="rId14"/>
    <p:sldId id="263" r:id="rId15"/>
    <p:sldId id="282" r:id="rId16"/>
    <p:sldId id="269" r:id="rId17"/>
    <p:sldId id="270" r:id="rId18"/>
    <p:sldId id="271" r:id="rId19"/>
    <p:sldId id="273" r:id="rId20"/>
    <p:sldId id="274" r:id="rId21"/>
  </p:sldIdLst>
  <p:sldSz cx="18288000" cy="10287000"/>
  <p:notesSz cx="6858000" cy="9144000"/>
  <p:embeddedFontLst>
    <p:embeddedFont>
      <p:font typeface="Archivo Black" panose="020B0604020202020204" charset="0"/>
      <p:regular r:id="rId23"/>
    </p:embeddedFont>
    <p:embeddedFont>
      <p:font typeface="Open Sans Light Bold" panose="020B0604020202020204" charset="0"/>
      <p:regular r:id="rId24"/>
    </p:embeddedFont>
    <p:embeddedFont>
      <p:font typeface="Open Sans Light" panose="020B0604020202020204" charset="0"/>
      <p:regular r:id="rId25"/>
      <p:italic r:id="rId26"/>
    </p:embeddedFont>
    <p:embeddedFont>
      <p:font typeface="Public Sans Bold" panose="020B0604020202020204" charset="0"/>
      <p:regular r:id="rId27"/>
    </p:embeddedFont>
    <p:embeddedFont>
      <p:font typeface="Open Sans Bold Italics" panose="020B0604020202020204" charset="0"/>
      <p:regular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Open Sans Light Bold Italics" panose="020B0604020202020204" charset="0"/>
      <p:regular r:id="rId33"/>
    </p:embeddedFont>
    <p:embeddedFont>
      <p:font typeface="Open Sans Bold" panose="020B060402020202020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mo Bold" panose="020B0604020202020204" charset="0"/>
      <p:regular r:id="rId40"/>
    </p:embeddedFont>
    <p:embeddedFont>
      <p:font typeface="Open Sans Italics" panose="020B0604020202020204" charset="0"/>
      <p:regular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8B30"/>
    <a:srgbClr val="3E8BD8"/>
    <a:srgbClr val="003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6872-49A2-48EC-931A-AA0281D7A580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6E95F-2846-4DBD-BD74-E970DB06D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0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E95F-2846-4DBD-BD74-E970DB06D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8A2DB-2FA3-4BBF-9485-5648955E9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D7CA8-CCC3-4E46-AFD1-E405C5860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2C5C-4E58-4EE4-ADD5-0310691C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0C0D5-CB6A-4DAD-B8C1-663B5038F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5556A-5E92-4D56-8619-D767DFEC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98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FAC7-AD12-4E3C-991A-948C860AE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7948A-90DB-46FD-9619-BEB628E3F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BDC13-762D-448C-8F24-0A60401D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7901-F915-42F1-8246-DEB7CDC9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6B63B-A17F-4535-ACAD-A7EA8029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620F-3C4C-4C4E-B9FE-4C5D318A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7678-6C52-4D7F-BEFA-904263A3D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7C7BB-D61E-4EE4-8B60-8F9BBBEB4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2E87F-F2ED-47F8-9788-42986CE3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B68BA-A884-4DB9-8CFB-520479C4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93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E1F2-33C2-404E-ADE3-6112968D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94DF-3F23-434E-84BC-CFB799B83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F1EDE-BDD6-43FA-B011-DFCA30AD1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C6AB0-2459-4B01-8573-11402DDF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6640D-53D2-420E-B7C1-39CA5AF98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F8418-5878-4455-A3F3-6784859D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7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242D-1618-43F0-BA39-C4289425B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0B21E-63D9-484F-8D0B-FC3483CBC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314AC-4868-487A-A9F1-0437DC0D8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DEC95-4E72-4F95-82F9-1D484AD73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EBB89-93B4-473A-9CBC-03AE7663C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34D429-A868-47E0-8943-70F6FE630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09DDE-FE1A-4965-A940-9C5A7AE4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E9D93-40E3-427C-A3A4-2E1FCFA8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5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07CF-3CAC-4529-9293-D08F6944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6572E-7272-436F-ADFC-4E0094967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F690AA-7DE9-45C1-A087-13455F1F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2AE26-DDFC-49C1-827D-A0C457A47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53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787D1-9902-4BDF-A866-EB078611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AD89E-1549-41AA-ABA3-E4081B57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CE1DD-9CB9-4CBF-8F13-F298D9C6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4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598C-B783-4E7E-9B11-2EEFEE70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1497-6653-45BA-81D1-DF8D329FF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A9354-3C1D-4AD7-B01E-A37662BBD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6D6F2-2EAB-4585-97B9-E5E13596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D9241-1AE4-4DED-9E60-6C872E8B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EA6DC-1E06-4228-A14B-E75BBFFB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F8E-B84F-4711-96FC-82B1D407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7744E-86B4-4B1E-BA4E-A98308985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9BCCC-40C8-4F70-AE8A-4349E340C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05A5-BDFB-46B1-876B-54B8EE42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02F90-B4D3-4851-B31F-318DAB55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37732-8166-4DB5-A178-4962755E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5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F843-29C6-4C74-A7E0-5446CCDB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A72AD-13E9-4984-AD3E-1A9261402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970D6-DEFC-43AD-9108-ABA2D2AA8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C4CD5-E897-444B-9787-8CC77567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B5BB6-19DF-413E-BDAF-8BCD5BD8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27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58BEE-E1C6-4696-AD16-F5E187B4D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8099D-7306-4E33-B46C-F8DB3CC1E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28540-8A5C-44B6-981D-C694602F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A34DC-71E4-45A4-83C4-EEAAEFE70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6B8C5-3B16-49F6-BD13-D92E8BC2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9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3C678-ABF5-43F5-ACEF-293D8A21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1B8A2-67DB-46C9-8832-A277A234B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D993B-281E-4A25-B5CD-4B5EA91BD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5AC3-01BE-4B72-AB4A-8C24F9CCF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2D7E8-70A4-4A55-B557-8E0AFAB33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727263"/>
            <a:ext cx="18288000" cy="688154"/>
            <a:chOff x="0" y="0"/>
            <a:chExt cx="4050101" cy="152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0100" cy="152400"/>
            </a:xfrm>
            <a:custGeom>
              <a:avLst/>
              <a:gdLst/>
              <a:ahLst/>
              <a:cxnLst/>
              <a:rect l="l" t="t" r="r" b="b"/>
              <a:pathLst>
                <a:path w="4050100" h="152400">
                  <a:moveTo>
                    <a:pt x="0" y="0"/>
                  </a:moveTo>
                  <a:lnTo>
                    <a:pt x="4050100" y="0"/>
                  </a:lnTo>
                  <a:lnTo>
                    <a:pt x="405010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AB880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2418982"/>
            <a:chOff x="0" y="0"/>
            <a:chExt cx="4050101" cy="5357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50100" cy="535713"/>
            </a:xfrm>
            <a:custGeom>
              <a:avLst/>
              <a:gdLst/>
              <a:ahLst/>
              <a:cxnLst/>
              <a:rect l="l" t="t" r="r" b="b"/>
              <a:pathLst>
                <a:path w="4050100" h="535713">
                  <a:moveTo>
                    <a:pt x="0" y="0"/>
                  </a:moveTo>
                  <a:lnTo>
                    <a:pt x="4050100" y="0"/>
                  </a:lnTo>
                  <a:lnTo>
                    <a:pt x="4050100" y="535713"/>
                  </a:lnTo>
                  <a:lnTo>
                    <a:pt x="0" y="535713"/>
                  </a:lnTo>
                  <a:close/>
                </a:path>
              </a:pathLst>
            </a:custGeom>
            <a:solidFill>
              <a:srgbClr val="AB8802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5016" b="19074"/>
          <a:stretch>
            <a:fillRect/>
          </a:stretch>
        </p:blipFill>
        <p:spPr>
          <a:xfrm>
            <a:off x="16329" y="6645729"/>
            <a:ext cx="18271671" cy="30860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14322" b="26491"/>
          <a:stretch>
            <a:fillRect/>
          </a:stretch>
        </p:blipFill>
        <p:spPr>
          <a:xfrm>
            <a:off x="12031039" y="6645729"/>
            <a:ext cx="6256961" cy="3086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FE0AF7-0F95-48D0-8E2C-35EDA6363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62147"/>
            <a:ext cx="16459199" cy="1275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18930-798C-4D0D-A191-E4FDD6FF5220}"/>
              </a:ext>
            </a:extLst>
          </p:cNvPr>
          <p:cNvSpPr txBox="1"/>
          <p:nvPr/>
        </p:nvSpPr>
        <p:spPr>
          <a:xfrm>
            <a:off x="20269200" y="-3325805"/>
            <a:ext cx="609600" cy="65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QRCode for DE Infomation Session">
            <a:extLst>
              <a:ext uri="{FF2B5EF4-FFF2-40B4-BE49-F238E27FC236}">
                <a16:creationId xmlns:a16="http://schemas.microsoft.com/office/drawing/2014/main" id="{9F422D0B-C6CE-4195-8B9F-59BA229D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280747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686800" y="497681"/>
            <a:ext cx="794438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20"/>
              </a:lnSpc>
            </a:pPr>
            <a:r>
              <a:rPr lang="en-US" sz="6100" dirty="0">
                <a:solidFill>
                  <a:schemeClr val="bg1"/>
                </a:solidFill>
                <a:latin typeface="Archivo Black Bold"/>
              </a:rPr>
              <a:t>Technical Studies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35132" y="3374333"/>
            <a:ext cx="9452868" cy="547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b="1" dirty="0">
                <a:solidFill>
                  <a:schemeClr val="bg1"/>
                </a:solidFill>
                <a:latin typeface="Open Sans Light Bold"/>
              </a:rPr>
              <a:t>Computer Information Systems</a:t>
            </a:r>
            <a:endParaRPr lang="en-US" sz="2700" dirty="0">
              <a:solidFill>
                <a:schemeClr val="bg1"/>
              </a:solidFill>
              <a:latin typeface="Open Sans Light Bold"/>
            </a:endParaRP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Computer Programming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Cybersecurity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Networking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Web Application Development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Cisco Network Specialist Certificate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CompTIA A+ Certified Technical Prep Certificate</a:t>
            </a:r>
          </a:p>
          <a:p>
            <a:pPr>
              <a:lnSpc>
                <a:spcPts val="3779"/>
              </a:lnSpc>
            </a:pPr>
            <a:endParaRPr lang="en-US" sz="2499" dirty="0">
              <a:solidFill>
                <a:schemeClr val="bg1"/>
              </a:solidFill>
              <a:latin typeface="Open Sans Light Bold"/>
            </a:endParaRPr>
          </a:p>
          <a:p>
            <a:pPr>
              <a:lnSpc>
                <a:spcPts val="3779"/>
              </a:lnSpc>
            </a:pPr>
            <a:r>
              <a:rPr lang="en-US" sz="2700" b="1" dirty="0">
                <a:solidFill>
                  <a:schemeClr val="bg1"/>
                </a:solidFill>
                <a:latin typeface="Open Sans Light Bold"/>
              </a:rPr>
              <a:t>Digital Media Technologies</a:t>
            </a:r>
            <a:endParaRPr lang="en-US" sz="2700" dirty="0">
              <a:solidFill>
                <a:schemeClr val="bg1"/>
              </a:solidFill>
              <a:latin typeface="Open Sans Light Bold"/>
            </a:endParaRP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Design and Media Production Technology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chemeClr val="bg1"/>
                </a:solidFill>
                <a:latin typeface="Open Sans Light Bold"/>
              </a:rPr>
              <a:t>Film &amp; Television Production Technology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F4F4F4"/>
              </a:solidFill>
              <a:latin typeface="Open Sans Ligh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84987" y="1440656"/>
            <a:ext cx="5748011" cy="1204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chemeClr val="bg1"/>
                </a:solidFill>
                <a:latin typeface="Open Sans Light Bold"/>
              </a:rPr>
              <a:t>Computer and Digital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90337-EF9C-4619-8077-279965DC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180" y="1104900"/>
            <a:ext cx="9112614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7069" y="580909"/>
            <a:ext cx="794438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20"/>
              </a:lnSpc>
            </a:pPr>
            <a:r>
              <a:rPr lang="en-US" sz="6100" dirty="0">
                <a:solidFill>
                  <a:schemeClr val="bg1"/>
                </a:solidFill>
                <a:latin typeface="Archivo Black Bold"/>
              </a:rPr>
              <a:t>Technical Studies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7200" y="2095500"/>
            <a:ext cx="9012767" cy="795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b="1" dirty="0">
                <a:solidFill>
                  <a:schemeClr val="bg1"/>
                </a:solidFill>
                <a:latin typeface="Open Sans Light Bold"/>
              </a:rPr>
              <a:t>Building, Manufacturing, &amp; Engineering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Air Conditioning Technology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Applied Technical Management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Carpentry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Drafting Technology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Electrical and Computer Engineering  Technology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Environmental Technology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Industrial Maintenance and Electrical Technology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Precision Machining and Manufacturing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Welding &amp; Joining Technology</a:t>
            </a:r>
          </a:p>
          <a:p>
            <a:pPr>
              <a:lnSpc>
                <a:spcPts val="3359"/>
              </a:lnSpc>
            </a:pPr>
            <a:endParaRPr lang="en-US" sz="2399" dirty="0">
              <a:solidFill>
                <a:schemeClr val="bg1"/>
              </a:solidFill>
              <a:latin typeface="Open Sans Light Bold"/>
            </a:endParaRPr>
          </a:p>
          <a:p>
            <a:pPr>
              <a:lnSpc>
                <a:spcPts val="3779"/>
              </a:lnSpc>
            </a:pPr>
            <a:r>
              <a:rPr lang="en-US" sz="2700" b="1" dirty="0">
                <a:solidFill>
                  <a:schemeClr val="bg1"/>
                </a:solidFill>
                <a:latin typeface="Open Sans Light Bold"/>
              </a:rPr>
              <a:t>Transportation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Automotive Collision Repair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Automotive Technology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Commercial Truck Driving</a:t>
            </a:r>
          </a:p>
          <a:p>
            <a:pPr marL="342900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Open Sans Light Bold"/>
              </a:rPr>
              <a:t>Diesel Equipment Technology</a:t>
            </a:r>
          </a:p>
          <a:p>
            <a:pPr>
              <a:lnSpc>
                <a:spcPts val="3779"/>
              </a:lnSpc>
            </a:pPr>
            <a:endParaRPr lang="en-US" sz="2399" dirty="0">
              <a:solidFill>
                <a:srgbClr val="F4F4F4"/>
              </a:solidFill>
              <a:latin typeface="Open Sans Light Bold"/>
            </a:endParaRPr>
          </a:p>
          <a:p>
            <a:pPr>
              <a:lnSpc>
                <a:spcPts val="3219"/>
              </a:lnSpc>
            </a:pPr>
            <a:endParaRPr lang="en-US" sz="2399" dirty="0">
              <a:solidFill>
                <a:srgbClr val="F4F4F4"/>
              </a:solidFill>
              <a:latin typeface="Open Sans Light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DC5E0-F07A-4612-AD45-E6538F0E5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9" r="6215"/>
          <a:stretch/>
        </p:blipFill>
        <p:spPr>
          <a:xfrm>
            <a:off x="9144001" y="-1"/>
            <a:ext cx="11125199" cy="10287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8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096499" y="2628900"/>
            <a:ext cx="8079208" cy="746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 Bold"/>
              </a:rPr>
              <a:t>Cosmetology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 Light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 Bold"/>
              </a:rPr>
              <a:t>Criminal Justice Technology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 Light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 Bold"/>
              </a:rPr>
              <a:t>Culinary Arts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 Light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 Bold"/>
              </a:rPr>
              <a:t>Early Childhood Care &amp; Education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 Light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 Bold"/>
              </a:rPr>
              <a:t>Horticulture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 Light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Light Bold"/>
              </a:rPr>
              <a:t>Interiors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F4F4F4"/>
              </a:solidFill>
              <a:latin typeface="Open Sans Light Bold"/>
            </a:endParaRP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F4F4F4"/>
              </a:solidFill>
              <a:latin typeface="Open Sans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79501" y="482023"/>
            <a:ext cx="794438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20"/>
              </a:lnSpc>
            </a:pPr>
            <a:r>
              <a:rPr lang="en-US" sz="6100" dirty="0">
                <a:solidFill>
                  <a:schemeClr val="bg1"/>
                </a:solidFill>
                <a:latin typeface="Archivo Black Bold"/>
              </a:rPr>
              <a:t>Technical Studies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96499" y="1336727"/>
            <a:ext cx="7310389" cy="587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chemeClr val="bg1"/>
                </a:solidFill>
                <a:latin typeface="Open Sans Light Bold"/>
              </a:rPr>
              <a:t>Public and Professional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6A13F-B223-4DD6-BA3D-BC2C5CCC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2490" y="-114300"/>
            <a:ext cx="10395090" cy="104796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7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9795" y="3686464"/>
            <a:ext cx="4201650" cy="5907452"/>
            <a:chOff x="0" y="0"/>
            <a:chExt cx="1361246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1246" cy="1913890"/>
            </a:xfrm>
            <a:custGeom>
              <a:avLst/>
              <a:gdLst/>
              <a:ahLst/>
              <a:cxnLst/>
              <a:rect l="l" t="t" r="r" b="b"/>
              <a:pathLst>
                <a:path w="1361246" h="1913890">
                  <a:moveTo>
                    <a:pt x="123678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6786" y="0"/>
                  </a:lnTo>
                  <a:cubicBezTo>
                    <a:pt x="1305366" y="0"/>
                    <a:pt x="1361246" y="55880"/>
                    <a:pt x="1361246" y="124460"/>
                  </a:cubicBezTo>
                  <a:lnTo>
                    <a:pt x="1361246" y="1789430"/>
                  </a:lnTo>
                  <a:cubicBezTo>
                    <a:pt x="1361246" y="1858010"/>
                    <a:pt x="1305366" y="1913890"/>
                    <a:pt x="1236786" y="1913890"/>
                  </a:cubicBezTo>
                  <a:close/>
                </a:path>
              </a:pathLst>
            </a:custGeom>
            <a:solidFill>
              <a:srgbClr val="3E8BD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928217" y="1968730"/>
            <a:ext cx="14431566" cy="1967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4"/>
              </a:lnSpc>
            </a:pPr>
            <a:r>
              <a:rPr lang="en-US" sz="2795">
                <a:solidFill>
                  <a:srgbClr val="FFFFFF"/>
                </a:solidFill>
                <a:latin typeface="Open Sans Italics"/>
              </a:rPr>
              <a:t>Under the </a:t>
            </a:r>
            <a:r>
              <a:rPr lang="en-US" sz="2795">
                <a:solidFill>
                  <a:srgbClr val="FFFFFF"/>
                </a:solidFill>
                <a:latin typeface="Open Sans Bold Italics"/>
              </a:rPr>
              <a:t>Complete College Georgia Agreement</a:t>
            </a:r>
            <a:r>
              <a:rPr lang="en-US" sz="2795">
                <a:solidFill>
                  <a:srgbClr val="FFFFFF"/>
                </a:solidFill>
                <a:latin typeface="Open Sans Italics"/>
              </a:rPr>
              <a:t>, University System of Georgia institutions </a:t>
            </a:r>
          </a:p>
          <a:p>
            <a:pPr algn="ctr">
              <a:lnSpc>
                <a:spcPts val="3914"/>
              </a:lnSpc>
            </a:pPr>
            <a:r>
              <a:rPr lang="en-US" sz="2795">
                <a:solidFill>
                  <a:srgbClr val="FFFFFF"/>
                </a:solidFill>
                <a:latin typeface="Open Sans Italics"/>
              </a:rPr>
              <a:t>and Technical College System of Georgia institutions will accept the following </a:t>
            </a:r>
          </a:p>
          <a:p>
            <a:pPr algn="ctr">
              <a:lnSpc>
                <a:spcPts val="3914"/>
              </a:lnSpc>
            </a:pPr>
            <a:r>
              <a:rPr lang="en-US" sz="2795">
                <a:solidFill>
                  <a:srgbClr val="FFFFFF"/>
                </a:solidFill>
                <a:latin typeface="Open Sans Italics"/>
              </a:rPr>
              <a:t>general education courses for transfer between their respective institutions:</a:t>
            </a:r>
          </a:p>
          <a:p>
            <a:pPr algn="ctr">
              <a:lnSpc>
                <a:spcPts val="3914"/>
              </a:lnSpc>
            </a:pPr>
            <a:endParaRPr lang="en-US" sz="2795">
              <a:solidFill>
                <a:srgbClr val="FFFFFF"/>
              </a:solidFill>
              <a:latin typeface="Open Sans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043175" y="3686464"/>
            <a:ext cx="4201650" cy="5907452"/>
            <a:chOff x="0" y="0"/>
            <a:chExt cx="1361246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1246" cy="1913890"/>
            </a:xfrm>
            <a:custGeom>
              <a:avLst/>
              <a:gdLst/>
              <a:ahLst/>
              <a:cxnLst/>
              <a:rect l="l" t="t" r="r" b="b"/>
              <a:pathLst>
                <a:path w="1361246" h="1913890">
                  <a:moveTo>
                    <a:pt x="123678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6786" y="0"/>
                  </a:lnTo>
                  <a:cubicBezTo>
                    <a:pt x="1305366" y="0"/>
                    <a:pt x="1361246" y="55880"/>
                    <a:pt x="1361246" y="124460"/>
                  </a:cubicBezTo>
                  <a:lnTo>
                    <a:pt x="1361246" y="1789430"/>
                  </a:lnTo>
                  <a:cubicBezTo>
                    <a:pt x="1361246" y="1858010"/>
                    <a:pt x="1305366" y="1913890"/>
                    <a:pt x="1236786" y="1913890"/>
                  </a:cubicBezTo>
                  <a:close/>
                </a:path>
              </a:pathLst>
            </a:custGeom>
            <a:solidFill>
              <a:srgbClr val="3E8B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441055" y="3686464"/>
            <a:ext cx="4201650" cy="5907452"/>
            <a:chOff x="0" y="0"/>
            <a:chExt cx="1361246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1246" cy="1913890"/>
            </a:xfrm>
            <a:custGeom>
              <a:avLst/>
              <a:gdLst/>
              <a:ahLst/>
              <a:cxnLst/>
              <a:rect l="l" t="t" r="r" b="b"/>
              <a:pathLst>
                <a:path w="1361246" h="1913890">
                  <a:moveTo>
                    <a:pt x="123678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6786" y="0"/>
                  </a:lnTo>
                  <a:cubicBezTo>
                    <a:pt x="1305366" y="0"/>
                    <a:pt x="1361246" y="55880"/>
                    <a:pt x="1361246" y="124460"/>
                  </a:cubicBezTo>
                  <a:lnTo>
                    <a:pt x="1361246" y="1789430"/>
                  </a:lnTo>
                  <a:cubicBezTo>
                    <a:pt x="1361246" y="1858010"/>
                    <a:pt x="1305366" y="1913890"/>
                    <a:pt x="1236786" y="1913890"/>
                  </a:cubicBezTo>
                  <a:close/>
                </a:path>
              </a:pathLst>
            </a:custGeom>
            <a:solidFill>
              <a:srgbClr val="3E8BD8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03745" y="838598"/>
            <a:ext cx="11118159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Archivo Black Bold"/>
              </a:rPr>
              <a:t>Transfer Credit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9478" y="4379045"/>
            <a:ext cx="3742283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American Government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American Literature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Art Appreciation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Biology Introduction 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Biology Introduction II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Calculus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Chemistry 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Chemistry II</a:t>
            </a:r>
          </a:p>
          <a:p>
            <a:pPr algn="ctr">
              <a:lnSpc>
                <a:spcPts val="3639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College Algebra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93050" y="4379045"/>
            <a:ext cx="3897660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599">
                <a:solidFill>
                  <a:srgbClr val="FFFFFF"/>
                </a:solidFill>
                <a:latin typeface="Open Sans Bold"/>
              </a:rPr>
              <a:t>Psychology (Intro)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Public Speaking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Quantitative Reasoning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Sociology (Intro)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Statistics (Intro)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US History 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US History II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World History I</a:t>
            </a:r>
          </a:p>
          <a:p>
            <a:pPr algn="ctr">
              <a:lnSpc>
                <a:spcPts val="3639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World History II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01061" y="4150445"/>
            <a:ext cx="3685877" cy="456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Economics (Macro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Economics (Micro)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Economics (Principles)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English Composition 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English Composition II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Humanities (Intro)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Math Modeling (Intro)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Pre-Calculus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Physics Introduction I</a:t>
            </a:r>
          </a:p>
          <a:p>
            <a:pPr algn="ctr">
              <a:lnSpc>
                <a:spcPts val="3639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Physics Introduction II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35" t="1878" r="3772" b="1878"/>
          <a:stretch>
            <a:fillRect/>
          </a:stretch>
        </p:blipFill>
        <p:spPr>
          <a:xfrm>
            <a:off x="-2819400" y="0"/>
            <a:ext cx="1279298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128997" y="795023"/>
            <a:ext cx="7504102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20"/>
              </a:lnSpc>
            </a:pPr>
            <a:r>
              <a:rPr lang="en-US" sz="6100" dirty="0">
                <a:solidFill>
                  <a:srgbClr val="00328C"/>
                </a:solidFill>
                <a:latin typeface="Archivo Black Bold"/>
              </a:rPr>
              <a:t>Arts &amp; Sciences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81490" y="1706335"/>
            <a:ext cx="5199117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328C"/>
                </a:solidFill>
                <a:latin typeface="Open Sans Light Bold"/>
              </a:rPr>
              <a:t>Programs of Study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0" y="3415655"/>
            <a:ext cx="6426101" cy="345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00328C"/>
                </a:solidFill>
                <a:latin typeface="Open Sans Light Bold"/>
              </a:rPr>
              <a:t>Associate of Applied Science </a:t>
            </a:r>
          </a:p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00328C"/>
                </a:solidFill>
                <a:latin typeface="Open Sans Light Bold"/>
              </a:rPr>
              <a:t>Degree in Interdisciplinary Studies </a:t>
            </a:r>
          </a:p>
          <a:p>
            <a:pPr algn="ctr">
              <a:lnSpc>
                <a:spcPts val="3780"/>
              </a:lnSpc>
            </a:pPr>
            <a:r>
              <a:rPr lang="en-US" sz="2400" dirty="0">
                <a:solidFill>
                  <a:srgbClr val="00328C"/>
                </a:solidFill>
                <a:latin typeface="Open Sans Light Bold"/>
              </a:rPr>
              <a:t>- </a:t>
            </a:r>
            <a:r>
              <a:rPr lang="en-US" sz="2400" i="1" dirty="0">
                <a:solidFill>
                  <a:srgbClr val="00328C"/>
                </a:solidFill>
                <a:latin typeface="Open Sans Light Bold"/>
              </a:rPr>
              <a:t>Allows students to customize their </a:t>
            </a:r>
          </a:p>
          <a:p>
            <a:pPr algn="ctr">
              <a:lnSpc>
                <a:spcPts val="3780"/>
              </a:lnSpc>
            </a:pPr>
            <a:r>
              <a:rPr lang="en-US" sz="2400" i="1" dirty="0">
                <a:solidFill>
                  <a:srgbClr val="00328C"/>
                </a:solidFill>
                <a:latin typeface="Open Sans Light Bold"/>
              </a:rPr>
              <a:t>program based on their own </a:t>
            </a:r>
          </a:p>
          <a:p>
            <a:pPr algn="ctr">
              <a:lnSpc>
                <a:spcPts val="3780"/>
              </a:lnSpc>
            </a:pPr>
            <a:r>
              <a:rPr lang="en-US" sz="2400" i="1" dirty="0">
                <a:solidFill>
                  <a:srgbClr val="00328C"/>
                </a:solidFill>
                <a:latin typeface="Open Sans Light Bold"/>
              </a:rPr>
              <a:t>academic and professional goals. </a:t>
            </a: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00328C"/>
              </a:solidFill>
              <a:latin typeface="Open Sans Light Bold"/>
            </a:endParaRPr>
          </a:p>
          <a:p>
            <a:pPr algn="ctr">
              <a:lnSpc>
                <a:spcPts val="3780"/>
              </a:lnSpc>
            </a:pPr>
            <a:endParaRPr lang="en-US" sz="2700" dirty="0">
              <a:solidFill>
                <a:srgbClr val="F4F4F4"/>
              </a:solidFill>
              <a:latin typeface="Open Sans Ligh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777388" y="6533218"/>
            <a:ext cx="6207323" cy="295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00328C"/>
                </a:solidFill>
                <a:latin typeface="Open Sans Light Bold"/>
              </a:rPr>
              <a:t>Technical Specialist Certificate</a:t>
            </a:r>
          </a:p>
          <a:p>
            <a:pPr algn="ctr">
              <a:lnSpc>
                <a:spcPts val="3780"/>
              </a:lnSpc>
            </a:pPr>
            <a:r>
              <a:rPr lang="en-US" sz="2700" dirty="0">
                <a:solidFill>
                  <a:srgbClr val="00328C"/>
                </a:solidFill>
                <a:latin typeface="Open Sans Light Bold"/>
              </a:rPr>
              <a:t>- </a:t>
            </a:r>
            <a:r>
              <a:rPr lang="en-US" sz="2400" i="1" dirty="0">
                <a:solidFill>
                  <a:srgbClr val="00328C"/>
                </a:solidFill>
                <a:latin typeface="Open Sans Light Bold"/>
              </a:rPr>
              <a:t>Prepares students for professional </a:t>
            </a:r>
          </a:p>
          <a:p>
            <a:pPr algn="ctr">
              <a:lnSpc>
                <a:spcPts val="3780"/>
              </a:lnSpc>
            </a:pPr>
            <a:r>
              <a:rPr lang="en-US" sz="2400" i="1" dirty="0">
                <a:solidFill>
                  <a:srgbClr val="00328C"/>
                </a:solidFill>
                <a:latin typeface="Open Sans Light Bold"/>
              </a:rPr>
              <a:t>opportunities requiring effective </a:t>
            </a:r>
          </a:p>
          <a:p>
            <a:pPr algn="ctr">
              <a:lnSpc>
                <a:spcPts val="3780"/>
              </a:lnSpc>
            </a:pPr>
            <a:r>
              <a:rPr lang="en-US" sz="2400" i="1" dirty="0">
                <a:solidFill>
                  <a:srgbClr val="00328C"/>
                </a:solidFill>
                <a:latin typeface="Open Sans Light Bold"/>
              </a:rPr>
              <a:t>communication skills in addition to </a:t>
            </a:r>
          </a:p>
          <a:p>
            <a:pPr algn="ctr">
              <a:lnSpc>
                <a:spcPts val="3780"/>
              </a:lnSpc>
            </a:pPr>
            <a:r>
              <a:rPr lang="en-US" sz="2400" i="1" dirty="0">
                <a:solidFill>
                  <a:srgbClr val="00328C"/>
                </a:solidFill>
                <a:latin typeface="Open Sans Light Bold"/>
              </a:rPr>
              <a:t>proficiency in technical areas. </a:t>
            </a:r>
          </a:p>
          <a:p>
            <a:pPr algn="ctr">
              <a:lnSpc>
                <a:spcPts val="4059"/>
              </a:lnSpc>
            </a:pPr>
            <a:endParaRPr lang="en-US" sz="2700" dirty="0">
              <a:solidFill>
                <a:srgbClr val="F4F4F4"/>
              </a:solidFill>
              <a:latin typeface="Open Sans Light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93" r="693" b="7064"/>
          <a:stretch>
            <a:fillRect/>
          </a:stretch>
        </p:blipFill>
        <p:spPr>
          <a:xfrm>
            <a:off x="4762" y="1208121"/>
            <a:ext cx="18288000" cy="848832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73809" y="1736497"/>
            <a:ext cx="6914574" cy="7431575"/>
            <a:chOff x="0" y="0"/>
            <a:chExt cx="1695219" cy="18219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5219" cy="1821970"/>
            </a:xfrm>
            <a:custGeom>
              <a:avLst/>
              <a:gdLst/>
              <a:ahLst/>
              <a:cxnLst/>
              <a:rect l="l" t="t" r="r" b="b"/>
              <a:pathLst>
                <a:path w="1695219" h="1821970">
                  <a:moveTo>
                    <a:pt x="0" y="0"/>
                  </a:moveTo>
                  <a:lnTo>
                    <a:pt x="1695219" y="0"/>
                  </a:lnTo>
                  <a:lnTo>
                    <a:pt x="1695219" y="1821970"/>
                  </a:lnTo>
                  <a:lnTo>
                    <a:pt x="0" y="1821970"/>
                  </a:lnTo>
                  <a:close/>
                </a:path>
              </a:pathLst>
            </a:custGeom>
            <a:solidFill>
              <a:srgbClr val="072F87">
                <a:alpha val="8784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079514" y="1736496"/>
            <a:ext cx="5819437" cy="7431575"/>
            <a:chOff x="0" y="0"/>
            <a:chExt cx="1426729" cy="18219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6729" cy="1821970"/>
            </a:xfrm>
            <a:custGeom>
              <a:avLst/>
              <a:gdLst/>
              <a:ahLst/>
              <a:cxnLst/>
              <a:rect l="l" t="t" r="r" b="b"/>
              <a:pathLst>
                <a:path w="1426729" h="1821970">
                  <a:moveTo>
                    <a:pt x="0" y="0"/>
                  </a:moveTo>
                  <a:lnTo>
                    <a:pt x="1426729" y="0"/>
                  </a:lnTo>
                  <a:lnTo>
                    <a:pt x="1426729" y="1821970"/>
                  </a:lnTo>
                  <a:lnTo>
                    <a:pt x="0" y="1821970"/>
                  </a:lnTo>
                  <a:close/>
                </a:path>
              </a:pathLst>
            </a:custGeom>
            <a:solidFill>
              <a:srgbClr val="072F87">
                <a:alpha val="87843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09013" y="2071255"/>
            <a:ext cx="6073907" cy="73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3200" dirty="0">
                <a:solidFill>
                  <a:srgbClr val="FFFFFF"/>
                </a:solidFill>
                <a:latin typeface="Open Sans Light Bold"/>
              </a:rPr>
              <a:t>HOPE Grant/HOPE Career Grant program</a:t>
            </a:r>
          </a:p>
          <a:p>
            <a:pPr>
              <a:lnSpc>
                <a:spcPts val="3178"/>
              </a:lnSpc>
            </a:pPr>
            <a:endParaRPr lang="en-US" sz="2170" dirty="0">
              <a:solidFill>
                <a:srgbClr val="FFFFFF"/>
              </a:solidFill>
              <a:latin typeface="Open Sans Light Bold"/>
            </a:endParaRPr>
          </a:p>
          <a:p>
            <a:pPr>
              <a:lnSpc>
                <a:spcPts val="3038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-</a:t>
            </a:r>
            <a:r>
              <a:rPr lang="en-US" dirty="0">
                <a:solidFill>
                  <a:srgbClr val="FFFFFF"/>
                </a:solidFill>
                <a:latin typeface="Arimo Bold"/>
              </a:rPr>
              <a:t>Students wishing to use the HOPE Grant/HOPE Career Grant must choose from a </a:t>
            </a:r>
            <a:r>
              <a:rPr lang="en-US" u="sng" dirty="0">
                <a:solidFill>
                  <a:srgbClr val="FFFFFF"/>
                </a:solidFill>
                <a:latin typeface="Arimo Bold"/>
              </a:rPr>
              <a:t>HOPE Career Grant programs</a:t>
            </a:r>
            <a:r>
              <a:rPr lang="en-US" dirty="0">
                <a:solidFill>
                  <a:srgbClr val="FFFFFF"/>
                </a:solidFill>
                <a:latin typeface="Arimo Bold"/>
              </a:rPr>
              <a:t> at CTC.</a:t>
            </a:r>
          </a:p>
          <a:p>
            <a:pPr>
              <a:lnSpc>
                <a:spcPts val="3038"/>
              </a:lnSpc>
            </a:pPr>
            <a:endParaRPr lang="en-US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038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-</a:t>
            </a:r>
            <a:r>
              <a:rPr lang="en-US" dirty="0">
                <a:solidFill>
                  <a:srgbClr val="FFFFFF"/>
                </a:solidFill>
                <a:latin typeface="Arimo Bold"/>
              </a:rPr>
              <a:t>Students who use the HOPE Grant/HOPE Career Grant must meet HOPE </a:t>
            </a:r>
          </a:p>
          <a:p>
            <a:pPr>
              <a:lnSpc>
                <a:spcPts val="3038"/>
              </a:lnSpc>
            </a:pPr>
            <a:r>
              <a:rPr lang="en-US" u="sng" dirty="0">
                <a:solidFill>
                  <a:srgbClr val="FFFFFF"/>
                </a:solidFill>
                <a:latin typeface="Arimo Bold"/>
              </a:rPr>
              <a:t>residency requirements</a:t>
            </a:r>
            <a:r>
              <a:rPr lang="en-US" dirty="0">
                <a:solidFill>
                  <a:srgbClr val="FFFFFF"/>
                </a:solidFill>
                <a:latin typeface="Arimo Bold"/>
              </a:rPr>
              <a:t>.</a:t>
            </a:r>
          </a:p>
          <a:p>
            <a:pPr>
              <a:lnSpc>
                <a:spcPts val="3038"/>
              </a:lnSpc>
            </a:pPr>
            <a:endParaRPr lang="en-US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038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-</a:t>
            </a:r>
            <a:r>
              <a:rPr lang="en-US" dirty="0">
                <a:solidFill>
                  <a:srgbClr val="FFFFFF"/>
                </a:solidFill>
                <a:latin typeface="Arimo Bold"/>
              </a:rPr>
              <a:t>Students are responsible for paying tuition, required fees, and textbook/access code costs, and any costs not covered by the HOPE Grant/HOPE Career Grant.</a:t>
            </a:r>
          </a:p>
          <a:p>
            <a:pPr>
              <a:lnSpc>
                <a:spcPts val="3038"/>
              </a:lnSpc>
            </a:pPr>
            <a:endParaRPr lang="en-US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038"/>
              </a:lnSpc>
            </a:pPr>
            <a:r>
              <a:rPr lang="en-US" sz="3600" dirty="0">
                <a:solidFill>
                  <a:srgbClr val="FFFFFF"/>
                </a:solidFill>
                <a:latin typeface="Open Sans Light"/>
              </a:rPr>
              <a:t>-</a:t>
            </a:r>
            <a:r>
              <a:rPr lang="en-US" dirty="0">
                <a:solidFill>
                  <a:srgbClr val="FFFFFF"/>
                </a:solidFill>
                <a:latin typeface="Arimo Bold"/>
              </a:rPr>
              <a:t>Any HOPE Career Grant or HOPE Grant hours used will count against HOPE and Zell Miller Scholarships cap.</a:t>
            </a:r>
          </a:p>
          <a:p>
            <a:pPr>
              <a:lnSpc>
                <a:spcPts val="3698"/>
              </a:lnSpc>
            </a:pPr>
            <a:endParaRPr lang="en-US" sz="1131" dirty="0">
              <a:solidFill>
                <a:srgbClr val="FFFFFF"/>
              </a:solidFill>
              <a:latin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39238" y="4295775"/>
            <a:ext cx="9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0" y="155575"/>
            <a:ext cx="14723834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Archivo Black"/>
              </a:rPr>
              <a:t>After 30 Hours of DE Funding is used...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42685" y="2723811"/>
            <a:ext cx="4493093" cy="545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5"/>
              </a:lnSpc>
            </a:pPr>
            <a:r>
              <a:rPr lang="en-US" sz="2800" dirty="0">
                <a:solidFill>
                  <a:srgbClr val="FFFFFF"/>
                </a:solidFill>
                <a:latin typeface="Open Sans Light Bold"/>
              </a:rPr>
              <a:t>Self-Pay</a:t>
            </a:r>
          </a:p>
          <a:p>
            <a:pPr>
              <a:lnSpc>
                <a:spcPts val="3305"/>
              </a:lnSpc>
            </a:pPr>
            <a:endParaRPr lang="en-US" sz="2361" dirty="0">
              <a:solidFill>
                <a:srgbClr val="FFFFFF"/>
              </a:solidFill>
              <a:latin typeface="Open Sans Light Bold"/>
            </a:endParaRPr>
          </a:p>
          <a:p>
            <a:pPr>
              <a:lnSpc>
                <a:spcPts val="3305"/>
              </a:lnSpc>
            </a:pPr>
            <a:r>
              <a:rPr lang="en-US" sz="2000" dirty="0">
                <a:solidFill>
                  <a:srgbClr val="FFFFFF"/>
                </a:solidFill>
                <a:latin typeface="Arimo Bold"/>
              </a:rPr>
              <a:t>10–12th graders who are not eligible for dual enrollment funding or HOPE Grant/HOPE Career Grant can cover their Dual Enrollment courses by  choosing to pay for their classes. </a:t>
            </a:r>
          </a:p>
          <a:p>
            <a:pPr>
              <a:lnSpc>
                <a:spcPts val="3305"/>
              </a:lnSpc>
            </a:pPr>
            <a:endParaRPr lang="en-US" sz="2000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305"/>
              </a:lnSpc>
            </a:pPr>
            <a:r>
              <a:rPr lang="en-US" sz="2000" dirty="0">
                <a:solidFill>
                  <a:srgbClr val="FFFFFF"/>
                </a:solidFill>
                <a:latin typeface="Arimo Bold"/>
              </a:rPr>
              <a:t>They will be responsible for all tuition, fees, and textbook/access code costs.</a:t>
            </a:r>
          </a:p>
          <a:p>
            <a:pPr>
              <a:lnSpc>
                <a:spcPts val="3305"/>
              </a:lnSpc>
            </a:pPr>
            <a:endParaRPr lang="en-US" sz="1439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512"/>
              </a:lnSpc>
            </a:pPr>
            <a:endParaRPr lang="en-US" sz="1439" dirty="0">
              <a:solidFill>
                <a:srgbClr val="FFFFFF"/>
              </a:solidFill>
              <a:latin typeface="Arimo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FFEC43-5DFA-423B-AE91-D1FCB047E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3" r="-2073"/>
          <a:stretch/>
        </p:blipFill>
        <p:spPr>
          <a:xfrm>
            <a:off x="8412480" y="2223797"/>
            <a:ext cx="2786063" cy="64569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112" r="19112"/>
          <a:stretch>
            <a:fillRect/>
          </a:stretch>
        </p:blipFill>
        <p:spPr>
          <a:xfrm>
            <a:off x="-146957" y="0"/>
            <a:ext cx="10361201" cy="11195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8407" y="1610657"/>
            <a:ext cx="1228980" cy="12289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8407" y="4379629"/>
            <a:ext cx="1228980" cy="1228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8707" y="1670957"/>
            <a:ext cx="1108380" cy="11083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29899" y="4440032"/>
            <a:ext cx="1108174" cy="11081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188794" y="5813516"/>
            <a:ext cx="8099206" cy="199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dirty="0">
                <a:solidFill>
                  <a:srgbClr val="F4F4F4"/>
                </a:solidFill>
                <a:latin typeface="Open Sans Bold"/>
              </a:rPr>
              <a:t>Complete the DE Advisement Plan with your high school  counselor.</a:t>
            </a:r>
          </a:p>
          <a:p>
            <a:pPr algn="ctr">
              <a:lnSpc>
                <a:spcPts val="7280"/>
              </a:lnSpc>
            </a:pPr>
            <a:endParaRPr lang="en-US" sz="3199" dirty="0">
              <a:solidFill>
                <a:srgbClr val="F4F4F4"/>
              </a:solidFill>
              <a:latin typeface="Open Sans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29899" y="7086345"/>
            <a:ext cx="1228980" cy="12289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08" y="7149746"/>
            <a:ext cx="1102179" cy="11021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368690" y="547688"/>
            <a:ext cx="7504102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chivo Black Bold"/>
              </a:rPr>
              <a:t>DE Admission Steps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68690" y="3031717"/>
            <a:ext cx="7830592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dirty="0">
                <a:solidFill>
                  <a:srgbClr val="FFFFFF"/>
                </a:solidFill>
                <a:latin typeface="Open Sans Bold"/>
              </a:rPr>
              <a:t>Submit a free online DE admissions application on </a:t>
            </a:r>
            <a:r>
              <a:rPr lang="en-US" sz="2800" dirty="0" err="1">
                <a:solidFill>
                  <a:srgbClr val="FFFFFF"/>
                </a:solidFill>
                <a:latin typeface="Open Sans Bold"/>
              </a:rPr>
              <a:t>Chatt</a:t>
            </a:r>
            <a:r>
              <a:rPr lang="en-US" sz="2800" dirty="0">
                <a:solidFill>
                  <a:srgbClr val="FFFFFF"/>
                </a:solidFill>
                <a:latin typeface="Open Sans Bold"/>
              </a:rPr>
              <a:t> Tech's Website.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77794" y="8401594"/>
            <a:ext cx="8010206" cy="253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dirty="0">
                <a:solidFill>
                  <a:srgbClr val="F4F4F4"/>
                </a:solidFill>
                <a:latin typeface="Open Sans Bold"/>
              </a:rPr>
              <a:t>Complete the DE Student Participation Agreement/ Funding Application on gafutures.org.</a:t>
            </a:r>
          </a:p>
          <a:p>
            <a:pPr algn="ctr">
              <a:lnSpc>
                <a:spcPts val="7280"/>
              </a:lnSpc>
            </a:pPr>
            <a:endParaRPr lang="en-US" sz="3199" dirty="0">
              <a:solidFill>
                <a:srgbClr val="F4F4F4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63" r="37979" b="4041"/>
          <a:stretch>
            <a:fillRect/>
          </a:stretch>
        </p:blipFill>
        <p:spPr>
          <a:xfrm>
            <a:off x="-146957" y="0"/>
            <a:ext cx="10361201" cy="11195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8407" y="1553404"/>
            <a:ext cx="1228980" cy="12289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8407" y="4497182"/>
            <a:ext cx="1228980" cy="12289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188794" y="5803991"/>
            <a:ext cx="8099206" cy="256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dirty="0">
                <a:solidFill>
                  <a:srgbClr val="F4F4F4"/>
                </a:solidFill>
                <a:latin typeface="Open Sans Bold"/>
              </a:rPr>
              <a:t>Parents/Guardian must complete the </a:t>
            </a:r>
            <a:r>
              <a:rPr lang="en-US" sz="2800" u="sng" dirty="0">
                <a:solidFill>
                  <a:srgbClr val="F4F4F4"/>
                </a:solidFill>
                <a:latin typeface="Open Sans Bold"/>
              </a:rPr>
              <a:t>DE Funding Acknowledgement form</a:t>
            </a:r>
            <a:r>
              <a:rPr lang="en-US" sz="2800" dirty="0">
                <a:solidFill>
                  <a:srgbClr val="F4F4F4"/>
                </a:solidFill>
                <a:latin typeface="Open Sans Bold"/>
              </a:rPr>
              <a:t> on the </a:t>
            </a:r>
            <a:r>
              <a:rPr lang="en-US" sz="2800" dirty="0" err="1">
                <a:solidFill>
                  <a:srgbClr val="F4F4F4"/>
                </a:solidFill>
                <a:latin typeface="Open Sans Bold"/>
              </a:rPr>
              <a:t>Chatt</a:t>
            </a:r>
            <a:r>
              <a:rPr lang="en-US" sz="2800" dirty="0">
                <a:solidFill>
                  <a:srgbClr val="F4F4F4"/>
                </a:solidFill>
                <a:latin typeface="Open Sans Bold"/>
              </a:rPr>
              <a:t> Tech website.</a:t>
            </a:r>
          </a:p>
          <a:p>
            <a:pPr algn="ctr">
              <a:lnSpc>
                <a:spcPts val="7280"/>
              </a:lnSpc>
            </a:pPr>
            <a:endParaRPr lang="en-US" sz="3199" dirty="0">
              <a:solidFill>
                <a:srgbClr val="F4F4F4"/>
              </a:solidFill>
              <a:latin typeface="Open Sans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29899" y="7562297"/>
            <a:ext cx="1228980" cy="12289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9899" y="1623332"/>
            <a:ext cx="1108174" cy="11081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29899" y="4560583"/>
            <a:ext cx="1102179" cy="11021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3300" y="7625698"/>
            <a:ext cx="1102179" cy="11021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368690" y="547688"/>
            <a:ext cx="7504102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chivo Black Bold"/>
              </a:rPr>
              <a:t>DE Admission Steps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79973" y="2715709"/>
            <a:ext cx="8008027" cy="169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dirty="0">
                <a:solidFill>
                  <a:srgbClr val="FFFFFF"/>
                </a:solidFill>
                <a:latin typeface="Open Sans Bold"/>
              </a:rPr>
              <a:t>Parent/Guardian must electronically complete the Parent Participation Agreement on gafutures.org.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97503" y="8896894"/>
            <a:ext cx="7970788" cy="1749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2800" dirty="0">
                <a:solidFill>
                  <a:srgbClr val="F4F4F4"/>
                </a:solidFill>
                <a:latin typeface="Open Sans Bold"/>
              </a:rPr>
              <a:t>Submit Verification of Lawful Presence.</a:t>
            </a:r>
          </a:p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F4F4F4"/>
                </a:solidFill>
                <a:latin typeface="Open Sans Bold"/>
              </a:rPr>
              <a:t>(birth certificate, drivers license, permit, U.S. passport)</a:t>
            </a:r>
          </a:p>
          <a:p>
            <a:pPr algn="ctr">
              <a:lnSpc>
                <a:spcPts val="7280"/>
              </a:lnSpc>
            </a:pPr>
            <a:endParaRPr lang="en-US" sz="2199" dirty="0">
              <a:solidFill>
                <a:srgbClr val="F4F4F4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-161897"/>
            <a:ext cx="8472055" cy="8897484"/>
            <a:chOff x="0" y="0"/>
            <a:chExt cx="3035159" cy="3009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5159" cy="3009766"/>
            </a:xfrm>
            <a:custGeom>
              <a:avLst/>
              <a:gdLst/>
              <a:ahLst/>
              <a:cxnLst/>
              <a:rect l="l" t="t" r="r" b="b"/>
              <a:pathLst>
                <a:path w="3035159" h="3009766">
                  <a:moveTo>
                    <a:pt x="0" y="0"/>
                  </a:moveTo>
                  <a:lnTo>
                    <a:pt x="3035159" y="0"/>
                  </a:lnTo>
                  <a:lnTo>
                    <a:pt x="3035159" y="3009766"/>
                  </a:lnTo>
                  <a:lnTo>
                    <a:pt x="0" y="3009766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914400" y="8965228"/>
            <a:ext cx="20040600" cy="1021216"/>
            <a:chOff x="0" y="0"/>
            <a:chExt cx="3035159" cy="3454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35159" cy="345448"/>
            </a:xfrm>
            <a:custGeom>
              <a:avLst/>
              <a:gdLst/>
              <a:ahLst/>
              <a:cxnLst/>
              <a:rect l="l" t="t" r="r" b="b"/>
              <a:pathLst>
                <a:path w="3035159" h="345448">
                  <a:moveTo>
                    <a:pt x="0" y="0"/>
                  </a:moveTo>
                  <a:lnTo>
                    <a:pt x="3035159" y="0"/>
                  </a:lnTo>
                  <a:lnTo>
                    <a:pt x="3035159" y="345448"/>
                  </a:lnTo>
                  <a:lnTo>
                    <a:pt x="0" y="345448"/>
                  </a:lnTo>
                  <a:close/>
                </a:path>
              </a:pathLst>
            </a:custGeom>
            <a:solidFill>
              <a:srgbClr val="AB88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4612" y="647700"/>
            <a:ext cx="6832362" cy="66367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763000" y="1756611"/>
            <a:ext cx="9144000" cy="6773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9000"/>
              </a:lnSpc>
            </a:pPr>
            <a:r>
              <a:rPr lang="en-US" sz="2800" b="1" kern="1400" dirty="0">
                <a:solidFill>
                  <a:schemeClr val="bg1"/>
                </a:solidFill>
                <a:latin typeface="Calibri" panose="020F0502020204030204" pitchFamily="34" charset="0"/>
              </a:rPr>
              <a:t>Spring 2023 (January – May 2022)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kern="1400" dirty="0">
                <a:solidFill>
                  <a:schemeClr val="bg1"/>
                </a:solidFill>
                <a:latin typeface="Calibri" panose="020F0502020204030204" pitchFamily="34" charset="0"/>
              </a:rPr>
              <a:t>November 1, 2022 - DE College Admission Application deadline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kern="1400" dirty="0">
                <a:solidFill>
                  <a:schemeClr val="bg1"/>
                </a:solidFill>
                <a:latin typeface="Calibri" panose="020F0502020204030204" pitchFamily="34" charset="0"/>
              </a:rPr>
              <a:t>November 15, 2021 - DE document deadline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b="1" kern="1400" dirty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b="1" kern="1400" dirty="0">
                <a:solidFill>
                  <a:schemeClr val="bg1"/>
                </a:solidFill>
                <a:latin typeface="Calibri" panose="020F0502020204030204" pitchFamily="34" charset="0"/>
              </a:rPr>
              <a:t>Summer 2023 (June-July 2022)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kern="1400" dirty="0">
                <a:solidFill>
                  <a:schemeClr val="bg1"/>
                </a:solidFill>
                <a:latin typeface="Calibri" panose="020F0502020204030204" pitchFamily="34" charset="0"/>
              </a:rPr>
              <a:t>March 1, 2023 - DE College Admission Application deadline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kern="1400" dirty="0">
                <a:solidFill>
                  <a:schemeClr val="bg1"/>
                </a:solidFill>
                <a:latin typeface="Calibri" panose="020F0502020204030204" pitchFamily="34" charset="0"/>
              </a:rPr>
              <a:t>March 15, 2022 - DE document deadline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b="1" kern="1400" dirty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b="1" kern="1400" dirty="0">
                <a:solidFill>
                  <a:schemeClr val="bg1"/>
                </a:solidFill>
                <a:latin typeface="Calibri" panose="020F0502020204030204" pitchFamily="34" charset="0"/>
              </a:rPr>
              <a:t>Fall 2023 (August -December 2022)</a:t>
            </a:r>
            <a:endParaRPr lang="en-US" sz="1600" b="1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kern="1400" dirty="0">
                <a:solidFill>
                  <a:schemeClr val="bg1"/>
                </a:solidFill>
                <a:latin typeface="Calibri" panose="020F0502020204030204" pitchFamily="34" charset="0"/>
              </a:rPr>
              <a:t>May 1, 2023 - DE College Admission Application deadline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800" kern="1400" dirty="0">
                <a:solidFill>
                  <a:schemeClr val="bg1"/>
                </a:solidFill>
                <a:latin typeface="Calibri" panose="020F0502020204030204" pitchFamily="34" charset="0"/>
              </a:rPr>
              <a:t>May 15, 2022—DE document deadline</a:t>
            </a:r>
            <a:endParaRPr lang="en-US" sz="16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1600" kern="1400" dirty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</a:p>
          <a:p>
            <a:pPr algn="ctr">
              <a:lnSpc>
                <a:spcPts val="2940"/>
              </a:lnSpc>
            </a:pPr>
            <a:endParaRPr lang="en-US" sz="2800" dirty="0">
              <a:solidFill>
                <a:schemeClr val="bg1"/>
              </a:solidFill>
              <a:latin typeface="Open Sans Extra Bold Bold"/>
            </a:endParaRPr>
          </a:p>
          <a:p>
            <a:pPr algn="ctr">
              <a:lnSpc>
                <a:spcPts val="2940"/>
              </a:lnSpc>
            </a:pPr>
            <a:endParaRPr lang="en-US" sz="3400" dirty="0">
              <a:solidFill>
                <a:srgbClr val="F4F4F4"/>
              </a:solidFill>
              <a:latin typeface="Open Sans Extra 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8600" y="9131006"/>
            <a:ext cx="1165860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20"/>
              </a:lnSpc>
            </a:pPr>
            <a:r>
              <a:rPr lang="en-US" sz="4600" dirty="0">
                <a:solidFill>
                  <a:srgbClr val="F4F4F4"/>
                </a:solidFill>
                <a:latin typeface="Archivo Black Bold"/>
              </a:rPr>
              <a:t>Application &amp; Document Deadlines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6900" y="8584556"/>
            <a:ext cx="788013" cy="7880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9503166"/>
            <a:ext cx="18288000" cy="808264"/>
            <a:chOff x="0" y="0"/>
            <a:chExt cx="6349254" cy="2734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49254" cy="273413"/>
            </a:xfrm>
            <a:custGeom>
              <a:avLst/>
              <a:gdLst/>
              <a:ahLst/>
              <a:cxnLst/>
              <a:rect l="l" t="t" r="r" b="b"/>
              <a:pathLst>
                <a:path w="6349254" h="273413">
                  <a:moveTo>
                    <a:pt x="0" y="0"/>
                  </a:moveTo>
                  <a:lnTo>
                    <a:pt x="6349254" y="0"/>
                  </a:lnTo>
                  <a:lnTo>
                    <a:pt x="6349254" y="273413"/>
                  </a:lnTo>
                  <a:lnTo>
                    <a:pt x="0" y="273413"/>
                  </a:lnTo>
                  <a:close/>
                </a:path>
              </a:pathLst>
            </a:custGeom>
            <a:solidFill>
              <a:srgbClr val="AB8802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1200" y="8527701"/>
            <a:ext cx="7518100" cy="14611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28800" y="1435095"/>
            <a:ext cx="9815113" cy="65270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53686" y="170919"/>
            <a:ext cx="57806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59"/>
              </a:lnSpc>
            </a:pPr>
            <a:r>
              <a:rPr lang="en-US" sz="6800" dirty="0">
                <a:solidFill>
                  <a:srgbClr val="072F87"/>
                </a:solidFill>
                <a:latin typeface="Archivo Black Bold"/>
              </a:rPr>
              <a:t>Questions?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2747" y="8770281"/>
            <a:ext cx="4549855" cy="506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4800" dirty="0">
                <a:solidFill>
                  <a:srgbClr val="072F87"/>
                </a:solidFill>
                <a:latin typeface="Public Sans Bold"/>
              </a:rPr>
              <a:t>@</a:t>
            </a:r>
            <a:r>
              <a:rPr lang="en-US" sz="4800" dirty="0" err="1">
                <a:solidFill>
                  <a:srgbClr val="072F87"/>
                </a:solidFill>
                <a:latin typeface="Public Sans Bold"/>
              </a:rPr>
              <a:t>chatttechde</a:t>
            </a:r>
            <a:endParaRPr lang="en-US" sz="4800" dirty="0">
              <a:solidFill>
                <a:srgbClr val="072F87"/>
              </a:solidFill>
              <a:latin typeface="Public Sans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2366D-A1F3-4A28-A8B2-47D8D41DC7A6}"/>
              </a:ext>
            </a:extLst>
          </p:cNvPr>
          <p:cNvSpPr txBox="1"/>
          <p:nvPr/>
        </p:nvSpPr>
        <p:spPr>
          <a:xfrm>
            <a:off x="20613623" y="2707268"/>
            <a:ext cx="1035885" cy="241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QRCode for DE Infomation Session">
            <a:extLst>
              <a:ext uri="{FF2B5EF4-FFF2-40B4-BE49-F238E27FC236}">
                <a16:creationId xmlns:a16="http://schemas.microsoft.com/office/drawing/2014/main" id="{AD9FE43B-CEBB-494A-A81B-A54BF2A1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2344556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8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376884" cy="10287000"/>
            <a:chOff x="0" y="0"/>
            <a:chExt cx="2198286" cy="26183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8286" cy="2618359"/>
            </a:xfrm>
            <a:custGeom>
              <a:avLst/>
              <a:gdLst/>
              <a:ahLst/>
              <a:cxnLst/>
              <a:rect l="l" t="t" r="r" b="b"/>
              <a:pathLst>
                <a:path w="2198286" h="2618359">
                  <a:moveTo>
                    <a:pt x="0" y="0"/>
                  </a:moveTo>
                  <a:lnTo>
                    <a:pt x="2198286" y="0"/>
                  </a:lnTo>
                  <a:lnTo>
                    <a:pt x="2198286" y="2618359"/>
                  </a:lnTo>
                  <a:lnTo>
                    <a:pt x="0" y="2618359"/>
                  </a:lnTo>
                  <a:close/>
                </a:path>
              </a:pathLst>
            </a:custGeom>
            <a:solidFill>
              <a:srgbClr val="3E8B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79698" y="382380"/>
            <a:ext cx="6332289" cy="9522240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2DA53F5A-553D-452A-ACF4-F803F2C37157}"/>
              </a:ext>
            </a:extLst>
          </p:cNvPr>
          <p:cNvGrpSpPr/>
          <p:nvPr/>
        </p:nvGrpSpPr>
        <p:grpSpPr>
          <a:xfrm>
            <a:off x="-183381" y="425022"/>
            <a:ext cx="9560265" cy="1318702"/>
            <a:chOff x="-3292022" y="-142905"/>
            <a:chExt cx="3359219" cy="52317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FDDC943B-FE42-4A26-B697-452252ED9A37}"/>
                </a:ext>
              </a:extLst>
            </p:cNvPr>
            <p:cNvSpPr/>
            <p:nvPr/>
          </p:nvSpPr>
          <p:spPr>
            <a:xfrm>
              <a:off x="-3292022" y="-142905"/>
              <a:ext cx="3359219" cy="523170"/>
            </a:xfrm>
            <a:custGeom>
              <a:avLst/>
              <a:gdLst/>
              <a:ahLst/>
              <a:cxnLst/>
              <a:rect l="l" t="t" r="r" b="b"/>
              <a:pathLst>
                <a:path w="2964521" h="523170">
                  <a:moveTo>
                    <a:pt x="0" y="0"/>
                  </a:moveTo>
                  <a:lnTo>
                    <a:pt x="2964521" y="0"/>
                  </a:lnTo>
                  <a:lnTo>
                    <a:pt x="2964521" y="523170"/>
                  </a:lnTo>
                  <a:lnTo>
                    <a:pt x="0" y="523170"/>
                  </a:lnTo>
                  <a:close/>
                </a:path>
              </a:pathLst>
            </a:custGeom>
            <a:solidFill>
              <a:srgbClr val="00328C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8490" y="2307797"/>
            <a:ext cx="7520879" cy="7596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400" dirty="0">
                <a:solidFill>
                  <a:srgbClr val="FFFFFF"/>
                </a:solidFill>
                <a:latin typeface="Open Sans Light Bold"/>
              </a:rPr>
              <a:t>Appalachian Campus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Austell Campus*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Canton Campus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Marietta Campus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Mountain View Campus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North Metro Campus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Paulding Campus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Open Sans Light Bold"/>
              </a:rPr>
              <a:t>Woodstock Campus</a:t>
            </a:r>
          </a:p>
          <a:p>
            <a:pPr>
              <a:lnSpc>
                <a:spcPts val="2380"/>
              </a:lnSpc>
            </a:pPr>
            <a:endParaRPr lang="en-US" sz="3399" dirty="0">
              <a:solidFill>
                <a:srgbClr val="FFFFFF"/>
              </a:solidFill>
              <a:latin typeface="Open Sans Light Bold"/>
            </a:endParaRPr>
          </a:p>
          <a:p>
            <a:pPr algn="ctr">
              <a:lnSpc>
                <a:spcPts val="3780"/>
              </a:lnSpc>
            </a:pPr>
            <a:r>
              <a:rPr lang="en-US" sz="3200" dirty="0">
                <a:solidFill>
                  <a:srgbClr val="00328C"/>
                </a:solidFill>
                <a:latin typeface="Open Sans Light Bold"/>
              </a:rPr>
              <a:t>70-plus degrees, diplomas, and certificates in more than 50 programs of study.</a:t>
            </a:r>
          </a:p>
          <a:p>
            <a:pPr>
              <a:lnSpc>
                <a:spcPts val="2380"/>
              </a:lnSpc>
            </a:pPr>
            <a:endParaRPr lang="en-US" sz="3399" dirty="0">
              <a:solidFill>
                <a:srgbClr val="FFFFFF"/>
              </a:solidFill>
              <a:latin typeface="Open Sans Light Bold"/>
            </a:endParaRPr>
          </a:p>
          <a:p>
            <a:pPr>
              <a:lnSpc>
                <a:spcPts val="2380"/>
              </a:lnSpc>
            </a:pPr>
            <a:endParaRPr lang="en-US" sz="4399" dirty="0">
              <a:solidFill>
                <a:srgbClr val="FFFFFF"/>
              </a:solidFill>
              <a:latin typeface="Open Sans Light Bold"/>
            </a:endParaRPr>
          </a:p>
          <a:p>
            <a:pPr>
              <a:lnSpc>
                <a:spcPts val="2379"/>
              </a:lnSpc>
            </a:pPr>
            <a:r>
              <a:rPr lang="en-US" sz="1699" dirty="0">
                <a:solidFill>
                  <a:srgbClr val="FFFFFF"/>
                </a:solidFill>
                <a:latin typeface="Open Sans Light Bold Italics"/>
              </a:rPr>
              <a:t>*Corporate Training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EEB8FE9F-3CFF-4EEF-BA71-23AD87657776}"/>
              </a:ext>
            </a:extLst>
          </p:cNvPr>
          <p:cNvSpPr/>
          <p:nvPr/>
        </p:nvSpPr>
        <p:spPr>
          <a:xfrm>
            <a:off x="10639904" y="797592"/>
            <a:ext cx="2485830" cy="1600201"/>
          </a:xfrm>
          <a:prstGeom prst="snip2DiagRect">
            <a:avLst>
              <a:gd name="adj1" fmla="val 0"/>
              <a:gd name="adj2" fmla="val 26648"/>
            </a:avLst>
          </a:prstGeom>
          <a:gradFill>
            <a:gsLst>
              <a:gs pos="0">
                <a:srgbClr val="4B91DB"/>
              </a:gs>
              <a:gs pos="100000">
                <a:srgbClr val="00328C"/>
              </a:gs>
            </a:gsLst>
          </a:gradFill>
        </p:spPr>
        <p:style>
          <a:lnRef idx="2">
            <a:schemeClr val="dk1"/>
          </a:lnRef>
          <a:fillRef idx="1003">
            <a:schemeClr val="dk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Italics"/>
              </a:rPr>
              <a:t>Core classes are offered at 7 of our campus locations!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605105" y="464185"/>
            <a:ext cx="1197658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dirty="0">
                <a:solidFill>
                  <a:srgbClr val="FFFFFF"/>
                </a:solidFill>
                <a:latin typeface="Archivo Black"/>
              </a:rPr>
              <a:t>Campus Locations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385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434"/>
            <a:ext cx="6995394" cy="1060799"/>
            <a:chOff x="0" y="0"/>
            <a:chExt cx="2366343" cy="358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6343" cy="358838"/>
            </a:xfrm>
            <a:custGeom>
              <a:avLst/>
              <a:gdLst/>
              <a:ahLst/>
              <a:cxnLst/>
              <a:rect l="l" t="t" r="r" b="b"/>
              <a:pathLst>
                <a:path w="2366343" h="358838">
                  <a:moveTo>
                    <a:pt x="0" y="0"/>
                  </a:moveTo>
                  <a:lnTo>
                    <a:pt x="2366343" y="0"/>
                  </a:lnTo>
                  <a:lnTo>
                    <a:pt x="2366343" y="358838"/>
                  </a:lnTo>
                  <a:lnTo>
                    <a:pt x="0" y="358838"/>
                  </a:lnTo>
                  <a:close/>
                </a:path>
              </a:pathLst>
            </a:custGeom>
            <a:solidFill>
              <a:srgbClr val="AB880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18774" y="2611891"/>
            <a:ext cx="5657850" cy="565785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72F8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315075" y="2611891"/>
            <a:ext cx="5657850" cy="565785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72F8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211376" y="2611891"/>
            <a:ext cx="5657850" cy="565785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72F87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23223" y="3222761"/>
            <a:ext cx="5448952" cy="583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Academic Advisement</a:t>
            </a:r>
          </a:p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     </a:t>
            </a:r>
          </a:p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Academic Success Center</a:t>
            </a:r>
          </a:p>
          <a:p>
            <a:pPr algn="ctr">
              <a:lnSpc>
                <a:spcPts val="4060"/>
              </a:lnSpc>
            </a:pPr>
            <a:r>
              <a:rPr lang="en-US" sz="2000" dirty="0">
                <a:solidFill>
                  <a:srgbClr val="F4F4F4"/>
                </a:solidFill>
                <a:latin typeface="Open Sans Light Bold"/>
              </a:rPr>
              <a:t>-Free Tutoring</a:t>
            </a: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Career Development</a:t>
            </a:r>
          </a:p>
          <a:p>
            <a:pPr algn="ctr">
              <a:lnSpc>
                <a:spcPts val="4060"/>
              </a:lnSpc>
            </a:pPr>
            <a:r>
              <a:rPr lang="en-US" sz="2000" dirty="0">
                <a:solidFill>
                  <a:srgbClr val="F4F4F4"/>
                </a:solidFill>
                <a:latin typeface="Open Sans Light Bold"/>
              </a:rPr>
              <a:t>-Career Exploration</a:t>
            </a:r>
          </a:p>
          <a:p>
            <a:pPr algn="ctr">
              <a:lnSpc>
                <a:spcPts val="4060"/>
              </a:lnSpc>
            </a:pPr>
            <a:r>
              <a:rPr lang="en-US" sz="2000" dirty="0">
                <a:solidFill>
                  <a:srgbClr val="F4F4F4"/>
                </a:solidFill>
                <a:latin typeface="Open Sans Light Bold"/>
              </a:rPr>
              <a:t>-Resume Writing Workshops</a:t>
            </a:r>
          </a:p>
          <a:p>
            <a:pPr algn="ctr">
              <a:lnSpc>
                <a:spcPts val="4060"/>
              </a:lnSpc>
            </a:pPr>
            <a:r>
              <a:rPr lang="en-US" sz="2000" dirty="0">
                <a:solidFill>
                  <a:srgbClr val="F4F4F4"/>
                </a:solidFill>
                <a:latin typeface="Open Sans Light Bold"/>
              </a:rPr>
              <a:t>-Interview Preparation</a:t>
            </a:r>
          </a:p>
          <a:p>
            <a:pPr algn="ctr">
              <a:lnSpc>
                <a:spcPts val="4480"/>
              </a:lnSpc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6957" y="495021"/>
            <a:ext cx="666345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120"/>
              </a:lnSpc>
            </a:pPr>
            <a:r>
              <a:rPr lang="en-US" sz="5100">
                <a:solidFill>
                  <a:srgbClr val="FDFDFE"/>
                </a:solidFill>
                <a:latin typeface="Archivo Black Bold"/>
              </a:rPr>
              <a:t>Student Services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19524" y="3222761"/>
            <a:ext cx="5448952" cy="364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Counseling </a:t>
            </a:r>
          </a:p>
          <a:p>
            <a:pPr algn="ctr">
              <a:lnSpc>
                <a:spcPts val="4060"/>
              </a:lnSpc>
            </a:pPr>
            <a:r>
              <a:rPr lang="en-US" sz="2000" dirty="0">
                <a:solidFill>
                  <a:srgbClr val="F4F4F4"/>
                </a:solidFill>
                <a:latin typeface="Open Sans Light Bold"/>
              </a:rPr>
              <a:t>-Free to all </a:t>
            </a:r>
            <a:r>
              <a:rPr lang="en-US" sz="2000" dirty="0" err="1">
                <a:solidFill>
                  <a:srgbClr val="F4F4F4"/>
                </a:solidFill>
                <a:latin typeface="Open Sans Light Bold"/>
              </a:rPr>
              <a:t>Chatt</a:t>
            </a:r>
            <a:r>
              <a:rPr lang="en-US" sz="2000" dirty="0">
                <a:solidFill>
                  <a:srgbClr val="F4F4F4"/>
                </a:solidFill>
                <a:latin typeface="Open Sans Light Bold"/>
              </a:rPr>
              <a:t> Tech students</a:t>
            </a: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Access to the </a:t>
            </a:r>
            <a:r>
              <a:rPr lang="en-US" sz="2900" dirty="0" err="1">
                <a:solidFill>
                  <a:srgbClr val="F4F4F4"/>
                </a:solidFill>
                <a:latin typeface="Open Sans Light Bold"/>
              </a:rPr>
              <a:t>Chatt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 Tech Library &amp; Bookstore</a:t>
            </a: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Textbook Lending Program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13796" y="3222761"/>
            <a:ext cx="5253009" cy="478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Disability Support Services </a:t>
            </a:r>
          </a:p>
          <a:p>
            <a:pPr algn="ctr">
              <a:lnSpc>
                <a:spcPts val="4060"/>
              </a:lnSpc>
            </a:pPr>
            <a:r>
              <a:rPr lang="en-US" sz="2000" dirty="0">
                <a:solidFill>
                  <a:srgbClr val="F4F4F4"/>
                </a:solidFill>
                <a:latin typeface="Open Sans Light Bold"/>
              </a:rPr>
              <a:t>-Free services and advocacy to students with disabilities</a:t>
            </a: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Veteran Services</a:t>
            </a: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AB8802"/>
                </a:solidFill>
                <a:latin typeface="Open Sans Light Bold"/>
              </a:rPr>
              <a:t>*</a:t>
            </a:r>
            <a:r>
              <a:rPr lang="en-US" sz="2900" dirty="0">
                <a:solidFill>
                  <a:srgbClr val="F4F4F4"/>
                </a:solidFill>
                <a:latin typeface="Open Sans Light Bold"/>
              </a:rPr>
              <a:t>Golden Eagle Food Pantry</a:t>
            </a:r>
          </a:p>
          <a:p>
            <a:pPr algn="ctr">
              <a:lnSpc>
                <a:spcPts val="4480"/>
              </a:lnSpc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endParaRPr lang="en-US" sz="2900" dirty="0">
              <a:solidFill>
                <a:srgbClr val="F4F4F4"/>
              </a:solidFill>
              <a:latin typeface="Open Sans Ligh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39238" y="4295775"/>
            <a:ext cx="9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-481693" y="9581857"/>
            <a:ext cx="18769693" cy="808264"/>
            <a:chOff x="0" y="0"/>
            <a:chExt cx="6349254" cy="2734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49254" cy="273413"/>
            </a:xfrm>
            <a:custGeom>
              <a:avLst/>
              <a:gdLst/>
              <a:ahLst/>
              <a:cxnLst/>
              <a:rect l="l" t="t" r="r" b="b"/>
              <a:pathLst>
                <a:path w="6349254" h="273413">
                  <a:moveTo>
                    <a:pt x="0" y="0"/>
                  </a:moveTo>
                  <a:lnTo>
                    <a:pt x="6349254" y="0"/>
                  </a:lnTo>
                  <a:lnTo>
                    <a:pt x="6349254" y="273413"/>
                  </a:lnTo>
                  <a:lnTo>
                    <a:pt x="0" y="273413"/>
                  </a:lnTo>
                  <a:close/>
                </a:path>
              </a:pathLst>
            </a:custGeom>
            <a:solidFill>
              <a:srgbClr val="AB8802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174" r="3015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7F0810-7AE5-4C4E-88A9-9F040E6E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51" y="1963720"/>
            <a:ext cx="18564408" cy="706353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88393" y="8592385"/>
            <a:ext cx="19341193" cy="2424793"/>
            <a:chOff x="0" y="0"/>
            <a:chExt cx="6542576" cy="8202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42577" cy="820238"/>
            </a:xfrm>
            <a:custGeom>
              <a:avLst/>
              <a:gdLst/>
              <a:ahLst/>
              <a:cxnLst/>
              <a:rect l="l" t="t" r="r" b="b"/>
              <a:pathLst>
                <a:path w="6542577" h="820238">
                  <a:moveTo>
                    <a:pt x="0" y="0"/>
                  </a:moveTo>
                  <a:lnTo>
                    <a:pt x="6542577" y="0"/>
                  </a:lnTo>
                  <a:lnTo>
                    <a:pt x="6542577" y="820238"/>
                  </a:lnTo>
                  <a:lnTo>
                    <a:pt x="0" y="820238"/>
                  </a:lnTo>
                  <a:close/>
                </a:path>
              </a:pathLst>
            </a:custGeom>
            <a:solidFill>
              <a:srgbClr val="072F8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488497" y="-218622"/>
            <a:ext cx="19341193" cy="2424793"/>
            <a:chOff x="0" y="0"/>
            <a:chExt cx="6542576" cy="8202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42577" cy="820238"/>
            </a:xfrm>
            <a:custGeom>
              <a:avLst/>
              <a:gdLst/>
              <a:ahLst/>
              <a:cxnLst/>
              <a:rect l="l" t="t" r="r" b="b"/>
              <a:pathLst>
                <a:path w="6542577" h="820238">
                  <a:moveTo>
                    <a:pt x="0" y="0"/>
                  </a:moveTo>
                  <a:lnTo>
                    <a:pt x="6542577" y="0"/>
                  </a:lnTo>
                  <a:lnTo>
                    <a:pt x="6542577" y="820238"/>
                  </a:lnTo>
                  <a:lnTo>
                    <a:pt x="0" y="820238"/>
                  </a:lnTo>
                  <a:close/>
                </a:path>
              </a:pathLst>
            </a:custGeom>
            <a:solidFill>
              <a:srgbClr val="072F8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20042" y="9027251"/>
            <a:ext cx="17524116" cy="94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0"/>
              </a:lnSpc>
            </a:pPr>
            <a:r>
              <a:rPr lang="en-US" sz="5900">
                <a:solidFill>
                  <a:srgbClr val="FFFFFF"/>
                </a:solidFill>
                <a:latin typeface="Open Sans Light Bold"/>
              </a:rPr>
              <a:t>Certificates I Diplomas I Associate Degrees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1257" y="1562100"/>
            <a:ext cx="1828800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800" dirty="0" err="1">
                <a:solidFill>
                  <a:srgbClr val="FFFFFF"/>
                </a:solidFill>
                <a:latin typeface="Open Sans Italics"/>
              </a:rPr>
              <a:t>Chatt</a:t>
            </a:r>
            <a:r>
              <a:rPr lang="en-US" sz="2800" dirty="0">
                <a:solidFill>
                  <a:srgbClr val="FFFFFF"/>
                </a:solidFill>
                <a:latin typeface="Open Sans Italics"/>
              </a:rPr>
              <a:t> Tech offers courses during the day, evening, and weekend classes; both online and in-person.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777" y="547352"/>
            <a:ext cx="17524116" cy="94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0"/>
              </a:lnSpc>
            </a:pPr>
            <a:r>
              <a:rPr lang="en-US" sz="5900" dirty="0">
                <a:solidFill>
                  <a:srgbClr val="FFFFFF"/>
                </a:solidFill>
                <a:latin typeface="Open Sans Light Bold"/>
              </a:rPr>
              <a:t>PROGRAM OFFERINGS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189" b="16260"/>
          <a:stretch>
            <a:fillRect/>
          </a:stretch>
        </p:blipFill>
        <p:spPr>
          <a:xfrm>
            <a:off x="0" y="898071"/>
            <a:ext cx="18288000" cy="836022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7586" y="7304314"/>
            <a:ext cx="9397901" cy="2645229"/>
            <a:chOff x="0" y="0"/>
            <a:chExt cx="2604818" cy="7331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4818" cy="733178"/>
            </a:xfrm>
            <a:custGeom>
              <a:avLst/>
              <a:gdLst/>
              <a:ahLst/>
              <a:cxnLst/>
              <a:rect l="l" t="t" r="r" b="b"/>
              <a:pathLst>
                <a:path w="2604818" h="733178">
                  <a:moveTo>
                    <a:pt x="0" y="0"/>
                  </a:moveTo>
                  <a:lnTo>
                    <a:pt x="2604818" y="0"/>
                  </a:lnTo>
                  <a:lnTo>
                    <a:pt x="2604818" y="733178"/>
                  </a:lnTo>
                  <a:lnTo>
                    <a:pt x="0" y="733178"/>
                  </a:lnTo>
                  <a:close/>
                </a:path>
              </a:pathLst>
            </a:custGeom>
            <a:solidFill>
              <a:srgbClr val="4E8BC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53947" y="7311163"/>
            <a:ext cx="447541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rchivo Black"/>
              </a:rPr>
              <a:t>Certificates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3947" y="8294824"/>
            <a:ext cx="9221539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•Prepare students to meet specific skills/ training in the workforce</a:t>
            </a:r>
          </a:p>
          <a:p>
            <a:pPr>
              <a:lnSpc>
                <a:spcPts val="3219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•8 weeks to 1 year to complete</a:t>
            </a:r>
          </a:p>
          <a:p>
            <a:pPr>
              <a:lnSpc>
                <a:spcPts val="3219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•Options after completion: Diploma, Associate Degree, or Workforce</a:t>
            </a:r>
          </a:p>
          <a:p>
            <a:pPr>
              <a:lnSpc>
                <a:spcPts val="3219"/>
              </a:lnSpc>
            </a:pPr>
            <a:endParaRPr lang="en-US" sz="230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4" b="3124"/>
          <a:stretch>
            <a:fillRect/>
          </a:stretch>
        </p:blipFill>
        <p:spPr>
          <a:xfrm>
            <a:off x="0" y="811823"/>
            <a:ext cx="19167231" cy="86252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7586" y="7380514"/>
            <a:ext cx="8439576" cy="2579914"/>
            <a:chOff x="0" y="0"/>
            <a:chExt cx="2339199" cy="715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9199" cy="715075"/>
            </a:xfrm>
            <a:custGeom>
              <a:avLst/>
              <a:gdLst/>
              <a:ahLst/>
              <a:cxnLst/>
              <a:rect l="l" t="t" r="r" b="b"/>
              <a:pathLst>
                <a:path w="2339199" h="715075">
                  <a:moveTo>
                    <a:pt x="0" y="0"/>
                  </a:moveTo>
                  <a:lnTo>
                    <a:pt x="2339199" y="0"/>
                  </a:lnTo>
                  <a:lnTo>
                    <a:pt x="2339199" y="715075"/>
                  </a:lnTo>
                  <a:lnTo>
                    <a:pt x="0" y="715075"/>
                  </a:lnTo>
                  <a:close/>
                </a:path>
              </a:pathLst>
            </a:custGeom>
            <a:solidFill>
              <a:srgbClr val="4E8BC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77586" y="7380514"/>
            <a:ext cx="9397901" cy="2579914"/>
            <a:chOff x="0" y="0"/>
            <a:chExt cx="2604818" cy="7150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4818" cy="715075"/>
            </a:xfrm>
            <a:custGeom>
              <a:avLst/>
              <a:gdLst/>
              <a:ahLst/>
              <a:cxnLst/>
              <a:rect l="l" t="t" r="r" b="b"/>
              <a:pathLst>
                <a:path w="2604818" h="715075">
                  <a:moveTo>
                    <a:pt x="0" y="0"/>
                  </a:moveTo>
                  <a:lnTo>
                    <a:pt x="2604818" y="0"/>
                  </a:lnTo>
                  <a:lnTo>
                    <a:pt x="2604818" y="715075"/>
                  </a:lnTo>
                  <a:lnTo>
                    <a:pt x="0" y="715075"/>
                  </a:lnTo>
                  <a:close/>
                </a:path>
              </a:pathLst>
            </a:custGeom>
            <a:solidFill>
              <a:srgbClr val="4E8BC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39615" y="7285264"/>
            <a:ext cx="355892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rchivo Black"/>
              </a:rPr>
              <a:t>Diplomas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9615" y="8239760"/>
            <a:ext cx="9144000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•Trains and educates students for a career that needs a specific set of specialized job skills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•1 year to 1.5 years to complete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•Options after completion: Associate Degree or Workforce</a:t>
            </a:r>
          </a:p>
          <a:p>
            <a:pPr>
              <a:lnSpc>
                <a:spcPts val="3219"/>
              </a:lnSpc>
            </a:pPr>
            <a:endParaRPr lang="en-US" sz="230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115" b="12342"/>
          <a:stretch>
            <a:fillRect/>
          </a:stretch>
        </p:blipFill>
        <p:spPr>
          <a:xfrm>
            <a:off x="0" y="1028700"/>
            <a:ext cx="182880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4800" y="7440386"/>
            <a:ext cx="8439576" cy="2579914"/>
            <a:chOff x="0" y="0"/>
            <a:chExt cx="2339199" cy="715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9199" cy="715075"/>
            </a:xfrm>
            <a:custGeom>
              <a:avLst/>
              <a:gdLst/>
              <a:ahLst/>
              <a:cxnLst/>
              <a:rect l="l" t="t" r="r" b="b"/>
              <a:pathLst>
                <a:path w="2339199" h="715075">
                  <a:moveTo>
                    <a:pt x="0" y="0"/>
                  </a:moveTo>
                  <a:lnTo>
                    <a:pt x="2339199" y="0"/>
                  </a:lnTo>
                  <a:lnTo>
                    <a:pt x="2339199" y="715075"/>
                  </a:lnTo>
                  <a:lnTo>
                    <a:pt x="0" y="715075"/>
                  </a:lnTo>
                  <a:close/>
                </a:path>
              </a:pathLst>
            </a:custGeom>
            <a:solidFill>
              <a:srgbClr val="4E8BC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04800" y="7440386"/>
            <a:ext cx="9397901" cy="2579914"/>
            <a:chOff x="0" y="0"/>
            <a:chExt cx="2604818" cy="7150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4818" cy="715075"/>
            </a:xfrm>
            <a:custGeom>
              <a:avLst/>
              <a:gdLst/>
              <a:ahLst/>
              <a:cxnLst/>
              <a:rect l="l" t="t" r="r" b="b"/>
              <a:pathLst>
                <a:path w="2604818" h="715075">
                  <a:moveTo>
                    <a:pt x="0" y="0"/>
                  </a:moveTo>
                  <a:lnTo>
                    <a:pt x="2604818" y="0"/>
                  </a:lnTo>
                  <a:lnTo>
                    <a:pt x="2604818" y="715075"/>
                  </a:lnTo>
                  <a:lnTo>
                    <a:pt x="0" y="715075"/>
                  </a:lnTo>
                  <a:close/>
                </a:path>
              </a:pathLst>
            </a:custGeom>
            <a:solidFill>
              <a:srgbClr val="4E8BC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61665" y="7402331"/>
            <a:ext cx="7189441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rchivo Black"/>
              </a:rPr>
              <a:t>Associate Degrees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765" y="8318001"/>
            <a:ext cx="9144000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•A two-year post-secondary degree 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•2 year to 2.5 years to complete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Open Sans"/>
              </a:rPr>
              <a:t>•Options after completion: Workforce or Bachelor's Degree</a:t>
            </a:r>
          </a:p>
          <a:p>
            <a:pPr>
              <a:lnSpc>
                <a:spcPts val="3219"/>
              </a:lnSpc>
            </a:pPr>
            <a:endParaRPr lang="en-US" sz="230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8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157798"/>
            <a:ext cx="9144000" cy="1318702"/>
            <a:chOff x="0" y="0"/>
            <a:chExt cx="2964521" cy="523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64521" cy="523170"/>
            </a:xfrm>
            <a:custGeom>
              <a:avLst/>
              <a:gdLst/>
              <a:ahLst/>
              <a:cxnLst/>
              <a:rect l="l" t="t" r="r" b="b"/>
              <a:pathLst>
                <a:path w="2964521" h="523170">
                  <a:moveTo>
                    <a:pt x="0" y="0"/>
                  </a:moveTo>
                  <a:lnTo>
                    <a:pt x="2964521" y="0"/>
                  </a:lnTo>
                  <a:lnTo>
                    <a:pt x="2964521" y="523170"/>
                  </a:lnTo>
                  <a:lnTo>
                    <a:pt x="0" y="523170"/>
                  </a:lnTo>
                  <a:close/>
                </a:path>
              </a:pathLst>
            </a:custGeom>
            <a:solidFill>
              <a:srgbClr val="3E8BD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906000" y="211284"/>
            <a:ext cx="794438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9"/>
              </a:lnSpc>
            </a:pPr>
            <a:r>
              <a:rPr lang="en-US" sz="6800" dirty="0">
                <a:solidFill>
                  <a:schemeClr val="bg1"/>
                </a:solidFill>
                <a:latin typeface="Archivo Black Bold"/>
              </a:rPr>
              <a:t>Health Sciences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21081" y="1177806"/>
            <a:ext cx="78290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F4F4F4"/>
                </a:solidFill>
                <a:latin typeface="Open Sans Light Bold"/>
              </a:rPr>
              <a:t>#1 Practical Nursing Program in GA</a:t>
            </a:r>
          </a:p>
          <a:p>
            <a:pPr marL="0" lvl="0" indent="0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F4F4F4"/>
                </a:solidFill>
                <a:latin typeface="Open Sans Light Bold"/>
              </a:rPr>
              <a:t>#1 Nursing Program in GA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26529" y="2724405"/>
            <a:ext cx="6230042" cy="772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Associate of Science in Nursing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Clinical Laboratory Technology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EMT/ AEMT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Dental Assisting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Health Care Management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Medical Administrative Assistant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Medical Assisting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Nursing Assistant (CNA)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Occupational Therapy Assistant 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Paramedicine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Patient Care Technician (PCT) 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Physical Therapist Assistant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Practical Nursing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Radiography</a:t>
            </a:r>
          </a:p>
          <a:p>
            <a:pPr marL="457200" indent="-457200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 Light Bold"/>
              </a:rPr>
              <a:t>Surgical Technology</a:t>
            </a:r>
          </a:p>
          <a:p>
            <a:pPr>
              <a:lnSpc>
                <a:spcPts val="3219"/>
              </a:lnSpc>
            </a:pPr>
            <a:endParaRPr lang="en-US" sz="2700" dirty="0">
              <a:solidFill>
                <a:srgbClr val="F4F4F4"/>
              </a:solidFill>
              <a:latin typeface="Open Sans Light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0ABBD-312C-4267-BCE1-67794521C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2" t="1474" r="31284" b="1474"/>
          <a:stretch/>
        </p:blipFill>
        <p:spPr>
          <a:xfrm>
            <a:off x="-3429000" y="-190500"/>
            <a:ext cx="12921601" cy="106349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8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328" r="7328"/>
          <a:stretch>
            <a:fillRect/>
          </a:stretch>
        </p:blipFill>
        <p:spPr>
          <a:xfrm>
            <a:off x="8254544" y="0"/>
            <a:ext cx="1003345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14408" y="343247"/>
            <a:ext cx="485646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9"/>
              </a:lnSpc>
            </a:pPr>
            <a:r>
              <a:rPr lang="en-US" sz="6800" dirty="0">
                <a:solidFill>
                  <a:schemeClr val="bg1"/>
                </a:solidFill>
                <a:latin typeface="Archivo Black Bold"/>
              </a:rPr>
              <a:t>Business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58366" y="2658327"/>
            <a:ext cx="5968544" cy="6326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mo Bold"/>
              </a:rPr>
              <a:t>Accounting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mo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mo Bold"/>
              </a:rPr>
              <a:t>Business Management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mo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mo Bold"/>
              </a:rPr>
              <a:t>Business Technology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mo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mo Bold"/>
              </a:rPr>
              <a:t>Logistics &amp; Supply Chain Management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mo Bold"/>
            </a:endParaRP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mo Bold"/>
              </a:rPr>
              <a:t>Marketing Management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F4F4F4"/>
              </a:solidFill>
              <a:latin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92545" y="1305272"/>
            <a:ext cx="5100188" cy="63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Open Sans Light Bold"/>
              </a:rPr>
              <a:t>Programs of Study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11944</TotalTime>
  <Words>874</Words>
  <Application>Microsoft Office PowerPoint</Application>
  <PresentationFormat>Custom</PresentationFormat>
  <Paragraphs>209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Archivo Black</vt:lpstr>
      <vt:lpstr>Open Sans Light Bold</vt:lpstr>
      <vt:lpstr>Archivo Black Bold</vt:lpstr>
      <vt:lpstr>Arial</vt:lpstr>
      <vt:lpstr>Open Sans Light</vt:lpstr>
      <vt:lpstr>Public Sans Bold</vt:lpstr>
      <vt:lpstr>Open Sans Bold Italics</vt:lpstr>
      <vt:lpstr>Open Sans</vt:lpstr>
      <vt:lpstr>Open Sans Light Bold Italics</vt:lpstr>
      <vt:lpstr>Open Sans Extra Bold Bold</vt:lpstr>
      <vt:lpstr>Open Sans Bold</vt:lpstr>
      <vt:lpstr>Calibri</vt:lpstr>
      <vt:lpstr>Arimo Bold</vt:lpstr>
      <vt:lpstr>Open Sans Italics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Sarah  DE 2021</dc:title>
  <dc:creator>Sarah McDaniel</dc:creator>
  <cp:lastModifiedBy>Stephanie Pate</cp:lastModifiedBy>
  <cp:revision>28</cp:revision>
  <dcterms:created xsi:type="dcterms:W3CDTF">2006-08-16T00:00:00Z</dcterms:created>
  <dcterms:modified xsi:type="dcterms:W3CDTF">2022-12-05T18:21:07Z</dcterms:modified>
  <dc:identifier>DAEmQAwycLc</dc:identifier>
</cp:coreProperties>
</file>