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9" r:id="rId6"/>
    <p:sldId id="294" r:id="rId7"/>
    <p:sldId id="288" r:id="rId8"/>
    <p:sldId id="290" r:id="rId9"/>
    <p:sldId id="291" r:id="rId10"/>
    <p:sldId id="292" r:id="rId11"/>
    <p:sldId id="293" r:id="rId12"/>
    <p:sldId id="26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8" r:id="rId23"/>
    <p:sldId id="295" r:id="rId24"/>
    <p:sldId id="296" r:id="rId25"/>
    <p:sldId id="299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46" d="100"/>
          <a:sy n="46" d="100"/>
        </p:scale>
        <p:origin x="780" y="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7/28/2017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7/28/2017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Science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Science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35254"/>
              </p:ext>
            </p:extLst>
          </p:nvPr>
        </p:nvGraphicFramePr>
        <p:xfrm>
          <a:off x="2209800" y="152402"/>
          <a:ext cx="7848600" cy="6476997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1719289243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3585812582"/>
                    </a:ext>
                  </a:extLst>
                </a:gridCol>
              </a:tblGrid>
              <a:tr h="6037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1" i="0" u="sng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r>
                        <a:rPr lang="en-US" sz="2500" b="0" i="0" u="sng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500" b="0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8599" marR="78599" marT="39299" marB="39299" anchor="ctr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1" i="0" u="sng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used</a:t>
                      </a:r>
                      <a:r>
                        <a:rPr lang="en-US" sz="2500" b="0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8599" marR="78599" marT="39299" marB="39299" anchor="ctr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508118"/>
                  </a:ext>
                </a:extLst>
              </a:tr>
              <a:tr h="6037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 ​</a:t>
                      </a:r>
                    </a:p>
                  </a:txBody>
                  <a:tcPr marL="78599" marR="78599" marT="39299" marB="39299" anchor="ctr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meter (m)​</a:t>
                      </a:r>
                    </a:p>
                  </a:txBody>
                  <a:tcPr marL="78599" marR="78599" marT="39299" marB="39299" anchor="ctr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609856"/>
                  </a:ext>
                </a:extLst>
              </a:tr>
              <a:tr h="6037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 ​</a:t>
                      </a:r>
                    </a:p>
                  </a:txBody>
                  <a:tcPr marL="78599" marR="78599" marT="39299" marB="39299" anchor="ctr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 (L)​</a:t>
                      </a:r>
                    </a:p>
                  </a:txBody>
                  <a:tcPr marL="78599" marR="78599" marT="39299" marB="39299" anchor="ctr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799705"/>
                  </a:ext>
                </a:extLst>
              </a:tr>
              <a:tr h="6037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 ​</a:t>
                      </a:r>
                    </a:p>
                  </a:txBody>
                  <a:tcPr marL="78599" marR="78599" marT="39299" marB="39299" anchor="ctr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kilogram (kg) ​</a:t>
                      </a:r>
                    </a:p>
                  </a:txBody>
                  <a:tcPr marL="78599" marR="78599" marT="39299" marB="39299" anchor="ctr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437374"/>
                  </a:ext>
                </a:extLst>
              </a:tr>
              <a:tr h="6037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 ​</a:t>
                      </a:r>
                    </a:p>
                  </a:txBody>
                  <a:tcPr marL="78599" marR="78599" marT="39299" marB="39299" anchor="ctr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Newton (N)​</a:t>
                      </a:r>
                    </a:p>
                  </a:txBody>
                  <a:tcPr marL="78599" marR="78599" marT="39299" marB="39299" anchor="ctr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892197"/>
                  </a:ext>
                </a:extLst>
              </a:tr>
              <a:tr h="104331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 ​</a:t>
                      </a:r>
                    </a:p>
                  </a:txBody>
                  <a:tcPr marL="78599" marR="78599" marT="39299" marB="39299" anchor="ctr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Degrees Celsius (</a:t>
                      </a:r>
                      <a:r>
                        <a:rPr lang="en-US" sz="2500" b="0" i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 ​</a:t>
                      </a:r>
                    </a:p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Kelvin (K)​</a:t>
                      </a:r>
                    </a:p>
                  </a:txBody>
                  <a:tcPr marL="78599" marR="78599" marT="39299" marB="39299" anchor="ctr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851860"/>
                  </a:ext>
                </a:extLst>
              </a:tr>
              <a:tr h="6037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 ​</a:t>
                      </a:r>
                    </a:p>
                  </a:txBody>
                  <a:tcPr marL="78599" marR="78599" marT="39299" marB="39299" anchor="ctr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 (s)​</a:t>
                      </a:r>
                    </a:p>
                  </a:txBody>
                  <a:tcPr marL="78599" marR="78599" marT="39299" marB="39299" anchor="ctr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690452"/>
                  </a:ext>
                </a:extLst>
              </a:tr>
              <a:tr h="6037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 ​</a:t>
                      </a:r>
                    </a:p>
                  </a:txBody>
                  <a:tcPr marL="78599" marR="78599" marT="39299" marB="39299" anchor="ctr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Joules (J)​</a:t>
                      </a:r>
                    </a:p>
                  </a:txBody>
                  <a:tcPr marL="78599" marR="78599" marT="39299" marB="39299" anchor="ctr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90922"/>
                  </a:ext>
                </a:extLst>
              </a:tr>
              <a:tr h="6037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 ​</a:t>
                      </a:r>
                    </a:p>
                  </a:txBody>
                  <a:tcPr marL="78599" marR="78599" marT="39299" marB="39299" anchor="ctr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Watts (W)​</a:t>
                      </a:r>
                    </a:p>
                  </a:txBody>
                  <a:tcPr marL="78599" marR="78599" marT="39299" marB="39299" anchor="ctr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152532"/>
                  </a:ext>
                </a:extLst>
              </a:tr>
              <a:tr h="60374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Energy​</a:t>
                      </a:r>
                    </a:p>
                  </a:txBody>
                  <a:tcPr marL="78599" marR="78599" marT="39299" marB="39299" anchor="ctr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Joules (J)​</a:t>
                      </a:r>
                    </a:p>
                  </a:txBody>
                  <a:tcPr marL="78599" marR="78599" marT="39299" marB="39299" anchor="ctr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60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25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Metric System</a:t>
            </a:r>
            <a:endParaRPr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267200"/>
          </a:xfrm>
        </p:spPr>
        <p:txBody>
          <a:bodyPr/>
          <a:lstStyle/>
          <a:p>
            <a:r>
              <a:rPr lang="en-US" sz="2800" dirty="0"/>
              <a:t>Every measurement will include one of the base words. 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The metric system uses </a:t>
            </a:r>
            <a:r>
              <a:rPr lang="en-US" sz="2800" u="sng" dirty="0"/>
              <a:t>Prefixes</a:t>
            </a:r>
            <a:r>
              <a:rPr lang="en-US" sz="2800" dirty="0"/>
              <a:t> too.</a:t>
            </a:r>
          </a:p>
          <a:p>
            <a:r>
              <a:rPr lang="en-US" sz="2800" dirty="0"/>
              <a:t>Every prefix is related to the base units. But how is that possible…</a:t>
            </a:r>
          </a:p>
        </p:txBody>
      </p:sp>
    </p:spTree>
    <p:extLst>
      <p:ext uri="{BB962C8B-B14F-4D97-AF65-F5344CB8AC3E}">
        <p14:creationId xmlns:p14="http://schemas.microsoft.com/office/powerpoint/2010/main" val="63820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Metric System</a:t>
            </a:r>
            <a:endParaRPr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prefixes </a:t>
            </a:r>
            <a:r>
              <a:rPr lang="en-US" sz="2800" dirty="0"/>
              <a:t>for large measurements….</a:t>
            </a:r>
          </a:p>
          <a:p>
            <a:r>
              <a:rPr lang="en-US" sz="2800" dirty="0"/>
              <a:t>KILO (k) 		 1 kilometer = 1000 meters</a:t>
            </a:r>
          </a:p>
          <a:p>
            <a:r>
              <a:rPr lang="en-US" sz="2800" dirty="0"/>
              <a:t>HECTO (h) 	 1 Hectoliter = 100 liters</a:t>
            </a:r>
          </a:p>
          <a:p>
            <a:r>
              <a:rPr lang="en-US" sz="2800" dirty="0"/>
              <a:t>DECA (da) 	 1 Decagram = 10 grams</a:t>
            </a:r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397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Metric System</a:t>
            </a:r>
            <a:endParaRPr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small measurements</a:t>
            </a:r>
            <a:r>
              <a:rPr lang="en-US" sz="2800" dirty="0" smtClean="0"/>
              <a:t>…</a:t>
            </a:r>
          </a:p>
          <a:p>
            <a:r>
              <a:rPr lang="en-US" sz="2800" dirty="0" smtClean="0"/>
              <a:t>DECI </a:t>
            </a:r>
            <a:r>
              <a:rPr lang="en-US" sz="2800" dirty="0"/>
              <a:t>(d) – 1 decimeter = 1/10 meter</a:t>
            </a:r>
          </a:p>
          <a:p>
            <a:r>
              <a:rPr lang="en-US" sz="2800" dirty="0"/>
              <a:t>CENTI (c) – 1 centiliter = 1/100 liter</a:t>
            </a:r>
          </a:p>
          <a:p>
            <a:r>
              <a:rPr lang="en-US" sz="2800" dirty="0"/>
              <a:t>MILLI (m) – 1 milligram = 1/1000 gram</a:t>
            </a:r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704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11277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enry 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ied 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rinking 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hocolate 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ilk</a:t>
            </a:r>
          </a:p>
          <a:p>
            <a:endParaRPr lang="en-US" sz="3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ilo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ecto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eca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ase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eci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enti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illi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j02379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533400"/>
            <a:ext cx="28194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45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1"/>
            <a:ext cx="108966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When you are converting from one unit to another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figure out what you are starting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where (which direction) you are going!</a:t>
            </a:r>
          </a:p>
          <a:p>
            <a:pPr>
              <a:lnSpc>
                <a:spcPct val="9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If you move to the right (aka big to small) then you move the decimal to the right.</a:t>
            </a:r>
          </a:p>
          <a:p>
            <a:pPr>
              <a:lnSpc>
                <a:spcPct val="90000"/>
              </a:lnSpc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you move to the left (aka small to big) then you move the decimal to the left. </a:t>
            </a:r>
          </a:p>
        </p:txBody>
      </p:sp>
      <p:pic>
        <p:nvPicPr>
          <p:cNvPr id="5" name="Picture 5" descr="j01892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2133600"/>
            <a:ext cx="2133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4" y="457200"/>
            <a:ext cx="11585576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Try this one.</a:t>
            </a:r>
          </a:p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     1 meter = ______ hectometer</a:t>
            </a:r>
          </a:p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1</a:t>
            </a:r>
            <a:r>
              <a:rPr lang="en-US" sz="3000" baseline="30000" dirty="0">
                <a:solidFill>
                  <a:schemeClr val="tx1"/>
                </a:solidFill>
              </a:rPr>
              <a:t>st</a:t>
            </a:r>
            <a:r>
              <a:rPr lang="en-US" sz="3000" dirty="0">
                <a:solidFill>
                  <a:schemeClr val="tx1"/>
                </a:solidFill>
              </a:rPr>
              <a:t>- Figure out your starting point and where you are going!</a:t>
            </a:r>
          </a:p>
          <a:p>
            <a:pPr algn="ctr">
              <a:buNone/>
            </a:pPr>
            <a:r>
              <a:rPr lang="en-US" sz="3000" dirty="0">
                <a:solidFill>
                  <a:schemeClr val="tx1"/>
                </a:solidFill>
              </a:rPr>
              <a:t>K    h    da    b    d    c    m</a:t>
            </a:r>
          </a:p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2</a:t>
            </a:r>
            <a:r>
              <a:rPr lang="en-US" sz="3000" baseline="30000" dirty="0">
                <a:solidFill>
                  <a:schemeClr val="tx1"/>
                </a:solidFill>
              </a:rPr>
              <a:t>nd</a:t>
            </a:r>
            <a:r>
              <a:rPr lang="en-US" sz="3000" dirty="0">
                <a:solidFill>
                  <a:schemeClr val="tx1"/>
                </a:solidFill>
              </a:rPr>
              <a:t> – Find the Decimal and move it the same way and number you moved in step 1. </a:t>
            </a:r>
          </a:p>
        </p:txBody>
      </p:sp>
    </p:spTree>
    <p:extLst>
      <p:ext uri="{BB962C8B-B14F-4D97-AF65-F5344CB8AC3E}">
        <p14:creationId xmlns:p14="http://schemas.microsoft.com/office/powerpoint/2010/main" val="35046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4" y="457200"/>
            <a:ext cx="11585576" cy="6400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500" dirty="0" smtClean="0">
                <a:solidFill>
                  <a:schemeClr val="tx1"/>
                </a:solidFill>
              </a:rPr>
              <a:t>And this one.</a:t>
            </a:r>
          </a:p>
          <a:p>
            <a:pPr eaLnBrk="1" hangingPunct="1">
              <a:buFontTx/>
              <a:buNone/>
            </a:pPr>
            <a:r>
              <a:rPr lang="en-US" sz="3500" dirty="0" smtClean="0">
                <a:solidFill>
                  <a:schemeClr val="tx1"/>
                </a:solidFill>
              </a:rPr>
              <a:t>     2.5 kilograms = ______ grams</a:t>
            </a:r>
          </a:p>
          <a:p>
            <a:pPr eaLnBrk="1" hangingPunct="1">
              <a:buFontTx/>
              <a:buNone/>
            </a:pPr>
            <a:r>
              <a:rPr lang="en-US" sz="3500" dirty="0" smtClean="0">
                <a:solidFill>
                  <a:schemeClr val="tx1"/>
                </a:solidFill>
              </a:rPr>
              <a:t>1</a:t>
            </a:r>
            <a:r>
              <a:rPr lang="en-US" sz="3500" baseline="30000" dirty="0" smtClean="0">
                <a:solidFill>
                  <a:schemeClr val="tx1"/>
                </a:solidFill>
              </a:rPr>
              <a:t>st</a:t>
            </a:r>
            <a:r>
              <a:rPr lang="en-US" sz="3500" dirty="0" smtClean="0">
                <a:solidFill>
                  <a:schemeClr val="tx1"/>
                </a:solidFill>
              </a:rPr>
              <a:t>- Figure out your starting point and where you are going!</a:t>
            </a:r>
          </a:p>
          <a:p>
            <a:pPr algn="ctr" eaLnBrk="1" hangingPunct="1">
              <a:buFontTx/>
              <a:buNone/>
            </a:pPr>
            <a:r>
              <a:rPr lang="en-US" sz="3500" dirty="0" smtClean="0">
                <a:solidFill>
                  <a:schemeClr val="tx1"/>
                </a:solidFill>
              </a:rPr>
              <a:t>K    h    da    b    d    c    m</a:t>
            </a:r>
          </a:p>
          <a:p>
            <a:pPr eaLnBrk="1" hangingPunct="1">
              <a:buFontTx/>
              <a:buNone/>
            </a:pPr>
            <a:r>
              <a:rPr lang="en-US" sz="3500" dirty="0" smtClean="0">
                <a:solidFill>
                  <a:schemeClr val="tx1"/>
                </a:solidFill>
              </a:rPr>
              <a:t>2</a:t>
            </a:r>
            <a:r>
              <a:rPr lang="en-US" sz="3500" baseline="30000" dirty="0" smtClean="0">
                <a:solidFill>
                  <a:schemeClr val="tx1"/>
                </a:solidFill>
              </a:rPr>
              <a:t>nd</a:t>
            </a:r>
            <a:r>
              <a:rPr lang="en-US" sz="3500" dirty="0" smtClean="0">
                <a:solidFill>
                  <a:schemeClr val="tx1"/>
                </a:solidFill>
              </a:rPr>
              <a:t> – Find the Decimal and move it the same way and number you moved in step 1. </a:t>
            </a:r>
          </a:p>
        </p:txBody>
      </p:sp>
    </p:spTree>
    <p:extLst>
      <p:ext uri="{BB962C8B-B14F-4D97-AF65-F5344CB8AC3E}">
        <p14:creationId xmlns:p14="http://schemas.microsoft.com/office/powerpoint/2010/main" val="411210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4" y="457200"/>
            <a:ext cx="11585576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Last one!</a:t>
            </a:r>
          </a:p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     17.504 deciliters = ______ </a:t>
            </a:r>
            <a:r>
              <a:rPr lang="en-US" sz="3600" dirty="0" err="1">
                <a:solidFill>
                  <a:schemeClr val="tx1"/>
                </a:solidFill>
              </a:rPr>
              <a:t>decaliters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1</a:t>
            </a:r>
            <a:r>
              <a:rPr lang="en-US" sz="3600" baseline="30000" dirty="0">
                <a:solidFill>
                  <a:schemeClr val="tx1"/>
                </a:solidFill>
              </a:rPr>
              <a:t>st</a:t>
            </a:r>
            <a:r>
              <a:rPr lang="en-US" sz="3600" dirty="0">
                <a:solidFill>
                  <a:schemeClr val="tx1"/>
                </a:solidFill>
              </a:rPr>
              <a:t>- Figure out your starting point and where you are going!</a:t>
            </a:r>
          </a:p>
          <a:p>
            <a:pPr algn="ctr">
              <a:buNone/>
            </a:pPr>
            <a:r>
              <a:rPr lang="en-US" sz="5400" dirty="0">
                <a:solidFill>
                  <a:schemeClr val="tx1"/>
                </a:solidFill>
              </a:rPr>
              <a:t>K    h    da    b    d    c    m</a:t>
            </a:r>
          </a:p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baseline="30000" dirty="0">
                <a:solidFill>
                  <a:schemeClr val="tx1"/>
                </a:solidFill>
              </a:rPr>
              <a:t>nd</a:t>
            </a:r>
            <a:r>
              <a:rPr lang="en-US" sz="3600" dirty="0">
                <a:solidFill>
                  <a:schemeClr val="tx1"/>
                </a:solidFill>
              </a:rPr>
              <a:t> – Find the Decimal and move it the same way and number you moved in step 1. </a:t>
            </a:r>
          </a:p>
        </p:txBody>
      </p:sp>
    </p:spTree>
    <p:extLst>
      <p:ext uri="{BB962C8B-B14F-4D97-AF65-F5344CB8AC3E}">
        <p14:creationId xmlns:p14="http://schemas.microsoft.com/office/powerpoint/2010/main" val="1705307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in Science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10058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Graphs help show data quickly and efficiently.</a:t>
            </a:r>
          </a:p>
          <a:p>
            <a:r>
              <a:rPr lang="en-US" sz="3500" dirty="0" smtClean="0"/>
              <a:t>Graphs can show trends in the data</a:t>
            </a:r>
          </a:p>
          <a:p>
            <a:endParaRPr lang="en-US" sz="3500" dirty="0" smtClean="0"/>
          </a:p>
          <a:p>
            <a:r>
              <a:rPr lang="en-US" sz="3500" dirty="0" smtClean="0"/>
              <a:t>Common Graphs of Science Data</a:t>
            </a:r>
          </a:p>
          <a:p>
            <a:pPr lvl="1"/>
            <a:r>
              <a:rPr lang="en-US" sz="3500" dirty="0" smtClean="0"/>
              <a:t>Bar Graphs</a:t>
            </a:r>
          </a:p>
          <a:p>
            <a:pPr lvl="1"/>
            <a:r>
              <a:rPr lang="en-US" sz="3500" dirty="0" smtClean="0"/>
              <a:t>Circle Graphs</a:t>
            </a:r>
          </a:p>
          <a:p>
            <a:pPr lvl="1"/>
            <a:r>
              <a:rPr lang="en-US" sz="3500" dirty="0" smtClean="0"/>
              <a:t>Line Graphs (We will use line graphs for nearly every graph this year!)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1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Science??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>
                <a:solidFill>
                  <a:schemeClr val="tx1"/>
                </a:solidFill>
              </a:rPr>
              <a:t>The goal of science is to understand the natural world we live in.</a:t>
            </a:r>
          </a:p>
          <a:p>
            <a:endParaRPr lang="en-US" sz="3500" dirty="0">
              <a:solidFill>
                <a:schemeClr val="tx1"/>
              </a:solidFill>
            </a:endParaRPr>
          </a:p>
          <a:p>
            <a:endParaRPr lang="en-US" sz="3500" dirty="0">
              <a:solidFill>
                <a:schemeClr val="tx1"/>
              </a:solidFill>
            </a:endParaRPr>
          </a:p>
          <a:p>
            <a:r>
              <a:rPr lang="en-US" sz="3500" dirty="0">
                <a:solidFill>
                  <a:schemeClr val="tx1"/>
                </a:solidFill>
              </a:rPr>
              <a:t>Scientist hypothesize in order to try to explain what they think will happen in a certain situation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1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9144000" cy="5105400"/>
          </a:xfrm>
        </p:spPr>
        <p:txBody>
          <a:bodyPr>
            <a:normAutofit lnSpcReduction="10000"/>
          </a:bodyPr>
          <a:lstStyle/>
          <a:p>
            <a:pPr>
              <a:buFontTx/>
              <a:buAutoNum type="circleNumDbPlain"/>
            </a:pPr>
            <a:r>
              <a:rPr lang="en-US" altLang="en-US" sz="3200" dirty="0">
                <a:solidFill>
                  <a:schemeClr val="tx1"/>
                </a:solidFill>
              </a:rPr>
              <a:t>Label the </a:t>
            </a:r>
            <a:r>
              <a:rPr lang="en-US" altLang="en-US" sz="3200" dirty="0" smtClean="0">
                <a:solidFill>
                  <a:schemeClr val="tx1"/>
                </a:solidFill>
              </a:rPr>
              <a:t>axes</a:t>
            </a:r>
          </a:p>
          <a:p>
            <a:pPr lvl="1"/>
            <a:r>
              <a:rPr lang="en-US" altLang="en-US" sz="3000" dirty="0" smtClean="0">
                <a:solidFill>
                  <a:schemeClr val="tx1"/>
                </a:solidFill>
              </a:rPr>
              <a:t>Independent Variable on X-Axis</a:t>
            </a:r>
          </a:p>
          <a:p>
            <a:pPr lvl="1"/>
            <a:r>
              <a:rPr lang="en-US" altLang="en-US" sz="3000" dirty="0" smtClean="0">
                <a:solidFill>
                  <a:schemeClr val="tx1"/>
                </a:solidFill>
              </a:rPr>
              <a:t>Dependent Variable on Y-Axis</a:t>
            </a:r>
            <a:endParaRPr lang="en-US" altLang="en-US" sz="3000" dirty="0">
              <a:solidFill>
                <a:schemeClr val="tx1"/>
              </a:solidFill>
            </a:endParaRPr>
          </a:p>
          <a:p>
            <a:pPr>
              <a:buFontTx/>
              <a:buAutoNum type="circleNumDbPlain"/>
            </a:pPr>
            <a:r>
              <a:rPr lang="en-US" altLang="en-US" sz="3200" dirty="0" smtClean="0">
                <a:solidFill>
                  <a:schemeClr val="tx1"/>
                </a:solidFill>
              </a:rPr>
              <a:t>Create </a:t>
            </a:r>
            <a:r>
              <a:rPr lang="en-US" altLang="en-US" sz="3200" dirty="0">
                <a:solidFill>
                  <a:schemeClr val="tx1"/>
                </a:solidFill>
              </a:rPr>
              <a:t>a </a:t>
            </a:r>
            <a:r>
              <a:rPr lang="en-US" altLang="en-US" sz="3200" dirty="0" smtClean="0">
                <a:solidFill>
                  <a:schemeClr val="tx1"/>
                </a:solidFill>
              </a:rPr>
              <a:t>scale</a:t>
            </a:r>
          </a:p>
          <a:p>
            <a:pPr lvl="1"/>
            <a:r>
              <a:rPr lang="en-US" altLang="en-US" sz="3000" dirty="0" smtClean="0">
                <a:solidFill>
                  <a:schemeClr val="tx1"/>
                </a:solidFill>
              </a:rPr>
              <a:t>Consistent Points (go up by the same amount)</a:t>
            </a:r>
          </a:p>
          <a:p>
            <a:pPr lvl="1"/>
            <a:r>
              <a:rPr lang="en-US" altLang="en-US" sz="3000" dirty="0" smtClean="0">
                <a:solidFill>
                  <a:schemeClr val="tx1"/>
                </a:solidFill>
              </a:rPr>
              <a:t>Scales can be different for x-axis and y-axis</a:t>
            </a:r>
            <a:endParaRPr lang="en-US" altLang="en-US" sz="3000" dirty="0">
              <a:solidFill>
                <a:schemeClr val="tx1"/>
              </a:solidFill>
            </a:endParaRPr>
          </a:p>
          <a:p>
            <a:pPr>
              <a:buFontTx/>
              <a:buAutoNum type="circleNumDbPlain"/>
            </a:pPr>
            <a:r>
              <a:rPr lang="en-US" altLang="en-US" sz="3200" dirty="0">
                <a:solidFill>
                  <a:schemeClr val="tx1"/>
                </a:solidFill>
              </a:rPr>
              <a:t>Plot the data</a:t>
            </a:r>
          </a:p>
          <a:p>
            <a:pPr>
              <a:buFontTx/>
              <a:buAutoNum type="circleNumDbPlain"/>
            </a:pPr>
            <a:r>
              <a:rPr lang="en-US" altLang="en-US" sz="3200" dirty="0">
                <a:solidFill>
                  <a:schemeClr val="tx1"/>
                </a:solidFill>
              </a:rPr>
              <a:t>Draw a line </a:t>
            </a:r>
            <a:endParaRPr lang="en-US" altLang="en-US" sz="3200" dirty="0" smtClean="0">
              <a:solidFill>
                <a:schemeClr val="tx1"/>
              </a:solidFill>
            </a:endParaRPr>
          </a:p>
          <a:p>
            <a:pPr>
              <a:buFontTx/>
              <a:buAutoNum type="circleNumDbPlain"/>
            </a:pPr>
            <a:r>
              <a:rPr lang="en-US" altLang="en-US" sz="3200" dirty="0" smtClean="0">
                <a:solidFill>
                  <a:schemeClr val="tx1"/>
                </a:solidFill>
              </a:rPr>
              <a:t>Add </a:t>
            </a:r>
            <a:r>
              <a:rPr lang="en-US" altLang="en-US" sz="3200" dirty="0">
                <a:solidFill>
                  <a:schemeClr val="tx1"/>
                </a:solidFill>
              </a:rPr>
              <a:t>a 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75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Positive Linear Trend</a:t>
            </a:r>
          </a:p>
          <a:p>
            <a:pPr lvl="1"/>
            <a:r>
              <a:rPr lang="en-US" sz="3200" dirty="0"/>
              <a:t>When one variable increases</a:t>
            </a:r>
          </a:p>
          <a:p>
            <a:pPr lvl="1"/>
            <a:r>
              <a:rPr lang="en-US" sz="3200" dirty="0"/>
              <a:t>The other variable increases</a:t>
            </a:r>
          </a:p>
          <a:p>
            <a:endParaRPr lang="en-US" sz="3200" dirty="0" smtClean="0"/>
          </a:p>
          <a:p>
            <a:r>
              <a:rPr lang="en-US" sz="3200" dirty="0" smtClean="0"/>
              <a:t>Negative Linear Trend</a:t>
            </a:r>
          </a:p>
          <a:p>
            <a:pPr lvl="1"/>
            <a:r>
              <a:rPr lang="en-US" sz="3200" dirty="0" smtClean="0"/>
              <a:t>When one variable increases</a:t>
            </a:r>
          </a:p>
          <a:p>
            <a:pPr lvl="1"/>
            <a:r>
              <a:rPr lang="en-US" sz="3200" dirty="0" smtClean="0"/>
              <a:t>The other variable decreases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Graph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132746"/>
            <a:ext cx="3429000" cy="316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aph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620708"/>
            <a:ext cx="3429000" cy="49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577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Positive Non-Linear Trend</a:t>
            </a:r>
          </a:p>
          <a:p>
            <a:pPr lvl="1"/>
            <a:r>
              <a:rPr lang="en-US" sz="3200" dirty="0"/>
              <a:t>When one variable increases</a:t>
            </a:r>
          </a:p>
          <a:p>
            <a:pPr lvl="1"/>
            <a:r>
              <a:rPr lang="en-US" sz="3200" dirty="0"/>
              <a:t>The other variable increases</a:t>
            </a:r>
          </a:p>
          <a:p>
            <a:endParaRPr lang="en-US" sz="3200" dirty="0" smtClean="0"/>
          </a:p>
          <a:p>
            <a:r>
              <a:rPr lang="en-US" sz="3200" dirty="0" smtClean="0"/>
              <a:t>Changing Non-Linear Trend</a:t>
            </a:r>
          </a:p>
          <a:p>
            <a:pPr lvl="1"/>
            <a:r>
              <a:rPr lang="en-US" sz="3200" dirty="0" smtClean="0"/>
              <a:t>What’s going on here?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Graph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38" y="0"/>
            <a:ext cx="32559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34400" y="3112294"/>
            <a:ext cx="3467100" cy="15089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05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8" r="-13118"/>
          <a:stretch>
            <a:fillRect/>
          </a:stretch>
        </p:blipFill>
        <p:spPr bwMode="auto">
          <a:xfrm>
            <a:off x="8322762" y="3283109"/>
            <a:ext cx="4101513" cy="449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724900" y="6444616"/>
            <a:ext cx="3467100" cy="15089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5921373" cy="4267200"/>
          </a:xfrm>
        </p:spPr>
        <p:txBody>
          <a:bodyPr/>
          <a:lstStyle/>
          <a:p>
            <a:r>
              <a:rPr lang="en-US" sz="3200" dirty="0" smtClean="0"/>
              <a:t>No Trend</a:t>
            </a:r>
          </a:p>
          <a:p>
            <a:r>
              <a:rPr lang="en-US" sz="3200" dirty="0" smtClean="0"/>
              <a:t>Can be used to determine that                                        the variables do not really have any cause/effect relationship.</a:t>
            </a:r>
          </a:p>
          <a:p>
            <a:r>
              <a:rPr lang="en-US" sz="3200" dirty="0" smtClean="0"/>
              <a:t>May be affected by something not being tested</a:t>
            </a:r>
            <a:endParaRPr lang="en-US" sz="3200" dirty="0"/>
          </a:p>
        </p:txBody>
      </p:sp>
      <p:pic>
        <p:nvPicPr>
          <p:cNvPr id="4" name="Picture 3" descr="Graph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776412"/>
            <a:ext cx="32226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45374" y="4876800"/>
            <a:ext cx="3527425" cy="127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1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3600" dirty="0" smtClean="0"/>
              <a:t>Ask </a:t>
            </a:r>
            <a:r>
              <a:rPr lang="en-US" sz="3600" dirty="0"/>
              <a:t>a question​</a:t>
            </a:r>
          </a:p>
          <a:p>
            <a:pPr fontAlgn="base"/>
            <a:r>
              <a:rPr lang="en-US" sz="3600" dirty="0"/>
              <a:t>Form a hypothesis​</a:t>
            </a:r>
          </a:p>
          <a:p>
            <a:pPr fontAlgn="base"/>
            <a:r>
              <a:rPr lang="en-US" sz="3600" dirty="0"/>
              <a:t>Design an Experiment​</a:t>
            </a:r>
          </a:p>
          <a:p>
            <a:pPr fontAlgn="base"/>
            <a:r>
              <a:rPr lang="en-US" sz="3600" dirty="0"/>
              <a:t>Record data and analyze results​</a:t>
            </a:r>
          </a:p>
          <a:p>
            <a:pPr fontAlgn="base"/>
            <a:r>
              <a:rPr lang="en-US" sz="3600" dirty="0"/>
              <a:t>Make a 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8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762000"/>
            <a:ext cx="10591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3000" b="1" dirty="0"/>
              <a:t>INDEPENDENT VARIABLE</a:t>
            </a:r>
          </a:p>
          <a:p>
            <a:pPr lvl="1">
              <a:buFont typeface="Wingdings" charset="2"/>
              <a:buChar char="§"/>
            </a:pPr>
            <a:r>
              <a:rPr lang="en-US" sz="3000" dirty="0"/>
              <a:t>The factor you change on purpose </a:t>
            </a:r>
          </a:p>
          <a:p>
            <a:pPr lvl="2">
              <a:buFont typeface="Wingdings" charset="2"/>
              <a:buChar char="§"/>
            </a:pPr>
            <a:r>
              <a:rPr lang="en-US" sz="3000" dirty="0"/>
              <a:t>Example: </a:t>
            </a:r>
            <a:endParaRPr lang="en-US" sz="3000" dirty="0" smtClean="0"/>
          </a:p>
          <a:p>
            <a:pPr lvl="3">
              <a:buFont typeface="Wingdings" charset="2"/>
              <a:buChar char="§"/>
            </a:pPr>
            <a:r>
              <a:rPr lang="en-US" sz="3000" dirty="0" smtClean="0">
                <a:solidFill>
                  <a:srgbClr val="0A0AFF"/>
                </a:solidFill>
              </a:rPr>
              <a:t>The </a:t>
            </a:r>
            <a:r>
              <a:rPr lang="en-US" sz="3000" dirty="0">
                <a:solidFill>
                  <a:srgbClr val="0A0AFF"/>
                </a:solidFill>
              </a:rPr>
              <a:t>size of the engine. </a:t>
            </a:r>
            <a:endParaRPr lang="en-US" sz="3000" dirty="0" smtClean="0">
              <a:solidFill>
                <a:srgbClr val="0A0AFF"/>
              </a:solidFill>
            </a:endParaRPr>
          </a:p>
          <a:p>
            <a:pPr lvl="3">
              <a:buFont typeface="Wingdings" charset="2"/>
              <a:buChar char="§"/>
            </a:pPr>
            <a:r>
              <a:rPr lang="en-US" sz="3000" dirty="0" smtClean="0">
                <a:solidFill>
                  <a:srgbClr val="C13503"/>
                </a:solidFill>
              </a:rPr>
              <a:t>The </a:t>
            </a:r>
            <a:r>
              <a:rPr lang="en-US" sz="3000" dirty="0">
                <a:solidFill>
                  <a:srgbClr val="C13503"/>
                </a:solidFill>
              </a:rPr>
              <a:t>amount of fertilizer on plants.</a:t>
            </a:r>
          </a:p>
          <a:p>
            <a:pPr lvl="2">
              <a:buFont typeface="Wingdings" charset="2"/>
              <a:buChar char="§"/>
            </a:pPr>
            <a:r>
              <a:rPr lang="en-US" sz="3000" b="1" dirty="0"/>
              <a:t>There can only be ONE </a:t>
            </a:r>
            <a:r>
              <a:rPr lang="en-US" sz="3000" b="1" dirty="0" smtClean="0"/>
              <a:t>independent </a:t>
            </a:r>
            <a:r>
              <a:rPr lang="en-US" sz="3000" b="1" dirty="0"/>
              <a:t>variable</a:t>
            </a:r>
          </a:p>
          <a:p>
            <a:endParaRPr lang="en-US" sz="3000" b="1" dirty="0"/>
          </a:p>
          <a:p>
            <a:pPr>
              <a:buFont typeface="Wingdings" charset="2"/>
              <a:buChar char="§"/>
            </a:pPr>
            <a:r>
              <a:rPr lang="en-US" sz="3000" b="1" dirty="0"/>
              <a:t>DEPENDENT VARIABLE</a:t>
            </a:r>
          </a:p>
          <a:p>
            <a:pPr lvl="2">
              <a:buFont typeface="Wingdings" charset="2"/>
              <a:buChar char="§"/>
            </a:pPr>
            <a:r>
              <a:rPr lang="en-US" sz="3000" dirty="0"/>
              <a:t>The result of what you changed</a:t>
            </a:r>
          </a:p>
          <a:p>
            <a:pPr lvl="3">
              <a:buFont typeface="Wingdings" charset="2"/>
              <a:buChar char="§"/>
            </a:pPr>
            <a:r>
              <a:rPr lang="en-US" sz="3000" dirty="0"/>
              <a:t>Example: </a:t>
            </a:r>
            <a:endParaRPr lang="en-US" sz="3000" dirty="0" smtClean="0"/>
          </a:p>
          <a:p>
            <a:pPr lvl="4">
              <a:buFont typeface="Wingdings" charset="2"/>
              <a:buChar char="§"/>
            </a:pPr>
            <a:r>
              <a:rPr lang="en-US" sz="3000" dirty="0" smtClean="0">
                <a:solidFill>
                  <a:srgbClr val="0A0AFF"/>
                </a:solidFill>
              </a:rPr>
              <a:t>The </a:t>
            </a:r>
            <a:r>
              <a:rPr lang="en-US" sz="3000" dirty="0">
                <a:solidFill>
                  <a:srgbClr val="0A0AFF"/>
                </a:solidFill>
              </a:rPr>
              <a:t>speed of the car.  </a:t>
            </a:r>
            <a:endParaRPr lang="en-US" sz="3000" dirty="0" smtClean="0">
              <a:solidFill>
                <a:srgbClr val="0A0AFF"/>
              </a:solidFill>
            </a:endParaRPr>
          </a:p>
          <a:p>
            <a:pPr lvl="4">
              <a:buFont typeface="Wingdings" charset="2"/>
              <a:buChar char="§"/>
            </a:pPr>
            <a:r>
              <a:rPr lang="en-US" sz="3000" dirty="0" smtClean="0">
                <a:solidFill>
                  <a:srgbClr val="C13503"/>
                </a:solidFill>
              </a:rPr>
              <a:t>Growth </a:t>
            </a:r>
            <a:r>
              <a:rPr lang="en-US" sz="3000" dirty="0">
                <a:solidFill>
                  <a:srgbClr val="C13503"/>
                </a:solidFill>
              </a:rPr>
              <a:t>rate of the plants</a:t>
            </a:r>
            <a:r>
              <a:rPr lang="en-US" sz="2400" dirty="0">
                <a:solidFill>
                  <a:srgbClr val="C13503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7900" y="541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Designing an Experiment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371600"/>
            <a:ext cx="7162800" cy="419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sci method - cakes risin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21631"/>
            <a:ext cx="65532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725269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What are we testing here?</a:t>
            </a:r>
          </a:p>
        </p:txBody>
      </p:sp>
    </p:spTree>
    <p:extLst>
      <p:ext uri="{BB962C8B-B14F-4D97-AF65-F5344CB8AC3E}">
        <p14:creationId xmlns:p14="http://schemas.microsoft.com/office/powerpoint/2010/main" val="261729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1"/>
            <a:ext cx="1021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CONSTANTS</a:t>
            </a:r>
          </a:p>
          <a:p>
            <a:pPr lvl="1">
              <a:buFont typeface="Wingdings" charset="2"/>
              <a:buChar char="§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Factors (variables) you try to keep the same to make the comparison “fair”</a:t>
            </a:r>
          </a:p>
          <a:p>
            <a:pPr lvl="2">
              <a:buFont typeface="Wingdings" charset="2"/>
              <a:buChar char="§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>
              <a:buFont typeface="Wingdings" charset="2"/>
              <a:buChar char="§"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solidFill>
                  <a:srgbClr val="000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3500" dirty="0">
                <a:solidFill>
                  <a:srgbClr val="000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speed of the car on the same track with the same car.  </a:t>
            </a:r>
            <a:endParaRPr lang="en-US" sz="3500" dirty="0" smtClean="0">
              <a:solidFill>
                <a:srgbClr val="0000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Wingdings" charset="2"/>
              <a:buChar char="§"/>
            </a:pPr>
            <a:r>
              <a:rPr lang="en-US" sz="3500" dirty="0" smtClean="0">
                <a:solidFill>
                  <a:srgbClr val="C13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US" sz="3500" dirty="0">
                <a:solidFill>
                  <a:srgbClr val="C13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water &amp; light for the plants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2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11049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CONTROL GROUP</a:t>
            </a:r>
          </a:p>
          <a:p>
            <a:pPr lvl="1">
              <a:buFont typeface="Wingdings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experiment where one group receives no treatment.  This group is used for comparison.</a:t>
            </a:r>
          </a:p>
          <a:p>
            <a:pPr lvl="2">
              <a:buFont typeface="Wingdings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charset="2"/>
              <a:buChar char="§"/>
            </a:pPr>
            <a:r>
              <a:rPr lang="en-US" sz="3200" dirty="0" smtClean="0">
                <a:solidFill>
                  <a:srgbClr val="000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</a:t>
            </a:r>
            <a:r>
              <a:rPr lang="en-US" sz="3200" dirty="0">
                <a:solidFill>
                  <a:srgbClr val="000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car that did not get a larger engine.  </a:t>
            </a:r>
            <a:endParaRPr lang="en-US" sz="3200" dirty="0" smtClean="0">
              <a:solidFill>
                <a:srgbClr val="0000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charset="2"/>
              <a:buChar char="§"/>
            </a:pPr>
            <a:r>
              <a:rPr lang="en-US" sz="3200" dirty="0" smtClean="0">
                <a:solidFill>
                  <a:srgbClr val="C13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en-US" sz="3200" dirty="0">
                <a:solidFill>
                  <a:srgbClr val="C13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a plant that did not get any fertilizer. </a:t>
            </a:r>
          </a:p>
          <a:p>
            <a:pPr>
              <a:buFont typeface="Wingdings" charset="2"/>
              <a:buChar char="§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EXPERIMENTAL GROUP</a:t>
            </a:r>
          </a:p>
          <a:p>
            <a:pPr lvl="1">
              <a:buFont typeface="Wingdings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group that has had the independent variable added to it.</a:t>
            </a:r>
          </a:p>
          <a:p>
            <a:pPr lvl="2">
              <a:buFont typeface="Wingdings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charset="2"/>
              <a:buChar char="§"/>
            </a:pPr>
            <a:r>
              <a:rPr lang="en-US" sz="3200" dirty="0" smtClean="0">
                <a:solidFill>
                  <a:srgbClr val="000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000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with the bigger engine. </a:t>
            </a:r>
            <a:endParaRPr lang="en-US" sz="3200" dirty="0" smtClean="0">
              <a:solidFill>
                <a:srgbClr val="0000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charset="2"/>
              <a:buChar char="§"/>
            </a:pPr>
            <a:r>
              <a:rPr lang="en-US" sz="3200" dirty="0" smtClean="0">
                <a:solidFill>
                  <a:srgbClr val="C13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en-US" sz="3200" dirty="0">
                <a:solidFill>
                  <a:srgbClr val="C135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a plant that did receive fertilizer</a:t>
            </a:r>
            <a:r>
              <a:rPr lang="en-US" dirty="0">
                <a:solidFill>
                  <a:srgbClr val="C13503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392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3600" b="1" dirty="0"/>
              <a:t>Scientists ALWAYS confirm results</a:t>
            </a:r>
          </a:p>
          <a:p>
            <a:pPr>
              <a:buFont typeface="Wingdings" charset="2"/>
              <a:buChar char="§"/>
            </a:pPr>
            <a:endParaRPr lang="en-US" sz="3600" b="1" dirty="0"/>
          </a:p>
          <a:p>
            <a:pPr>
              <a:buFont typeface="Wingdings" charset="2"/>
              <a:buChar char="§"/>
            </a:pPr>
            <a:r>
              <a:rPr lang="en-US" sz="3600" b="1" dirty="0"/>
              <a:t>REPEATED TRIALS </a:t>
            </a:r>
          </a:p>
          <a:p>
            <a:pPr lvl="2">
              <a:buFont typeface="Wingdings" charset="2"/>
              <a:buChar char="§"/>
            </a:pPr>
            <a:r>
              <a:rPr lang="en-US" sz="3600" dirty="0"/>
              <a:t>Repeat the experiment to increase </a:t>
            </a:r>
          </a:p>
          <a:p>
            <a:pPr lvl="2">
              <a:buFont typeface="Wingdings" charset="2"/>
              <a:buNone/>
            </a:pPr>
            <a:r>
              <a:rPr lang="en-US" sz="3600" dirty="0"/>
              <a:t>confidence in your results.</a:t>
            </a:r>
          </a:p>
          <a:p>
            <a:pPr>
              <a:buFont typeface="Wingdings" charset="2"/>
              <a:buChar char="§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555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Metric System</a:t>
            </a:r>
            <a:endParaRPr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267200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Scientists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use a standard unit of measurement called the  International System of Measurement (SI)</a:t>
            </a:r>
          </a:p>
          <a:p>
            <a:pPr marL="0" indent="0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metric system is a different way of measuring things. The practice is the same, but different units are involved.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098515-0C12-46CF-BC7C-69B4A13CD5FA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69</TotalTime>
  <Words>794</Words>
  <Application>Microsoft Office PowerPoint</Application>
  <PresentationFormat>Widescreen</PresentationFormat>
  <Paragraphs>159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Candara</vt:lpstr>
      <vt:lpstr>Consolas</vt:lpstr>
      <vt:lpstr>Wingdings</vt:lpstr>
      <vt:lpstr>Tech Computer 16x9</vt:lpstr>
      <vt:lpstr>Introduction to Science</vt:lpstr>
      <vt:lpstr>Why Science??</vt:lpstr>
      <vt:lpstr>Steps of the Scientific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Metric System</vt:lpstr>
      <vt:lpstr>PowerPoint Presentation</vt:lpstr>
      <vt:lpstr>Metric System</vt:lpstr>
      <vt:lpstr>Metric System</vt:lpstr>
      <vt:lpstr>Metric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Graphing in Science </vt:lpstr>
      <vt:lpstr>Graphing Procedure</vt:lpstr>
      <vt:lpstr>Types of Trends</vt:lpstr>
      <vt:lpstr>Types of Trends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Science</dc:title>
  <dc:creator>Erik Boulier</dc:creator>
  <cp:lastModifiedBy>Erik Boulier</cp:lastModifiedBy>
  <cp:revision>8</cp:revision>
  <dcterms:created xsi:type="dcterms:W3CDTF">2017-07-21T22:56:59Z</dcterms:created>
  <dcterms:modified xsi:type="dcterms:W3CDTF">2017-07-28T21:27:20Z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