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7"/>
  </p:notesMasterIdLst>
  <p:handoutMasterIdLst>
    <p:handoutMasterId r:id="rId38"/>
  </p:handoutMasterIdLst>
  <p:sldIdLst>
    <p:sldId id="320" r:id="rId6"/>
    <p:sldId id="257" r:id="rId7"/>
    <p:sldId id="258" r:id="rId8"/>
    <p:sldId id="285" r:id="rId9"/>
    <p:sldId id="259" r:id="rId10"/>
    <p:sldId id="286" r:id="rId11"/>
    <p:sldId id="287" r:id="rId12"/>
    <p:sldId id="260" r:id="rId13"/>
    <p:sldId id="261" r:id="rId14"/>
    <p:sldId id="281" r:id="rId15"/>
    <p:sldId id="289" r:id="rId16"/>
    <p:sldId id="290" r:id="rId17"/>
    <p:sldId id="263" r:id="rId18"/>
    <p:sldId id="291" r:id="rId19"/>
    <p:sldId id="275" r:id="rId20"/>
    <p:sldId id="271" r:id="rId21"/>
    <p:sldId id="293" r:id="rId22"/>
    <p:sldId id="272" r:id="rId23"/>
    <p:sldId id="288" r:id="rId24"/>
    <p:sldId id="262" r:id="rId25"/>
    <p:sldId id="295" r:id="rId26"/>
    <p:sldId id="301" r:id="rId27"/>
    <p:sldId id="305" r:id="rId28"/>
    <p:sldId id="306" r:id="rId29"/>
    <p:sldId id="309" r:id="rId30"/>
    <p:sldId id="302" r:id="rId31"/>
    <p:sldId id="311" r:id="rId32"/>
    <p:sldId id="310" r:id="rId33"/>
    <p:sldId id="313" r:id="rId34"/>
    <p:sldId id="316" r:id="rId35"/>
    <p:sldId id="321" r:id="rId36"/>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4120"/>
    <a:srgbClr val="996633"/>
    <a:srgbClr val="422C16"/>
    <a:srgbClr val="0C788E"/>
    <a:srgbClr val="025198"/>
    <a:srgbClr val="000099"/>
    <a:srgbClr val="1C1C1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0143" autoAdjust="0"/>
  </p:normalViewPr>
  <p:slideViewPr>
    <p:cSldViewPr>
      <p:cViewPr varScale="1">
        <p:scale>
          <a:sx n="96" d="100"/>
          <a:sy n="96"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2AFF30-397E-4202-93AD-9D854ACA5D77}" type="datetimeFigureOut">
              <a:rPr lang="en-US" smtClean="0"/>
              <a:pPr/>
              <a:t>12/4/2020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46AFDC-4D1E-4A23-B59D-BD1824AAB28D}" type="slidenum">
              <a:rPr lang="en-US" smtClean="0"/>
              <a:pPr/>
              <a:t>‹#›</a:t>
            </a:fld>
            <a:endParaRPr lang="en-US"/>
          </a:p>
        </p:txBody>
      </p:sp>
    </p:spTree>
    <p:extLst>
      <p:ext uri="{BB962C8B-B14F-4D97-AF65-F5344CB8AC3E}">
        <p14:creationId xmlns:p14="http://schemas.microsoft.com/office/powerpoint/2010/main" val="1832096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997D3C-3CC9-4B07-A077-97E6D2539E73}" type="datetimeFigureOut">
              <a:rPr lang="en-US" smtClean="0"/>
              <a:pPr/>
              <a:t>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A7BE80-9A93-460F-BB79-CA61971DC8CC}" type="slidenum">
              <a:rPr lang="en-US" smtClean="0"/>
              <a:pPr/>
              <a:t>‹#›</a:t>
            </a:fld>
            <a:endParaRPr lang="en-US"/>
          </a:p>
        </p:txBody>
      </p:sp>
    </p:spTree>
    <p:extLst>
      <p:ext uri="{BB962C8B-B14F-4D97-AF65-F5344CB8AC3E}">
        <p14:creationId xmlns:p14="http://schemas.microsoft.com/office/powerpoint/2010/main" val="336304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strategy - The teacher should review the essential question and the standards that align to the essential question</a:t>
            </a:r>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This is a series of slides.  Have students hypothesize what made the brown beetle population increase whereas the green beetle population decreased. (Possible answers:  </a:t>
            </a:r>
            <a:r>
              <a:rPr lang="en-US" baseline="0" dirty="0" err="1"/>
              <a:t>camoflage</a:t>
            </a:r>
            <a:r>
              <a:rPr lang="en-US" baseline="0" dirty="0"/>
              <a:t>, bad taste to birds) “Breeding Bunnies” (linked in the content map) may be used here.</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the information in the slide.  Students will use the information to fill in #7 on their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Have students hypothesize what causes the variations.</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Students will use the information to fill in the first part of #8 on their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Instructional strategy – Present information in the slide.  Students will use the information to answer the last part of #8 on their notes sheet.</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material in the slide. Have students use this slide to finish the second part of #8. </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 strategy – Students</a:t>
            </a:r>
            <a:r>
              <a:rPr lang="en-US" baseline="0" dirty="0"/>
              <a:t> do not have to know ACT&amp;G, but should be able to note a difference in the sequencing between the original and the mutation. Students will use this information to answer #9 in their notes sheet.</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Transition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 strategy –</a:t>
            </a:r>
            <a:r>
              <a:rPr lang="en-US" baseline="0" dirty="0"/>
              <a:t> Remind student of the flu outbreak during the last year, and how the flu shots did not prevent the flu like it was supposed to.  The flu mutated, therefore making it resistant to the vaccine.</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a:t>
            </a:r>
            <a:r>
              <a:rPr lang="en-US" baseline="0" dirty="0"/>
              <a:t> strategy – Present information in the slide.  Follow illustration to show how the river influences genetic variation. Students will use information to fill in #10 on their notes sheet.</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on the slide.  Have students copy the definition of evolution onto their notes sheet.  With an elbow partner, have the students review supporting evidence. NOTE:  Darwin’s Finches are specifically mentioned in the standard.  Other resources than those mentioned in the following slides are linked in </a:t>
            </a:r>
            <a:r>
              <a:rPr lang="en-US" baseline="0"/>
              <a:t>the content map.</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Instructional Strategy – Present information on the slide. Students will use this to fill in #11 on their notes sheet. Take 3-4 minutes to have students share their examples.</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Instructional Strategy - present information on the slide, noting that each adaptation helped the animal survive.</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Instructional Strategy – Present information in slide.  Students will use the information to fill in #12 on their notes sheet.  Ask students to give other examples of </a:t>
            </a:r>
            <a:r>
              <a:rPr lang="en-US" baseline="0" dirty="0" err="1"/>
              <a:t>camoflage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Instructional Strategy – Slide is in two parts. Allow a little bit of time (if needed) for students to find the organism.  Click to bring up the red overlay.</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Instructional Strategy – Slide is in two parts. Allow a little bit of time (if needed) for students to find the organism.  Click to bring up the red overlay.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Ask students which animal the caterpillar is trying to mimic and why. Students will use this slide and the following two slides to fill in #13 on their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a:t>
            </a:r>
            <a:r>
              <a:rPr lang="en-US" baseline="0" dirty="0"/>
              <a:t> strategy – Activity linked in content map.</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a:t>
            </a:r>
            <a:r>
              <a:rPr lang="en-US" baseline="0" dirty="0"/>
              <a:t> strategy – Present information in slide. </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Viceroy butterfly is using mimicry to appear to be poisonous.</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 strategy – Present</a:t>
            </a:r>
            <a:r>
              <a:rPr lang="en-US" baseline="0" dirty="0"/>
              <a:t> information on slide.  Students will use the information to fill in #14 on their notes sheet.  </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Have students use the information to fill in the first part of #2 on the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a:t>
            </a:r>
            <a:r>
              <a:rPr lang="en-US" baseline="0" dirty="0"/>
              <a:t> strategy – Present information in the slide. Students will use this information to fill in #</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on the slide.  Have students use the information to finish #2 on their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Instructional</a:t>
            </a:r>
            <a:r>
              <a:rPr lang="en-US" baseline="0" dirty="0"/>
              <a:t> strategy – Allow students to hypothesize how the differences </a:t>
            </a:r>
            <a:r>
              <a:rPr lang="en-US" baseline="0" dirty="0" err="1"/>
              <a:t>ocurred</a:t>
            </a:r>
            <a:r>
              <a:rPr lang="en-US" baseline="0" dirty="0"/>
              <a:t>.  Note:  Darwin’s finches are specifically mentioned in the standards.  </a:t>
            </a:r>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–Review common ancestors.  Have a brief discussion on the similarities of the finches</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Students will use the information to fill in #4 on their notes sheet.</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information in the slide.  Students will use the information to fill in the first part of #5 on their notes sheet. (The process will be explained in upcoming slides)</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a:t>
            </a:r>
            <a:r>
              <a:rPr lang="en-US" baseline="0" dirty="0"/>
              <a:t> strategy – Present the information on the slide. The students will use the information to fill in the second part of #5. </a:t>
            </a:r>
            <a:endParaRPr lang="en-US" dirty="0"/>
          </a:p>
          <a:p>
            <a:endParaRPr lang="en-US" dirty="0"/>
          </a:p>
        </p:txBody>
      </p:sp>
      <p:sp>
        <p:nvSpPr>
          <p:cNvPr id="4" name="Slide Number Placeholder 3"/>
          <p:cNvSpPr>
            <a:spLocks noGrp="1"/>
          </p:cNvSpPr>
          <p:nvPr>
            <p:ph type="sldNum" sz="quarter" idx="10"/>
          </p:nvPr>
        </p:nvSpPr>
        <p:spPr/>
        <p:txBody>
          <a:bodyPr/>
          <a:lstStyle/>
          <a:p>
            <a:fld id="{D6A7BE80-9A93-460F-BB79-CA61971DC8C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81C35E4-EA88-40AA-A4BE-D10DF161AC46}" type="slidenum">
              <a:rPr lang="es-ES"/>
              <a:pPr/>
              <a:t>‹#›</a:t>
            </a:fld>
            <a:endParaRPr lang="es-ES"/>
          </a:p>
        </p:txBody>
      </p:sp>
    </p:spTree>
    <p:extLst>
      <p:ext uri="{BB962C8B-B14F-4D97-AF65-F5344CB8AC3E}">
        <p14:creationId xmlns:p14="http://schemas.microsoft.com/office/powerpoint/2010/main" val="83999850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D74300B-1A77-4AD6-B0DF-7FF52CA167B6}" type="slidenum">
              <a:rPr lang="es-ES"/>
              <a:pPr/>
              <a:t>‹#›</a:t>
            </a:fld>
            <a:endParaRPr lang="es-ES"/>
          </a:p>
        </p:txBody>
      </p:sp>
    </p:spTree>
    <p:extLst>
      <p:ext uri="{BB962C8B-B14F-4D97-AF65-F5344CB8AC3E}">
        <p14:creationId xmlns:p14="http://schemas.microsoft.com/office/powerpoint/2010/main" val="4694374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4B959CD-6075-4C5E-9B85-6BEEB2D5EDA9}" type="slidenum">
              <a:rPr lang="es-ES"/>
              <a:pPr/>
              <a:t>‹#›</a:t>
            </a:fld>
            <a:endParaRPr lang="es-ES"/>
          </a:p>
        </p:txBody>
      </p:sp>
    </p:spTree>
    <p:extLst>
      <p:ext uri="{BB962C8B-B14F-4D97-AF65-F5344CB8AC3E}">
        <p14:creationId xmlns:p14="http://schemas.microsoft.com/office/powerpoint/2010/main" val="121279651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1C35E4-EA88-40AA-A4BE-D10DF161A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639552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AB31EC-25FF-43C2-8893-312D443ED20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9881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39EF0C-883F-4EA1-8C6E-99FF0292E29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427868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857DDB-ADFD-4456-9F95-E9AB9BA5EB4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04956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E93260-847E-4828-B1E1-319A354B293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3713054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A6BF323-39BB-47E7-82A6-DAED16E654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8082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5896ED9-14F0-475C-9156-A21F7F25440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48222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6007E7-28A2-4A42-AACF-0AB44E25D7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7451176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2AB31EC-25FF-43C2-8893-312D443ED202}" type="slidenum">
              <a:rPr lang="es-ES"/>
              <a:pPr/>
              <a:t>‹#›</a:t>
            </a:fld>
            <a:endParaRPr lang="es-ES"/>
          </a:p>
        </p:txBody>
      </p:sp>
    </p:spTree>
    <p:extLst>
      <p:ext uri="{BB962C8B-B14F-4D97-AF65-F5344CB8AC3E}">
        <p14:creationId xmlns:p14="http://schemas.microsoft.com/office/powerpoint/2010/main" val="174068942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54F912-CF4D-466B-BCB9-0C59D05EE5D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626940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74300B-1A77-4AD6-B0DF-7FF52CA167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9241293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B959CD-6075-4C5E-9B85-6BEEB2D5ED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5534603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1C35E4-EA88-40AA-A4BE-D10DF161A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6900681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AB31EC-25FF-43C2-8893-312D443ED20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624392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39EF0C-883F-4EA1-8C6E-99FF0292E29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5842184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857DDB-ADFD-4456-9F95-E9AB9BA5EB4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7966482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E93260-847E-4828-B1E1-319A354B293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009601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A6BF323-39BB-47E7-82A6-DAED16E654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99677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5896ED9-14F0-475C-9156-A21F7F25440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9503512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839EF0C-883F-4EA1-8C6E-99FF0292E298}" type="slidenum">
              <a:rPr lang="es-ES"/>
              <a:pPr/>
              <a:t>‹#›</a:t>
            </a:fld>
            <a:endParaRPr lang="es-ES"/>
          </a:p>
        </p:txBody>
      </p:sp>
    </p:spTree>
    <p:extLst>
      <p:ext uri="{BB962C8B-B14F-4D97-AF65-F5344CB8AC3E}">
        <p14:creationId xmlns:p14="http://schemas.microsoft.com/office/powerpoint/2010/main" val="39210453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6007E7-28A2-4A42-AACF-0AB44E25D7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2282804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54F912-CF4D-466B-BCB9-0C59D05EE5D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3965683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74300B-1A77-4AD6-B0DF-7FF52CA167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8765202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B959CD-6075-4C5E-9B85-6BEEB2D5ED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2620527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1C35E4-EA88-40AA-A4BE-D10DF161A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781351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AB31EC-25FF-43C2-8893-312D443ED20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188988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39EF0C-883F-4EA1-8C6E-99FF0292E29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9773074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857DDB-ADFD-4456-9F95-E9AB9BA5EB4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9343275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E93260-847E-4828-B1E1-319A354B293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3400360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A6BF323-39BB-47E7-82A6-DAED16E654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4039109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5857DDB-ADFD-4456-9F95-E9AB9BA5EB4C}" type="slidenum">
              <a:rPr lang="es-ES"/>
              <a:pPr/>
              <a:t>‹#›</a:t>
            </a:fld>
            <a:endParaRPr lang="es-ES"/>
          </a:p>
        </p:txBody>
      </p:sp>
    </p:spTree>
    <p:extLst>
      <p:ext uri="{BB962C8B-B14F-4D97-AF65-F5344CB8AC3E}">
        <p14:creationId xmlns:p14="http://schemas.microsoft.com/office/powerpoint/2010/main" val="353251131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5896ED9-14F0-475C-9156-A21F7F25440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96391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6007E7-28A2-4A42-AACF-0AB44E25D7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1961694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54F912-CF4D-466B-BCB9-0C59D05EE5D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16382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74300B-1A77-4AD6-B0DF-7FF52CA167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6483797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B959CD-6075-4C5E-9B85-6BEEB2D5ED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0775965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1C35E4-EA88-40AA-A4BE-D10DF161A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8056693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AB31EC-25FF-43C2-8893-312D443ED20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1680949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39EF0C-883F-4EA1-8C6E-99FF0292E29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3365888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857DDB-ADFD-4456-9F95-E9AB9BA5EB4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0710057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E93260-847E-4828-B1E1-319A354B293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521784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19E93260-847E-4828-B1E1-319A354B2932}" type="slidenum">
              <a:rPr lang="es-ES"/>
              <a:pPr/>
              <a:t>‹#›</a:t>
            </a:fld>
            <a:endParaRPr lang="es-ES"/>
          </a:p>
        </p:txBody>
      </p:sp>
    </p:spTree>
    <p:extLst>
      <p:ext uri="{BB962C8B-B14F-4D97-AF65-F5344CB8AC3E}">
        <p14:creationId xmlns:p14="http://schemas.microsoft.com/office/powerpoint/2010/main" val="267409362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A6BF323-39BB-47E7-82A6-DAED16E654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258232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5896ED9-14F0-475C-9156-A21F7F25440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0541846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6007E7-28A2-4A42-AACF-0AB44E25D7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778339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54F912-CF4D-466B-BCB9-0C59D05EE5D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3581559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74300B-1A77-4AD6-B0DF-7FF52CA167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6218640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B959CD-6075-4C5E-9B85-6BEEB2D5ED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3060108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3A6BF323-39BB-47E7-82A6-DAED16E6549D}" type="slidenum">
              <a:rPr lang="es-ES"/>
              <a:pPr/>
              <a:t>‹#›</a:t>
            </a:fld>
            <a:endParaRPr lang="es-ES"/>
          </a:p>
        </p:txBody>
      </p:sp>
    </p:spTree>
    <p:extLst>
      <p:ext uri="{BB962C8B-B14F-4D97-AF65-F5344CB8AC3E}">
        <p14:creationId xmlns:p14="http://schemas.microsoft.com/office/powerpoint/2010/main" val="357962385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B5896ED9-14F0-475C-9156-A21F7F254403}" type="slidenum">
              <a:rPr lang="es-ES"/>
              <a:pPr/>
              <a:t>‹#›</a:t>
            </a:fld>
            <a:endParaRPr lang="es-ES"/>
          </a:p>
        </p:txBody>
      </p:sp>
    </p:spTree>
    <p:extLst>
      <p:ext uri="{BB962C8B-B14F-4D97-AF65-F5344CB8AC3E}">
        <p14:creationId xmlns:p14="http://schemas.microsoft.com/office/powerpoint/2010/main" val="149539811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F6007E7-28A2-4A42-AACF-0AB44E25D713}" type="slidenum">
              <a:rPr lang="es-ES"/>
              <a:pPr/>
              <a:t>‹#›</a:t>
            </a:fld>
            <a:endParaRPr lang="es-ES"/>
          </a:p>
        </p:txBody>
      </p:sp>
    </p:spTree>
    <p:extLst>
      <p:ext uri="{BB962C8B-B14F-4D97-AF65-F5344CB8AC3E}">
        <p14:creationId xmlns:p14="http://schemas.microsoft.com/office/powerpoint/2010/main" val="28786878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054F912-CF4D-466B-BCB9-0C59D05EE5D9}" type="slidenum">
              <a:rPr lang="es-ES"/>
              <a:pPr/>
              <a:t>‹#›</a:t>
            </a:fld>
            <a:endParaRPr lang="es-ES"/>
          </a:p>
        </p:txBody>
      </p:sp>
    </p:spTree>
    <p:extLst>
      <p:ext uri="{BB962C8B-B14F-4D97-AF65-F5344CB8AC3E}">
        <p14:creationId xmlns:p14="http://schemas.microsoft.com/office/powerpoint/2010/main" val="216878227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FB0842-B72E-4991-B519-32484EC6EC4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FB0842-B72E-4991-B519-32484EC6E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09610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FB0842-B72E-4991-B519-32484EC6E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28546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FB0842-B72E-4991-B519-32484EC6E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99150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FB0842-B72E-4991-B519-32484EC6EC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286023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79512" y="260648"/>
            <a:ext cx="8784976" cy="3240360"/>
          </a:xfrm>
          <a:noFill/>
          <a:ln/>
        </p:spPr>
        <p:txBody>
          <a:bodyPr/>
          <a:lstStyle/>
          <a:p>
            <a:r>
              <a:rPr lang="es-UY" sz="4800" b="1" dirty="0" err="1">
                <a:solidFill>
                  <a:srgbClr val="624120"/>
                </a:solidFill>
              </a:rPr>
              <a:t>Learning</a:t>
            </a:r>
            <a:r>
              <a:rPr lang="es-UY" sz="4800" b="1" dirty="0">
                <a:solidFill>
                  <a:srgbClr val="624120"/>
                </a:solidFill>
              </a:rPr>
              <a:t> Target:</a:t>
            </a:r>
            <a:br>
              <a:rPr lang="es-UY" sz="4800" b="1" dirty="0">
                <a:solidFill>
                  <a:srgbClr val="624120"/>
                </a:solidFill>
              </a:rPr>
            </a:br>
            <a:r>
              <a:rPr lang="es-UY" sz="4800" b="1" dirty="0">
                <a:solidFill>
                  <a:srgbClr val="624120"/>
                </a:solidFill>
              </a:rPr>
              <a:t> </a:t>
            </a:r>
            <a:r>
              <a:rPr lang="es-UY" sz="4800" b="1" dirty="0" err="1">
                <a:solidFill>
                  <a:srgbClr val="624120"/>
                </a:solidFill>
              </a:rPr>
              <a:t>Explain</a:t>
            </a:r>
            <a:r>
              <a:rPr lang="es-UY" sz="4800" b="1" dirty="0">
                <a:solidFill>
                  <a:srgbClr val="624120"/>
                </a:solidFill>
              </a:rPr>
              <a:t> </a:t>
            </a:r>
            <a:r>
              <a:rPr lang="es-UY" sz="5200" b="1" dirty="0" err="1">
                <a:solidFill>
                  <a:srgbClr val="624120"/>
                </a:solidFill>
              </a:rPr>
              <a:t>how</a:t>
            </a:r>
            <a:r>
              <a:rPr lang="es-UY" sz="5200" b="1" dirty="0">
                <a:solidFill>
                  <a:srgbClr val="624120"/>
                </a:solidFill>
              </a:rPr>
              <a:t> natural </a:t>
            </a:r>
            <a:r>
              <a:rPr lang="es-UY" sz="5200" b="1" dirty="0" err="1">
                <a:solidFill>
                  <a:srgbClr val="624120"/>
                </a:solidFill>
              </a:rPr>
              <a:t>selection</a:t>
            </a:r>
            <a:r>
              <a:rPr lang="es-UY" sz="5200" b="1" dirty="0">
                <a:solidFill>
                  <a:srgbClr val="624120"/>
                </a:solidFill>
              </a:rPr>
              <a:t> </a:t>
            </a:r>
            <a:r>
              <a:rPr lang="es-UY" sz="5200" b="1" dirty="0" err="1">
                <a:solidFill>
                  <a:srgbClr val="624120"/>
                </a:solidFill>
              </a:rPr>
              <a:t>affects</a:t>
            </a:r>
            <a:r>
              <a:rPr lang="es-UY" sz="5200" b="1" dirty="0">
                <a:solidFill>
                  <a:srgbClr val="624120"/>
                </a:solidFill>
              </a:rPr>
              <a:t> </a:t>
            </a:r>
            <a:r>
              <a:rPr lang="es-UY" sz="5200" b="1" dirty="0" err="1">
                <a:solidFill>
                  <a:srgbClr val="624120"/>
                </a:solidFill>
              </a:rPr>
              <a:t>the</a:t>
            </a:r>
            <a:r>
              <a:rPr lang="es-UY" sz="5200" b="1" dirty="0">
                <a:solidFill>
                  <a:srgbClr val="624120"/>
                </a:solidFill>
              </a:rPr>
              <a:t> </a:t>
            </a:r>
            <a:r>
              <a:rPr lang="es-UY" sz="5200" b="1" dirty="0" err="1">
                <a:solidFill>
                  <a:srgbClr val="624120"/>
                </a:solidFill>
              </a:rPr>
              <a:t>evolution</a:t>
            </a:r>
            <a:r>
              <a:rPr lang="es-UY" sz="5200" b="1" dirty="0">
                <a:solidFill>
                  <a:srgbClr val="624120"/>
                </a:solidFill>
              </a:rPr>
              <a:t> of </a:t>
            </a:r>
            <a:r>
              <a:rPr lang="es-UY" sz="5200" b="1" dirty="0" err="1">
                <a:solidFill>
                  <a:srgbClr val="624120"/>
                </a:solidFill>
              </a:rPr>
              <a:t>species</a:t>
            </a:r>
            <a:r>
              <a:rPr lang="es-UY" sz="5200" b="1" dirty="0">
                <a:solidFill>
                  <a:srgbClr val="624120"/>
                </a:solidFill>
              </a:rPr>
              <a:t> </a:t>
            </a:r>
            <a:r>
              <a:rPr lang="es-UY" sz="5200" b="1" dirty="0" err="1">
                <a:solidFill>
                  <a:srgbClr val="624120"/>
                </a:solidFill>
              </a:rPr>
              <a:t>on</a:t>
            </a:r>
            <a:r>
              <a:rPr lang="es-UY" sz="5200" b="1" dirty="0">
                <a:solidFill>
                  <a:srgbClr val="624120"/>
                </a:solidFill>
              </a:rPr>
              <a:t> </a:t>
            </a:r>
            <a:r>
              <a:rPr lang="es-UY" sz="5200" b="1" dirty="0" err="1">
                <a:solidFill>
                  <a:srgbClr val="624120"/>
                </a:solidFill>
              </a:rPr>
              <a:t>earth</a:t>
            </a:r>
            <a:r>
              <a:rPr lang="es-UY" sz="5200" b="1" dirty="0">
                <a:solidFill>
                  <a:srgbClr val="624120"/>
                </a:solidFill>
              </a:rPr>
              <a:t>?</a:t>
            </a:r>
            <a:endParaRPr lang="es-ES" sz="5200" b="1" dirty="0">
              <a:solidFill>
                <a:srgbClr val="624120"/>
              </a:solidFill>
            </a:endParaRPr>
          </a:p>
        </p:txBody>
      </p:sp>
      <p:sp>
        <p:nvSpPr>
          <p:cNvPr id="2172" name="Rectangle 124"/>
          <p:cNvSpPr>
            <a:spLocks noChangeArrowheads="1"/>
          </p:cNvSpPr>
          <p:nvPr/>
        </p:nvSpPr>
        <p:spPr bwMode="auto">
          <a:xfrm>
            <a:off x="395536" y="3933056"/>
            <a:ext cx="86409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UY" sz="2800" b="1" dirty="0" err="1">
                <a:solidFill>
                  <a:srgbClr val="624120"/>
                </a:solidFill>
              </a:rPr>
              <a:t>Standards</a:t>
            </a:r>
            <a:r>
              <a:rPr lang="es-UY" sz="2800" b="1" dirty="0">
                <a:solidFill>
                  <a:srgbClr val="624120"/>
                </a:solidFill>
              </a:rPr>
              <a:t>:</a:t>
            </a:r>
          </a:p>
          <a:p>
            <a:r>
              <a:rPr lang="es-UY" sz="2800" b="1" dirty="0">
                <a:solidFill>
                  <a:srgbClr val="624120"/>
                </a:solidFill>
              </a:rPr>
              <a:t>S7L5a. </a:t>
            </a:r>
            <a:r>
              <a:rPr lang="es-UY" sz="2800" b="1" dirty="0" err="1">
                <a:solidFill>
                  <a:srgbClr val="624120"/>
                </a:solidFill>
              </a:rPr>
              <a:t>Explain</a:t>
            </a:r>
            <a:r>
              <a:rPr lang="es-UY" sz="2800" b="1" dirty="0">
                <a:solidFill>
                  <a:srgbClr val="624120"/>
                </a:solidFill>
              </a:rPr>
              <a:t> </a:t>
            </a:r>
            <a:r>
              <a:rPr lang="es-UY" sz="2800" b="1" dirty="0" err="1">
                <a:solidFill>
                  <a:srgbClr val="624120"/>
                </a:solidFill>
              </a:rPr>
              <a:t>that</a:t>
            </a:r>
            <a:r>
              <a:rPr lang="es-UY" sz="2800" b="1" dirty="0">
                <a:solidFill>
                  <a:srgbClr val="624120"/>
                </a:solidFill>
              </a:rPr>
              <a:t> </a:t>
            </a:r>
            <a:r>
              <a:rPr lang="es-UY" sz="2800" b="1" dirty="0" err="1">
                <a:solidFill>
                  <a:srgbClr val="624120"/>
                </a:solidFill>
              </a:rPr>
              <a:t>physical</a:t>
            </a:r>
            <a:r>
              <a:rPr lang="es-UY" sz="2800" b="1" dirty="0">
                <a:solidFill>
                  <a:srgbClr val="624120"/>
                </a:solidFill>
              </a:rPr>
              <a:t> </a:t>
            </a:r>
            <a:r>
              <a:rPr lang="es-UY" sz="2800" b="1" dirty="0" err="1">
                <a:solidFill>
                  <a:srgbClr val="624120"/>
                </a:solidFill>
              </a:rPr>
              <a:t>characteristics</a:t>
            </a:r>
            <a:r>
              <a:rPr lang="es-UY" sz="2800" b="1" dirty="0">
                <a:solidFill>
                  <a:srgbClr val="624120"/>
                </a:solidFill>
              </a:rPr>
              <a:t> of </a:t>
            </a:r>
            <a:r>
              <a:rPr lang="es-UY" sz="2800" b="1" dirty="0" err="1">
                <a:solidFill>
                  <a:srgbClr val="624120"/>
                </a:solidFill>
              </a:rPr>
              <a:t>organisms</a:t>
            </a:r>
            <a:r>
              <a:rPr lang="es-UY" sz="2800" b="1" dirty="0">
                <a:solidFill>
                  <a:srgbClr val="624120"/>
                </a:solidFill>
              </a:rPr>
              <a:t> </a:t>
            </a:r>
            <a:r>
              <a:rPr lang="es-UY" sz="2800" b="1" dirty="0" err="1">
                <a:solidFill>
                  <a:srgbClr val="624120"/>
                </a:solidFill>
              </a:rPr>
              <a:t>have</a:t>
            </a:r>
            <a:r>
              <a:rPr lang="es-UY" sz="2800" b="1" dirty="0">
                <a:solidFill>
                  <a:srgbClr val="624120"/>
                </a:solidFill>
              </a:rPr>
              <a:t> </a:t>
            </a:r>
            <a:r>
              <a:rPr lang="es-UY" sz="2800" b="1" dirty="0" err="1">
                <a:solidFill>
                  <a:srgbClr val="624120"/>
                </a:solidFill>
              </a:rPr>
              <a:t>changed</a:t>
            </a:r>
            <a:r>
              <a:rPr lang="es-UY" sz="2800" b="1" dirty="0">
                <a:solidFill>
                  <a:srgbClr val="624120"/>
                </a:solidFill>
              </a:rPr>
              <a:t> </a:t>
            </a:r>
            <a:r>
              <a:rPr lang="es-UY" sz="2800" b="1" dirty="0" err="1">
                <a:solidFill>
                  <a:srgbClr val="624120"/>
                </a:solidFill>
              </a:rPr>
              <a:t>over</a:t>
            </a:r>
            <a:r>
              <a:rPr lang="es-UY" sz="2800" b="1" dirty="0">
                <a:solidFill>
                  <a:srgbClr val="624120"/>
                </a:solidFill>
              </a:rPr>
              <a:t> </a:t>
            </a:r>
            <a:r>
              <a:rPr lang="es-UY" sz="2800" b="1" dirty="0" err="1">
                <a:solidFill>
                  <a:srgbClr val="624120"/>
                </a:solidFill>
              </a:rPr>
              <a:t>successive</a:t>
            </a:r>
            <a:r>
              <a:rPr lang="es-UY" sz="2800" b="1" dirty="0">
                <a:solidFill>
                  <a:srgbClr val="624120"/>
                </a:solidFill>
              </a:rPr>
              <a:t> </a:t>
            </a:r>
            <a:r>
              <a:rPr lang="es-UY" sz="2800" b="1" dirty="0" err="1">
                <a:solidFill>
                  <a:srgbClr val="624120"/>
                </a:solidFill>
              </a:rPr>
              <a:t>generations</a:t>
            </a:r>
            <a:r>
              <a:rPr lang="es-UY" sz="2800" b="1" dirty="0">
                <a:solidFill>
                  <a:srgbClr val="624120"/>
                </a:solidFill>
              </a:rPr>
              <a:t> (</a:t>
            </a:r>
            <a:r>
              <a:rPr lang="es-UY" sz="2800" b="1" dirty="0" err="1">
                <a:solidFill>
                  <a:srgbClr val="624120"/>
                </a:solidFill>
              </a:rPr>
              <a:t>e.g</a:t>
            </a:r>
            <a:r>
              <a:rPr lang="es-UY" sz="2800" b="1" dirty="0">
                <a:solidFill>
                  <a:srgbClr val="624120"/>
                </a:solidFill>
              </a:rPr>
              <a:t>. </a:t>
            </a:r>
            <a:r>
              <a:rPr lang="es-UY" sz="2800" b="1" dirty="0" err="1">
                <a:solidFill>
                  <a:srgbClr val="624120"/>
                </a:solidFill>
              </a:rPr>
              <a:t>Darwin’s</a:t>
            </a:r>
            <a:r>
              <a:rPr lang="es-UY" sz="2800" b="1" dirty="0">
                <a:solidFill>
                  <a:srgbClr val="624120"/>
                </a:solidFill>
              </a:rPr>
              <a:t> finches and </a:t>
            </a:r>
            <a:r>
              <a:rPr lang="es-UY" sz="2800" b="1" dirty="0" err="1">
                <a:solidFill>
                  <a:srgbClr val="624120"/>
                </a:solidFill>
              </a:rPr>
              <a:t>peppered</a:t>
            </a:r>
            <a:r>
              <a:rPr lang="es-UY" sz="2800" b="1" dirty="0">
                <a:solidFill>
                  <a:srgbClr val="624120"/>
                </a:solidFill>
              </a:rPr>
              <a:t> </a:t>
            </a:r>
            <a:r>
              <a:rPr lang="es-UY" sz="2800" b="1" dirty="0" err="1">
                <a:solidFill>
                  <a:srgbClr val="624120"/>
                </a:solidFill>
              </a:rPr>
              <a:t>moths</a:t>
            </a:r>
            <a:r>
              <a:rPr lang="es-UY" sz="2800" b="1" dirty="0">
                <a:solidFill>
                  <a:srgbClr val="624120"/>
                </a:solidFill>
              </a:rPr>
              <a:t> of Manchester).</a:t>
            </a:r>
          </a:p>
          <a:p>
            <a:r>
              <a:rPr lang="es-UY" sz="2800" b="1" dirty="0">
                <a:solidFill>
                  <a:srgbClr val="624120"/>
                </a:solidFill>
              </a:rPr>
              <a:t>S7L5b. Describe </a:t>
            </a:r>
            <a:r>
              <a:rPr lang="es-UY" sz="2800" b="1" dirty="0" err="1">
                <a:solidFill>
                  <a:srgbClr val="624120"/>
                </a:solidFill>
              </a:rPr>
              <a:t>ways</a:t>
            </a:r>
            <a:r>
              <a:rPr lang="es-UY" sz="2800" b="1" dirty="0">
                <a:solidFill>
                  <a:srgbClr val="624120"/>
                </a:solidFill>
              </a:rPr>
              <a:t> in </a:t>
            </a:r>
            <a:r>
              <a:rPr lang="es-UY" sz="2800" b="1" dirty="0" err="1">
                <a:solidFill>
                  <a:srgbClr val="624120"/>
                </a:solidFill>
              </a:rPr>
              <a:t>which</a:t>
            </a:r>
            <a:r>
              <a:rPr lang="es-UY" sz="2800" b="1" dirty="0">
                <a:solidFill>
                  <a:srgbClr val="624120"/>
                </a:solidFill>
              </a:rPr>
              <a:t> </a:t>
            </a:r>
            <a:r>
              <a:rPr lang="es-UY" sz="2800" b="1" dirty="0" err="1">
                <a:solidFill>
                  <a:srgbClr val="624120"/>
                </a:solidFill>
              </a:rPr>
              <a:t>species</a:t>
            </a:r>
            <a:r>
              <a:rPr lang="es-UY" sz="2800" b="1" dirty="0">
                <a:solidFill>
                  <a:srgbClr val="624120"/>
                </a:solidFill>
              </a:rPr>
              <a:t> </a:t>
            </a:r>
            <a:r>
              <a:rPr lang="es-UY" sz="2800" b="1" dirty="0" err="1">
                <a:solidFill>
                  <a:srgbClr val="624120"/>
                </a:solidFill>
              </a:rPr>
              <a:t>on</a:t>
            </a:r>
            <a:r>
              <a:rPr lang="es-UY" sz="2800" b="1" dirty="0">
                <a:solidFill>
                  <a:srgbClr val="624120"/>
                </a:solidFill>
              </a:rPr>
              <a:t> </a:t>
            </a:r>
            <a:r>
              <a:rPr lang="es-UY" sz="2800" b="1" dirty="0" err="1">
                <a:solidFill>
                  <a:srgbClr val="624120"/>
                </a:solidFill>
              </a:rPr>
              <a:t>earth</a:t>
            </a:r>
            <a:r>
              <a:rPr lang="es-UY" sz="2800" b="1" dirty="0">
                <a:solidFill>
                  <a:srgbClr val="624120"/>
                </a:solidFill>
              </a:rPr>
              <a:t> </a:t>
            </a:r>
            <a:r>
              <a:rPr lang="es-UY" sz="2800" b="1" dirty="0" err="1">
                <a:solidFill>
                  <a:srgbClr val="624120"/>
                </a:solidFill>
              </a:rPr>
              <a:t>have</a:t>
            </a:r>
            <a:r>
              <a:rPr lang="es-UY" sz="2800" b="1" dirty="0">
                <a:solidFill>
                  <a:srgbClr val="624120"/>
                </a:solidFill>
              </a:rPr>
              <a:t> </a:t>
            </a:r>
            <a:r>
              <a:rPr lang="es-UY" sz="2800" b="1" dirty="0" err="1">
                <a:solidFill>
                  <a:srgbClr val="624120"/>
                </a:solidFill>
              </a:rPr>
              <a:t>evolved</a:t>
            </a:r>
            <a:r>
              <a:rPr lang="es-UY" sz="2800" b="1" dirty="0">
                <a:solidFill>
                  <a:srgbClr val="624120"/>
                </a:solidFill>
              </a:rPr>
              <a:t> </a:t>
            </a:r>
            <a:r>
              <a:rPr lang="es-UY" sz="2800" b="1" dirty="0" err="1">
                <a:solidFill>
                  <a:srgbClr val="624120"/>
                </a:solidFill>
              </a:rPr>
              <a:t>due</a:t>
            </a:r>
            <a:r>
              <a:rPr lang="es-UY" sz="2800" b="1" dirty="0">
                <a:solidFill>
                  <a:srgbClr val="624120"/>
                </a:solidFill>
              </a:rPr>
              <a:t> </a:t>
            </a:r>
            <a:r>
              <a:rPr lang="es-UY" sz="2800" b="1" dirty="0" err="1">
                <a:solidFill>
                  <a:srgbClr val="624120"/>
                </a:solidFill>
              </a:rPr>
              <a:t>to</a:t>
            </a:r>
            <a:r>
              <a:rPr lang="es-UY" sz="2800" b="1" dirty="0">
                <a:solidFill>
                  <a:srgbClr val="624120"/>
                </a:solidFill>
              </a:rPr>
              <a:t> natural </a:t>
            </a:r>
            <a:r>
              <a:rPr lang="es-UY" sz="2800" b="1" dirty="0" err="1">
                <a:solidFill>
                  <a:srgbClr val="624120"/>
                </a:solidFill>
              </a:rPr>
              <a:t>selection</a:t>
            </a:r>
            <a:r>
              <a:rPr lang="es-UY" sz="2800" b="1" dirty="0">
                <a:solidFill>
                  <a:srgbClr val="624120"/>
                </a:solidFill>
              </a:rPr>
              <a:t>.</a:t>
            </a:r>
            <a:endParaRPr lang="es-ES" sz="2800" b="1" dirty="0">
              <a:solidFill>
                <a:srgbClr val="624120"/>
              </a:solidFill>
            </a:endParaRPr>
          </a:p>
        </p:txBody>
      </p:sp>
    </p:spTree>
    <p:extLst>
      <p:ext uri="{BB962C8B-B14F-4D97-AF65-F5344CB8AC3E}">
        <p14:creationId xmlns:p14="http://schemas.microsoft.com/office/powerpoint/2010/main" val="185682815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Natural selection, in a nutsh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5121" y="620688"/>
            <a:ext cx="8378015" cy="55446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descr="Natural selection, in a nutsh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5728" y="1088740"/>
            <a:ext cx="8892807" cy="4608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Natural selection, in a nutsh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06881" y="764704"/>
            <a:ext cx="8610686" cy="50916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6337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4"/>
                                        </p:tgtEl>
                                      </p:cBhvr>
                                    </p:animEffect>
                                    <p:set>
                                      <p:cBhvr>
                                        <p:cTn id="21" dur="1" fill="hold">
                                          <p:stCondLst>
                                            <p:cond delay="9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88640"/>
            <a:ext cx="7992888" cy="2474560"/>
          </a:xfrm>
        </p:spPr>
        <p:txBody>
          <a:bodyPr/>
          <a:lstStyle/>
          <a:p>
            <a:r>
              <a:rPr lang="en-US" sz="4800" b="1" dirty="0">
                <a:solidFill>
                  <a:srgbClr val="624120"/>
                </a:solidFill>
              </a:rPr>
              <a:t>One of the key ideas of natural selection is variation among species.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636912"/>
            <a:ext cx="3998079" cy="40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16571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038" y="0"/>
            <a:ext cx="425244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a:spLocks noGrp="1"/>
          </p:cNvSpPr>
          <p:nvPr>
            <p:ph type="subTitle" idx="1"/>
          </p:nvPr>
        </p:nvSpPr>
        <p:spPr>
          <a:xfrm>
            <a:off x="323528" y="404664"/>
            <a:ext cx="4133697" cy="3918032"/>
          </a:xfrm>
        </p:spPr>
        <p:txBody>
          <a:bodyPr/>
          <a:lstStyle/>
          <a:p>
            <a:r>
              <a:rPr lang="en-US" sz="4000" b="1" dirty="0">
                <a:solidFill>
                  <a:srgbClr val="624120"/>
                </a:solidFill>
              </a:rPr>
              <a:t>Within a species there are natural differences, or variations, in traits.</a:t>
            </a:r>
          </a:p>
        </p:txBody>
      </p:sp>
      <p:sp>
        <p:nvSpPr>
          <p:cNvPr id="6" name="Subtitle 2"/>
          <p:cNvSpPr txBox="1">
            <a:spLocks/>
          </p:cNvSpPr>
          <p:nvPr/>
        </p:nvSpPr>
        <p:spPr bwMode="auto">
          <a:xfrm>
            <a:off x="208752" y="4581128"/>
            <a:ext cx="868372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a:solidFill>
                  <a:srgbClr val="624120"/>
                </a:solidFill>
              </a:rPr>
              <a:t>Look at the images of the butterflies above. What causes these variations?</a:t>
            </a:r>
          </a:p>
        </p:txBody>
      </p:sp>
    </p:spTree>
    <p:extLst>
      <p:ext uri="{BB962C8B-B14F-4D97-AF65-F5344CB8AC3E}">
        <p14:creationId xmlns:p14="http://schemas.microsoft.com/office/powerpoint/2010/main" val="212889952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1000"/>
                                        <p:tgtEl>
                                          <p:spTgt spid="11266"/>
                                        </p:tgtEl>
                                      </p:cBhvr>
                                    </p:animEffect>
                                  </p:childTnLst>
                                </p:cTn>
                              </p:par>
                            </p:childTnLst>
                          </p:cTn>
                        </p:par>
                        <p:par>
                          <p:cTn id="14" fill="hold">
                            <p:stCondLst>
                              <p:cond delay="4500"/>
                            </p:stCondLst>
                            <p:childTnLst>
                              <p:par>
                                <p:cTn id="15" presetID="47"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611560" y="332656"/>
            <a:ext cx="7992888" cy="25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a:solidFill>
                  <a:srgbClr val="624120"/>
                </a:solidFill>
              </a:rPr>
              <a:t>Many of the differences </a:t>
            </a:r>
            <a:br>
              <a:rPr lang="en-US" sz="4000" b="1" dirty="0">
                <a:solidFill>
                  <a:srgbClr val="624120"/>
                </a:solidFill>
              </a:rPr>
            </a:br>
            <a:r>
              <a:rPr lang="en-US" sz="4000" b="1" dirty="0">
                <a:solidFill>
                  <a:srgbClr val="624120"/>
                </a:solidFill>
              </a:rPr>
              <a:t>among individuals results from differences in the genetic material of organisms.</a:t>
            </a:r>
          </a:p>
        </p:txBody>
      </p:sp>
      <p:pic>
        <p:nvPicPr>
          <p:cNvPr id="12290" name="Picture 2" descr="http://www.appaloosajournal.com/wp-content/uploads/2012/04/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412" y="2996952"/>
            <a:ext cx="3561184" cy="3561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044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611560" y="332657"/>
            <a:ext cx="79928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400" b="1" dirty="0">
                <a:solidFill>
                  <a:srgbClr val="624120"/>
                </a:solidFill>
              </a:rPr>
              <a:t>Which organisms can have a greater variation in genetic material? Why?</a:t>
            </a:r>
          </a:p>
        </p:txBody>
      </p:sp>
      <p:sp>
        <p:nvSpPr>
          <p:cNvPr id="4" name="Subtitle 2"/>
          <p:cNvSpPr txBox="1">
            <a:spLocks/>
          </p:cNvSpPr>
          <p:nvPr/>
        </p:nvSpPr>
        <p:spPr bwMode="auto">
          <a:xfrm>
            <a:off x="395536" y="2996952"/>
            <a:ext cx="849694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400" b="1" dirty="0">
                <a:solidFill>
                  <a:srgbClr val="624120"/>
                </a:solidFill>
              </a:rPr>
              <a:t>Those who reproduce sexually have greater variation in genetic material because the organism receives genetic material from both parents.</a:t>
            </a:r>
          </a:p>
        </p:txBody>
      </p:sp>
    </p:spTree>
    <p:extLst>
      <p:ext uri="{BB962C8B-B14F-4D97-AF65-F5344CB8AC3E}">
        <p14:creationId xmlns:p14="http://schemas.microsoft.com/office/powerpoint/2010/main" val="4935369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528" y="82310"/>
            <a:ext cx="8229600" cy="1728192"/>
          </a:xfrm>
        </p:spPr>
        <p:txBody>
          <a:bodyPr/>
          <a:lstStyle/>
          <a:p>
            <a:r>
              <a:rPr lang="en-US" sz="5400" b="1" u="sng" dirty="0">
                <a:solidFill>
                  <a:srgbClr val="624120"/>
                </a:solidFill>
              </a:rPr>
              <a:t>Natural Selection and Genetic Variation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88840"/>
            <a:ext cx="8325862" cy="424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6230529"/>
            <a:ext cx="4752528" cy="523220"/>
          </a:xfrm>
          <a:prstGeom prst="rect">
            <a:avLst/>
          </a:prstGeom>
          <a:noFill/>
        </p:spPr>
        <p:txBody>
          <a:bodyPr wrap="square" rtlCol="0">
            <a:spAutoFit/>
          </a:bodyPr>
          <a:lstStyle/>
          <a:p>
            <a:r>
              <a:rPr lang="en-US" sz="2800" b="1" dirty="0">
                <a:solidFill>
                  <a:srgbClr val="624120"/>
                </a:solidFill>
              </a:rPr>
              <a:t>Successive Generations</a:t>
            </a:r>
          </a:p>
        </p:txBody>
      </p:sp>
      <p:cxnSp>
        <p:nvCxnSpPr>
          <p:cNvPr id="7" name="Straight Arrow Connector 6"/>
          <p:cNvCxnSpPr/>
          <p:nvPr/>
        </p:nvCxnSpPr>
        <p:spPr>
          <a:xfrm>
            <a:off x="5004048" y="6524038"/>
            <a:ext cx="3168352" cy="0"/>
          </a:xfrm>
          <a:prstGeom prst="straightConnector1">
            <a:avLst/>
          </a:prstGeom>
          <a:ln w="127000">
            <a:solidFill>
              <a:srgbClr val="6241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0326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par>
                          <p:cTn id="14" fill="hold">
                            <p:stCondLst>
                              <p:cond delay="3000"/>
                            </p:stCondLst>
                            <p:childTnLst>
                              <p:par>
                                <p:cTn id="15" presetID="22" presetClass="entr" presetSubtype="8"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p:stCondLst>
                              <p:cond delay="4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ubtitle 2"/>
          <p:cNvSpPr txBox="1">
            <a:spLocks/>
          </p:cNvSpPr>
          <p:nvPr/>
        </p:nvSpPr>
        <p:spPr bwMode="auto">
          <a:xfrm>
            <a:off x="469318" y="188640"/>
            <a:ext cx="842493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400" b="1" dirty="0">
                <a:solidFill>
                  <a:srgbClr val="624120"/>
                </a:solidFill>
              </a:rPr>
              <a:t>Sometimes the genetic material itself within organisms changes, causing a new variation (mutation).</a:t>
            </a:r>
          </a:p>
        </p:txBody>
      </p:sp>
      <p:pic>
        <p:nvPicPr>
          <p:cNvPr id="16386" name="Picture 2" descr="http://smithlhhsb122.wikispaces.com/file/view/Mutations_chart.jpg/459071638/Mutations_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18" y="3128317"/>
            <a:ext cx="4485243"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0.gstatic.com/images?q=tbn:ANd9GcRIPLJMPQGxUd9C2ArM-243_-nXQ1PvhcIeq5lmSRt9mLjHDw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233957"/>
            <a:ext cx="2715217" cy="3317112"/>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8277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300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1000"/>
                                        <p:tgtEl>
                                          <p:spTgt spid="16386"/>
                                        </p:tgtEl>
                                      </p:cBhvr>
                                    </p:animEffect>
                                  </p:childTnLst>
                                </p:cTn>
                              </p:par>
                            </p:childTnLst>
                          </p:cTn>
                        </p:par>
                        <p:par>
                          <p:cTn id="14" fill="hold">
                            <p:stCondLst>
                              <p:cond delay="5500"/>
                            </p:stCondLst>
                            <p:childTnLst>
                              <p:par>
                                <p:cTn id="15" presetID="10" presetClass="entr" presetSubtype="0" fill="hold" nodeType="afterEffect">
                                  <p:stCondLst>
                                    <p:cond delay="100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c05.deviantart.net/fs70/f/2010/052/a/c/Genetic_Mutation_by_SplitAt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37916"/>
            <a:ext cx="7543800" cy="5829301"/>
          </a:xfrm>
          <a:prstGeom prst="rect">
            <a:avLst/>
          </a:prstGeom>
          <a:noFill/>
          <a:ln w="38100">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337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251520" y="404664"/>
            <a:ext cx="849694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a:solidFill>
                  <a:srgbClr val="624120"/>
                </a:solidFill>
              </a:rPr>
              <a:t>What serious illness currently in the news has underwent a mutation? How has it affected us?</a:t>
            </a:r>
          </a:p>
        </p:txBody>
      </p:sp>
      <p:sp>
        <p:nvSpPr>
          <p:cNvPr id="7" name="Subtitle 2"/>
          <p:cNvSpPr txBox="1">
            <a:spLocks/>
          </p:cNvSpPr>
          <p:nvPr/>
        </p:nvSpPr>
        <p:spPr bwMode="auto">
          <a:xfrm>
            <a:off x="611560" y="2996952"/>
            <a:ext cx="799288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a:solidFill>
                  <a:srgbClr val="624120"/>
                </a:solidFill>
              </a:rPr>
              <a:t>The Flu. The Flu shot is not as effective this year because the flu virus mutated; therefore, the vaccine does not cover all strands of the virus.</a:t>
            </a:r>
          </a:p>
        </p:txBody>
      </p:sp>
    </p:spTree>
    <p:extLst>
      <p:ext uri="{BB962C8B-B14F-4D97-AF65-F5344CB8AC3E}">
        <p14:creationId xmlns:p14="http://schemas.microsoft.com/office/powerpoint/2010/main" val="314107790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5184576" cy="5256584"/>
          </a:xfrm>
        </p:spPr>
        <p:txBody>
          <a:bodyPr/>
          <a:lstStyle/>
          <a:p>
            <a:r>
              <a:rPr lang="en-US" sz="5400" dirty="0">
                <a:solidFill>
                  <a:srgbClr val="624120"/>
                </a:solidFill>
              </a:rPr>
              <a:t>Sometimes the environment contributes to genetic variation such as the diagram to the right shows.</a:t>
            </a:r>
          </a:p>
        </p:txBody>
      </p:sp>
      <p:graphicFrame>
        <p:nvGraphicFramePr>
          <p:cNvPr id="3" name="Object 2"/>
          <p:cNvGraphicFramePr>
            <a:graphicFrameLocks noChangeAspect="1"/>
          </p:cNvGraphicFramePr>
          <p:nvPr>
            <p:extLst>
              <p:ext uri="{D42A27DB-BD31-4B8C-83A1-F6EECF244321}">
                <p14:modId xmlns:p14="http://schemas.microsoft.com/office/powerpoint/2010/main" val="2651040360"/>
              </p:ext>
            </p:extLst>
          </p:nvPr>
        </p:nvGraphicFramePr>
        <p:xfrm>
          <a:off x="6012160" y="260648"/>
          <a:ext cx="2232248" cy="6308094"/>
        </p:xfrm>
        <a:graphic>
          <a:graphicData uri="http://schemas.openxmlformats.org/presentationml/2006/ole">
            <mc:AlternateContent xmlns:mc="http://schemas.openxmlformats.org/markup-compatibility/2006">
              <mc:Choice xmlns:v="urn:schemas-microsoft-com:vml" Requires="v">
                <p:oleObj spid="_x0000_s10284" name="Photo Editor Photo" r:id="rId4" imgW="2352381" imgH="6647619" progId="">
                  <p:embed/>
                </p:oleObj>
              </mc:Choice>
              <mc:Fallback>
                <p:oleObj name="Photo Editor Photo" r:id="rId4" imgW="2352381" imgH="6647619"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60648"/>
                        <a:ext cx="2232248" cy="6308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355485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1520" y="188640"/>
            <a:ext cx="8712968" cy="1773188"/>
          </a:xfrm>
        </p:spPr>
        <p:txBody>
          <a:bodyPr/>
          <a:lstStyle/>
          <a:p>
            <a:endParaRPr lang="en-US" sz="4000" b="1" dirty="0">
              <a:solidFill>
                <a:srgbClr val="624120"/>
              </a:solidFill>
            </a:endParaRPr>
          </a:p>
        </p:txBody>
      </p:sp>
      <p:sp>
        <p:nvSpPr>
          <p:cNvPr id="106499" name="Rectangle 3"/>
          <p:cNvSpPr>
            <a:spLocks noGrp="1" noChangeArrowheads="1"/>
          </p:cNvSpPr>
          <p:nvPr>
            <p:ph type="body" idx="1"/>
          </p:nvPr>
        </p:nvSpPr>
        <p:spPr>
          <a:xfrm>
            <a:off x="251520" y="836712"/>
            <a:ext cx="8712968" cy="5904656"/>
          </a:xfrm>
        </p:spPr>
        <p:txBody>
          <a:bodyPr/>
          <a:lstStyle/>
          <a:p>
            <a:pPr marL="0" indent="0" algn="ctr">
              <a:buNone/>
            </a:pPr>
            <a:r>
              <a:rPr lang="en-US" sz="5400" b="1" dirty="0">
                <a:solidFill>
                  <a:srgbClr val="624120"/>
                </a:solidFill>
              </a:rPr>
              <a:t>What is evolution?</a:t>
            </a:r>
          </a:p>
          <a:p>
            <a:pPr marL="0" indent="0" algn="ctr">
              <a:buNone/>
            </a:pPr>
            <a:endParaRPr lang="en-US" sz="1600" dirty="0"/>
          </a:p>
          <a:p>
            <a:pPr marL="0" indent="0" algn="ctr">
              <a:buNone/>
            </a:pPr>
            <a:r>
              <a:rPr lang="en-US" sz="4000" b="1" dirty="0">
                <a:solidFill>
                  <a:srgbClr val="624120"/>
                </a:solidFill>
              </a:rPr>
              <a:t>Evolution is the process through which species change over time. </a:t>
            </a:r>
          </a:p>
          <a:p>
            <a:pPr marL="0" indent="0" algn="ctr">
              <a:buNone/>
            </a:pPr>
            <a:endParaRPr lang="en-US" sz="1600" dirty="0"/>
          </a:p>
          <a:p>
            <a:pPr marL="0" indent="0" algn="ctr">
              <a:buNone/>
            </a:pPr>
            <a:r>
              <a:rPr lang="en-US" sz="3600" b="1" dirty="0">
                <a:solidFill>
                  <a:srgbClr val="624120"/>
                </a:solidFill>
              </a:rPr>
              <a:t>Turn to a partner and discuss some of the evidence that supports the theory of evolution.</a:t>
            </a:r>
          </a:p>
        </p:txBody>
      </p:sp>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500"/>
                                  </p:stCondLst>
                                  <p:endCondLst>
                                    <p:cond evt="begin" delay="0">
                                      <p:tn val="5"/>
                                    </p:cond>
                                  </p:end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1000" fill="hold"/>
                                        <p:tgtEl>
                                          <p:spTgt spid="10649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2000"/>
                                  </p:stCondLst>
                                  <p:childTnLst>
                                    <p:set>
                                      <p:cBhvr>
                                        <p:cTn id="12" dur="1" fill="hold">
                                          <p:stCondLst>
                                            <p:cond delay="0"/>
                                          </p:stCondLst>
                                        </p:cTn>
                                        <p:tgtEl>
                                          <p:spTgt spid="106499">
                                            <p:txEl>
                                              <p:pRg st="0" end="0"/>
                                            </p:txEl>
                                          </p:spTgt>
                                        </p:tgtEl>
                                        <p:attrNameLst>
                                          <p:attrName>style.visibility</p:attrName>
                                        </p:attrNameLst>
                                      </p:cBhvr>
                                      <p:to>
                                        <p:strVal val="visible"/>
                                      </p:to>
                                    </p:set>
                                    <p:animEffect transition="in" filter="fade">
                                      <p:cBhvr>
                                        <p:cTn id="13" dur="1000"/>
                                        <p:tgtEl>
                                          <p:spTgt spid="106499">
                                            <p:txEl>
                                              <p:pRg st="0" end="0"/>
                                            </p:txEl>
                                          </p:spTgt>
                                        </p:tgtEl>
                                      </p:cBhvr>
                                    </p:animEffect>
                                    <p:anim calcmode="lin" valueType="num">
                                      <p:cBhvr>
                                        <p:cTn id="14"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06499">
                                            <p:txEl>
                                              <p:pRg st="2" end="2"/>
                                            </p:txEl>
                                          </p:spTgt>
                                        </p:tgtEl>
                                        <p:attrNameLst>
                                          <p:attrName>style.visibility</p:attrName>
                                        </p:attrNameLst>
                                      </p:cBhvr>
                                      <p:to>
                                        <p:strVal val="visible"/>
                                      </p:to>
                                    </p:set>
                                    <p:animEffect transition="in" filter="fade">
                                      <p:cBhvr>
                                        <p:cTn id="20" dur="1000"/>
                                        <p:tgtEl>
                                          <p:spTgt spid="106499">
                                            <p:txEl>
                                              <p:pRg st="2" end="2"/>
                                            </p:txEl>
                                          </p:spTgt>
                                        </p:tgtEl>
                                      </p:cBhvr>
                                    </p:animEffect>
                                    <p:anim calcmode="lin" valueType="num">
                                      <p:cBhvr>
                                        <p:cTn id="21"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0649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1000"/>
                                  </p:stCondLst>
                                  <p:childTnLst>
                                    <p:set>
                                      <p:cBhvr>
                                        <p:cTn id="25" dur="1" fill="hold">
                                          <p:stCondLst>
                                            <p:cond delay="0"/>
                                          </p:stCondLst>
                                        </p:cTn>
                                        <p:tgtEl>
                                          <p:spTgt spid="106499">
                                            <p:txEl>
                                              <p:pRg st="4" end="4"/>
                                            </p:txEl>
                                          </p:spTgt>
                                        </p:tgtEl>
                                        <p:attrNameLst>
                                          <p:attrName>style.visibility</p:attrName>
                                        </p:attrNameLst>
                                      </p:cBhvr>
                                      <p:to>
                                        <p:strVal val="visible"/>
                                      </p:to>
                                    </p:set>
                                    <p:animEffect transition="in" filter="fade">
                                      <p:cBhvr>
                                        <p:cTn id="26" dur="1000"/>
                                        <p:tgtEl>
                                          <p:spTgt spid="106499">
                                            <p:txEl>
                                              <p:pRg st="4" end="4"/>
                                            </p:txEl>
                                          </p:spTgt>
                                        </p:tgtEl>
                                      </p:cBhvr>
                                    </p:animEffect>
                                    <p:anim calcmode="lin" valueType="num">
                                      <p:cBhvr>
                                        <p:cTn id="27"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64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556792"/>
            <a:ext cx="7992888" cy="3816424"/>
          </a:xfrm>
        </p:spPr>
        <p:txBody>
          <a:bodyPr/>
          <a:lstStyle/>
          <a:p>
            <a:r>
              <a:rPr lang="en-US" sz="4000" b="1" dirty="0">
                <a:solidFill>
                  <a:srgbClr val="624120"/>
                </a:solidFill>
              </a:rPr>
              <a:t>An </a:t>
            </a:r>
            <a:r>
              <a:rPr lang="en-US" sz="4000" b="1" u="sng" dirty="0">
                <a:solidFill>
                  <a:srgbClr val="624120"/>
                </a:solidFill>
              </a:rPr>
              <a:t>adaptation</a:t>
            </a:r>
            <a:r>
              <a:rPr lang="en-US" sz="4000" b="1" dirty="0">
                <a:solidFill>
                  <a:srgbClr val="624120"/>
                </a:solidFill>
              </a:rPr>
              <a:t> is any inherited trait that gives an organism an advantage in its particular environment.</a:t>
            </a:r>
          </a:p>
        </p:txBody>
      </p:sp>
      <p:sp>
        <p:nvSpPr>
          <p:cNvPr id="4" name="Subtitle 2"/>
          <p:cNvSpPr txBox="1">
            <a:spLocks/>
          </p:cNvSpPr>
          <p:nvPr/>
        </p:nvSpPr>
        <p:spPr bwMode="auto">
          <a:xfrm>
            <a:off x="467544" y="3789040"/>
            <a:ext cx="79928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endParaRPr lang="en-US" sz="4000" b="1" dirty="0">
              <a:solidFill>
                <a:srgbClr val="624120"/>
              </a:solidFill>
            </a:endParaRPr>
          </a:p>
        </p:txBody>
      </p:sp>
    </p:spTree>
    <p:extLst>
      <p:ext uri="{BB962C8B-B14F-4D97-AF65-F5344CB8AC3E}">
        <p14:creationId xmlns:p14="http://schemas.microsoft.com/office/powerpoint/2010/main" val="250592478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nodePh="1">
                                  <p:stCondLst>
                                    <p:cond delay="300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descr="http://www.exploringnature.org/graphics/adaptation_jpgs/adaptations_arctic_fox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35" y="-177160"/>
            <a:ext cx="9326135" cy="720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8004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75982" y="1556792"/>
            <a:ext cx="4737746" cy="463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200" b="1" dirty="0">
                <a:solidFill>
                  <a:srgbClr val="624120"/>
                </a:solidFill>
              </a:rPr>
              <a:t>Camouflage is a type of adaptation in which organisms appear to “blend” into their environment.</a:t>
            </a:r>
          </a:p>
        </p:txBody>
      </p:sp>
      <p:pic>
        <p:nvPicPr>
          <p:cNvPr id="19458" name="Picture 2" descr="http://www.exploringnature.org/graphics/sphinx_mo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62" y="1581468"/>
            <a:ext cx="3772865" cy="47056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116632"/>
            <a:ext cx="8229600" cy="1143000"/>
          </a:xfrm>
        </p:spPr>
        <p:txBody>
          <a:bodyPr/>
          <a:lstStyle/>
          <a:p>
            <a:r>
              <a:rPr lang="en-US" sz="8000" b="1" u="sng" dirty="0">
                <a:solidFill>
                  <a:srgbClr val="624120"/>
                </a:solidFill>
              </a:rPr>
              <a:t>Camouflage </a:t>
            </a:r>
          </a:p>
        </p:txBody>
      </p:sp>
    </p:spTree>
    <p:extLst>
      <p:ext uri="{BB962C8B-B14F-4D97-AF65-F5344CB8AC3E}">
        <p14:creationId xmlns:p14="http://schemas.microsoft.com/office/powerpoint/2010/main" val="212514743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300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624120"/>
                </a:solidFill>
              </a:rPr>
              <a:t>Where Am I?</a:t>
            </a:r>
          </a:p>
        </p:txBody>
      </p:sp>
      <p:pic>
        <p:nvPicPr>
          <p:cNvPr id="3" name="Picture 7" descr="camo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556793"/>
            <a:ext cx="6469536" cy="4805272"/>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pic>
        <p:nvPicPr>
          <p:cNvPr id="4" name="Picture 9" descr="camo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064" y="1556793"/>
            <a:ext cx="6456120" cy="4793312"/>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4912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624120"/>
                </a:solidFill>
              </a:rPr>
              <a:t>Where Am I?</a:t>
            </a:r>
          </a:p>
        </p:txBody>
      </p:sp>
      <p:pic>
        <p:nvPicPr>
          <p:cNvPr id="5" name="Picture 4" descr="cam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556791"/>
            <a:ext cx="6408712" cy="4760211"/>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pic>
        <p:nvPicPr>
          <p:cNvPr id="6" name="Picture 5" descr="camo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5" y="1559639"/>
            <a:ext cx="6408713" cy="4758469"/>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8757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1520" y="1700808"/>
            <a:ext cx="4464496" cy="463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dirty="0">
                <a:solidFill>
                  <a:srgbClr val="624120"/>
                </a:solidFill>
              </a:rPr>
              <a:t>An adaptation where an animal or plant resembles another creature or inanimate object, either for defense or to gain other advantages.</a:t>
            </a:r>
          </a:p>
        </p:txBody>
      </p:sp>
      <p:sp>
        <p:nvSpPr>
          <p:cNvPr id="4" name="Title 3"/>
          <p:cNvSpPr>
            <a:spLocks noGrp="1"/>
          </p:cNvSpPr>
          <p:nvPr>
            <p:ph type="title"/>
          </p:nvPr>
        </p:nvSpPr>
        <p:spPr>
          <a:xfrm>
            <a:off x="539552" y="332656"/>
            <a:ext cx="4392488" cy="1143000"/>
          </a:xfrm>
        </p:spPr>
        <p:txBody>
          <a:bodyPr/>
          <a:lstStyle/>
          <a:p>
            <a:pPr algn="l"/>
            <a:r>
              <a:rPr lang="en-US" sz="8000" b="1" u="sng" dirty="0">
                <a:solidFill>
                  <a:srgbClr val="624120"/>
                </a:solidFill>
              </a:rPr>
              <a:t>Mimicry </a:t>
            </a:r>
          </a:p>
        </p:txBody>
      </p:sp>
      <p:pic>
        <p:nvPicPr>
          <p:cNvPr id="30722" name="Picture 2" descr="http://i.imgur.com/jqKJ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39" y="574233"/>
            <a:ext cx="4041539" cy="5951582"/>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4088" y="3383312"/>
            <a:ext cx="3456384" cy="1077218"/>
          </a:xfrm>
          <a:prstGeom prst="rect">
            <a:avLst/>
          </a:prstGeom>
          <a:solidFill>
            <a:schemeClr val="bg1">
              <a:alpha val="96000"/>
            </a:schemeClr>
          </a:solidFill>
          <a:ln>
            <a:solidFill>
              <a:srgbClr val="624120"/>
            </a:solidFill>
          </a:ln>
        </p:spPr>
        <p:txBody>
          <a:bodyPr wrap="square" rtlCol="0">
            <a:spAutoFit/>
          </a:bodyPr>
          <a:lstStyle/>
          <a:p>
            <a:pPr algn="ctr"/>
            <a:r>
              <a:rPr lang="en-US" sz="3200" b="1" dirty="0"/>
              <a:t>This is really a caterpillar</a:t>
            </a:r>
          </a:p>
        </p:txBody>
      </p:sp>
    </p:spTree>
    <p:extLst>
      <p:ext uri="{BB962C8B-B14F-4D97-AF65-F5344CB8AC3E}">
        <p14:creationId xmlns:p14="http://schemas.microsoft.com/office/powerpoint/2010/main" val="379051389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4000"/>
                                  </p:stCondLst>
                                  <p:childTnLst>
                                    <p:set>
                                      <p:cBhvr>
                                        <p:cTn id="18" dur="1" fill="hold">
                                          <p:stCondLst>
                                            <p:cond delay="0"/>
                                          </p:stCondLst>
                                        </p:cTn>
                                        <p:tgtEl>
                                          <p:spTgt spid="30722"/>
                                        </p:tgtEl>
                                        <p:attrNameLst>
                                          <p:attrName>style.visibility</p:attrName>
                                        </p:attrNameLst>
                                      </p:cBhvr>
                                      <p:to>
                                        <p:strVal val="visible"/>
                                      </p:to>
                                    </p:set>
                                    <p:animEffect transition="in" filter="fade">
                                      <p:cBhvr>
                                        <p:cTn id="19" dur="1000"/>
                                        <p:tgtEl>
                                          <p:spTgt spid="30722"/>
                                        </p:tgtEl>
                                      </p:cBhvr>
                                    </p:animEffect>
                                  </p:childTnLst>
                                </p:cTn>
                              </p:par>
                            </p:childTnLst>
                          </p:cTn>
                        </p:par>
                        <p:par>
                          <p:cTn id="20" fill="hold">
                            <p:stCondLst>
                              <p:cond delay="8000"/>
                            </p:stCondLst>
                            <p:childTnLst>
                              <p:par>
                                <p:cTn id="21" presetID="10" presetClass="entr" presetSubtype="0" fill="hold" grpId="0" nodeType="afterEffect">
                                  <p:stCondLst>
                                    <p:cond delay="3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67544" y="305451"/>
            <a:ext cx="7992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dirty="0">
                <a:solidFill>
                  <a:srgbClr val="624120"/>
                </a:solidFill>
              </a:rPr>
              <a:t>Where Am I?</a:t>
            </a:r>
          </a:p>
        </p:txBody>
      </p:sp>
      <p:pic>
        <p:nvPicPr>
          <p:cNvPr id="25602" name="Picture 2" descr="http://static.boredpanda.com/blog/wp-content/uuuploads/animal-camouflage/animal-camouflage-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7683388" cy="4339368"/>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36926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66964" cy="1944216"/>
          </a:xfrm>
        </p:spPr>
        <p:txBody>
          <a:bodyPr/>
          <a:lstStyle/>
          <a:p>
            <a:r>
              <a:rPr lang="en-US" b="1" dirty="0">
                <a:solidFill>
                  <a:srgbClr val="624120"/>
                </a:solidFill>
              </a:rPr>
              <a:t>The King Snake resembles the Coral Snake so that predators will think it is poisonous.</a:t>
            </a:r>
          </a:p>
        </p:txBody>
      </p:sp>
      <p:pic>
        <p:nvPicPr>
          <p:cNvPr id="29698" name="Picture 2" descr="http://www.zo.utexas.edu/courses/THOC/Coral_snake_mimic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598389"/>
            <a:ext cx="7281449" cy="427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1224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106" y="332656"/>
            <a:ext cx="8229600" cy="2304256"/>
          </a:xfrm>
        </p:spPr>
        <p:txBody>
          <a:bodyPr/>
          <a:lstStyle/>
          <a:p>
            <a:r>
              <a:rPr lang="en-US" sz="5400" b="1" dirty="0">
                <a:solidFill>
                  <a:srgbClr val="624120"/>
                </a:solidFill>
              </a:rPr>
              <a:t>Which one is using Mimicry? How do you know?</a:t>
            </a: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74" y="2924944"/>
            <a:ext cx="7820330" cy="367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9793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904656"/>
          </a:xfrm>
        </p:spPr>
        <p:txBody>
          <a:bodyPr/>
          <a:lstStyle/>
          <a:p>
            <a:r>
              <a:rPr lang="en-US" sz="4000" b="1" dirty="0">
                <a:solidFill>
                  <a:srgbClr val="624120"/>
                </a:solidFill>
              </a:rPr>
              <a:t>Organisms do not “decide” or make a decision to evolve.</a:t>
            </a:r>
            <a:br>
              <a:rPr lang="en-US" sz="4000" b="1" dirty="0">
                <a:solidFill>
                  <a:srgbClr val="624120"/>
                </a:solidFill>
              </a:rPr>
            </a:br>
            <a:br>
              <a:rPr lang="en-US" sz="4000" b="1" dirty="0">
                <a:solidFill>
                  <a:srgbClr val="624120"/>
                </a:solidFill>
              </a:rPr>
            </a:br>
            <a:r>
              <a:rPr lang="en-US" sz="4000" b="1" dirty="0">
                <a:solidFill>
                  <a:srgbClr val="624120"/>
                </a:solidFill>
              </a:rPr>
              <a:t>The process of natural selection allows for organisms with more desirable traits to survive, reproduce, and pass the desired traits to their offspring over successive generations.</a:t>
            </a:r>
          </a:p>
        </p:txBody>
      </p:sp>
    </p:spTree>
    <p:extLst>
      <p:ext uri="{BB962C8B-B14F-4D97-AF65-F5344CB8AC3E}">
        <p14:creationId xmlns:p14="http://schemas.microsoft.com/office/powerpoint/2010/main" val="15797389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4680520" cy="4392488"/>
          </a:xfrm>
        </p:spPr>
        <p:txBody>
          <a:bodyPr/>
          <a:lstStyle/>
          <a:p>
            <a:r>
              <a:rPr lang="en-US" b="1" dirty="0">
                <a:solidFill>
                  <a:srgbClr val="624120"/>
                </a:solidFill>
              </a:rPr>
              <a:t>The basis for </a:t>
            </a:r>
            <a:br>
              <a:rPr lang="en-US" b="1" dirty="0">
                <a:solidFill>
                  <a:srgbClr val="624120"/>
                </a:solidFill>
              </a:rPr>
            </a:br>
            <a:r>
              <a:rPr lang="en-US" b="1" dirty="0">
                <a:solidFill>
                  <a:srgbClr val="624120"/>
                </a:solidFill>
              </a:rPr>
              <a:t>the theory </a:t>
            </a:r>
            <a:br>
              <a:rPr lang="en-US" b="1" dirty="0">
                <a:solidFill>
                  <a:srgbClr val="624120"/>
                </a:solidFill>
              </a:rPr>
            </a:br>
            <a:r>
              <a:rPr lang="en-US" b="1" dirty="0">
                <a:solidFill>
                  <a:srgbClr val="624120"/>
                </a:solidFill>
              </a:rPr>
              <a:t>of evolution came from observations by </a:t>
            </a:r>
            <a:r>
              <a:rPr lang="en-US" b="1" u="sng" dirty="0">
                <a:solidFill>
                  <a:srgbClr val="624120"/>
                </a:solidFill>
              </a:rPr>
              <a:t>Charles Darwin</a:t>
            </a:r>
            <a:r>
              <a:rPr lang="en-US" b="1" dirty="0">
                <a:solidFill>
                  <a:srgbClr val="624120"/>
                </a:solidFill>
              </a:rPr>
              <a:t>.</a:t>
            </a:r>
          </a:p>
        </p:txBody>
      </p:sp>
      <p:pic>
        <p:nvPicPr>
          <p:cNvPr id="4098" name="Picture 2" descr="http://upload.wikimedia.org/wikipedia/commons/b/b6/Darwin_restore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624" y="1052736"/>
            <a:ext cx="3346343" cy="45365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1795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872208"/>
          </a:xfrm>
        </p:spPr>
        <p:txBody>
          <a:bodyPr/>
          <a:lstStyle/>
          <a:p>
            <a:r>
              <a:rPr lang="en-US" b="1" dirty="0">
                <a:solidFill>
                  <a:srgbClr val="624120"/>
                </a:solidFill>
              </a:rPr>
              <a:t>Over time, venom in snakes has evolved through natural selection to be more effective.</a:t>
            </a:r>
          </a:p>
        </p:txBody>
      </p:sp>
      <p:pic>
        <p:nvPicPr>
          <p:cNvPr id="32770" name="Picture 2" descr="https://encrypted-tbn2.gstatic.com/images?q=tbn:ANd9GcRUSvuXyw2m24rf1Sd8f6hVTLO5C6fBcCO8-01ziQ1Lz9eRis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1" y="2780928"/>
            <a:ext cx="4508039" cy="3514141"/>
          </a:xfrm>
          <a:prstGeom prst="rect">
            <a:avLst/>
          </a:prstGeom>
          <a:noFill/>
          <a:ln>
            <a:solidFill>
              <a:srgbClr val="62412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3209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4072-D501-4E52-B779-3B7027EEA122}"/>
              </a:ext>
            </a:extLst>
          </p:cNvPr>
          <p:cNvSpPr>
            <a:spLocks noGrp="1"/>
          </p:cNvSpPr>
          <p:nvPr>
            <p:ph type="title"/>
          </p:nvPr>
        </p:nvSpPr>
        <p:spPr/>
        <p:txBody>
          <a:bodyPr/>
          <a:lstStyle/>
          <a:p>
            <a:r>
              <a:rPr lang="en-US" dirty="0"/>
              <a:t>The Stick Bug says study hard!!</a:t>
            </a:r>
            <a:br>
              <a:rPr lang="en-US" dirty="0"/>
            </a:br>
            <a:r>
              <a:rPr lang="en-US" dirty="0"/>
              <a:t>Bye</a:t>
            </a:r>
          </a:p>
        </p:txBody>
      </p:sp>
      <p:pic>
        <p:nvPicPr>
          <p:cNvPr id="4" name="Content Placeholder 3">
            <a:extLst>
              <a:ext uri="{FF2B5EF4-FFF2-40B4-BE49-F238E27FC236}">
                <a16:creationId xmlns:a16="http://schemas.microsoft.com/office/drawing/2014/main" id="{3A254F67-438C-4060-9665-DDC2CBB048A9}"/>
              </a:ext>
            </a:extLst>
          </p:cNvPr>
          <p:cNvPicPr>
            <a:picLocks noGrp="1" noChangeAspect="1"/>
          </p:cNvPicPr>
          <p:nvPr>
            <p:ph idx="1"/>
          </p:nvPr>
        </p:nvPicPr>
        <p:blipFill>
          <a:blip r:embed="rId2"/>
          <a:stretch>
            <a:fillRect/>
          </a:stretch>
        </p:blipFill>
        <p:spPr>
          <a:xfrm>
            <a:off x="971600" y="1700808"/>
            <a:ext cx="7488832" cy="4747275"/>
          </a:xfrm>
          <a:prstGeom prst="rect">
            <a:avLst/>
          </a:prstGeom>
        </p:spPr>
      </p:pic>
    </p:spTree>
    <p:extLst>
      <p:ext uri="{BB962C8B-B14F-4D97-AF65-F5344CB8AC3E}">
        <p14:creationId xmlns:p14="http://schemas.microsoft.com/office/powerpoint/2010/main" val="1924465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050" y="476672"/>
            <a:ext cx="8712968" cy="1944216"/>
          </a:xfrm>
        </p:spPr>
        <p:txBody>
          <a:bodyPr/>
          <a:lstStyle/>
          <a:p>
            <a:r>
              <a:rPr lang="en-US" sz="3600" b="1" dirty="0">
                <a:solidFill>
                  <a:srgbClr val="624120"/>
                </a:solidFill>
              </a:rPr>
              <a:t>Darwin’s observations were made when he visited the Galapagos Islands, a chain of volcanic islands off the South American coast.</a:t>
            </a:r>
          </a:p>
        </p:txBody>
      </p:sp>
      <p:sp>
        <p:nvSpPr>
          <p:cNvPr id="3" name="AutoShape 2" descr="http://www.wyattsailing.com/galpnewz.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wyattsailing.com/galpnewz.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69" y="2996952"/>
            <a:ext cx="8431930" cy="35318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9550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350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7544" y="188640"/>
            <a:ext cx="8208912" cy="2160240"/>
          </a:xfrm>
        </p:spPr>
        <p:txBody>
          <a:bodyPr/>
          <a:lstStyle/>
          <a:p>
            <a:r>
              <a:rPr lang="en-US" sz="3600" b="1" dirty="0">
                <a:solidFill>
                  <a:srgbClr val="624120"/>
                </a:solidFill>
              </a:rPr>
              <a:t>Darwin observed many similar-looking birds with very different beaks. But how since they are were on an island?</a:t>
            </a:r>
          </a:p>
        </p:txBody>
      </p:sp>
      <p:pic>
        <p:nvPicPr>
          <p:cNvPr id="6152" name="Picture 8" descr="http://m.harunyahya.com/Image/ispinozc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636912"/>
            <a:ext cx="5446578" cy="372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4197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rewind.com/wp-content/uploads/2012/04/finch-e1335063036549-300x2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470014"/>
            <a:ext cx="5082917" cy="40324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151351" y="404664"/>
            <a:ext cx="8964488" cy="1872208"/>
          </a:xfrm>
        </p:spPr>
        <p:txBody>
          <a:bodyPr/>
          <a:lstStyle/>
          <a:p>
            <a:r>
              <a:rPr lang="en-US" sz="4000" b="1" dirty="0">
                <a:solidFill>
                  <a:srgbClr val="624120"/>
                </a:solidFill>
              </a:rPr>
              <a:t>Darwin’s observations made him wonder if the finches had evolved from similar species.</a:t>
            </a:r>
          </a:p>
        </p:txBody>
      </p:sp>
    </p:spTree>
    <p:extLst>
      <p:ext uri="{BB962C8B-B14F-4D97-AF65-F5344CB8AC3E}">
        <p14:creationId xmlns:p14="http://schemas.microsoft.com/office/powerpoint/2010/main" val="274078886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7956" y="0"/>
            <a:ext cx="8964488" cy="2276872"/>
          </a:xfrm>
        </p:spPr>
        <p:txBody>
          <a:bodyPr/>
          <a:lstStyle/>
          <a:p>
            <a:r>
              <a:rPr lang="en-US" sz="3200" b="1" dirty="0">
                <a:solidFill>
                  <a:srgbClr val="624120"/>
                </a:solidFill>
              </a:rPr>
              <a:t>After years of analyzing his observations, Darwin proposed that the birds were closely related finch species that were suited to different environments.</a:t>
            </a:r>
            <a:endParaRPr lang="en-US" sz="3600" b="1" dirty="0">
              <a:solidFill>
                <a:srgbClr val="624120"/>
              </a:solidFill>
            </a:endParaRPr>
          </a:p>
        </p:txBody>
      </p:sp>
      <p:pic>
        <p:nvPicPr>
          <p:cNvPr id="6150" name="Picture 6" descr="http://www.galapagosexpeditions.com/islands/images/galapagos-darwin-fin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7" y="2276872"/>
            <a:ext cx="9191435" cy="458112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9910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60338"/>
            <a:ext cx="8584505" cy="3168351"/>
          </a:xfrm>
        </p:spPr>
        <p:txBody>
          <a:bodyPr/>
          <a:lstStyle/>
          <a:p>
            <a:r>
              <a:rPr lang="en-US" sz="4800" b="1" dirty="0">
                <a:solidFill>
                  <a:srgbClr val="624120"/>
                </a:solidFill>
              </a:rPr>
              <a:t>Darwin proposed that evolution could be explained through a process he called natural selection.</a:t>
            </a:r>
          </a:p>
        </p:txBody>
      </p:sp>
      <p:sp>
        <p:nvSpPr>
          <p:cNvPr id="3" name="AutoShape 2" descr="http://cdn2.hubspot.net/hub/53/file-23121265-png/blog/images/finch-natural-selection.png?t=14208244199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cdn2.hubspot.net/hub/53/file-23121265-png/blog/images/finch-natural-selection.png?t=14208244199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501008"/>
            <a:ext cx="3816424" cy="30973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0716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50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765" y="1916832"/>
            <a:ext cx="8416949" cy="3672408"/>
          </a:xfrm>
        </p:spPr>
        <p:txBody>
          <a:bodyPr/>
          <a:lstStyle/>
          <a:p>
            <a:r>
              <a:rPr lang="en-US" sz="4000" b="1" dirty="0">
                <a:solidFill>
                  <a:srgbClr val="624120"/>
                </a:solidFill>
              </a:rPr>
              <a:t>A process through which species that are best suited to their environment survive and reproduce at a higher rate than other members of the species.</a:t>
            </a:r>
          </a:p>
        </p:txBody>
      </p:sp>
      <p:sp>
        <p:nvSpPr>
          <p:cNvPr id="4" name="Subtitle 2"/>
          <p:cNvSpPr txBox="1">
            <a:spLocks/>
          </p:cNvSpPr>
          <p:nvPr/>
        </p:nvSpPr>
        <p:spPr bwMode="auto">
          <a:xfrm>
            <a:off x="310764" y="476672"/>
            <a:ext cx="8568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6000" b="1" u="sng" dirty="0">
                <a:solidFill>
                  <a:srgbClr val="624120"/>
                </a:solidFill>
              </a:rPr>
              <a:t>Natural Selection</a:t>
            </a:r>
            <a:endParaRPr lang="en-US" sz="6000" b="1" dirty="0">
              <a:solidFill>
                <a:srgbClr val="624120"/>
              </a:solidFill>
            </a:endParaRPr>
          </a:p>
        </p:txBody>
      </p:sp>
    </p:spTree>
    <p:extLst>
      <p:ext uri="{BB962C8B-B14F-4D97-AF65-F5344CB8AC3E}">
        <p14:creationId xmlns:p14="http://schemas.microsoft.com/office/powerpoint/2010/main" val="166087985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12517</TotalTime>
  <Words>1361</Words>
  <Application>Microsoft Office PowerPoint</Application>
  <PresentationFormat>On-screen Show (4:3)</PresentationFormat>
  <Paragraphs>103</Paragraphs>
  <Slides>31</Slides>
  <Notes>30</Notes>
  <HiddenSlides>0</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Diseño predeterminado</vt:lpstr>
      <vt:lpstr>1_Diseño predeterminado</vt:lpstr>
      <vt:lpstr>2_Diseño predeterminado</vt:lpstr>
      <vt:lpstr>3_Diseño predeterminado</vt:lpstr>
      <vt:lpstr>4_Diseño predeterminado</vt:lpstr>
      <vt:lpstr>Photo Editor Photo</vt:lpstr>
      <vt:lpstr>Learning Target:  Explain how natural selection affects the evolution of species on earth?</vt:lpstr>
      <vt:lpstr>PowerPoint Presentation</vt:lpstr>
      <vt:lpstr>The basis for  the theory  of evolution came from observations by Charles Darwin.</vt:lpstr>
      <vt:lpstr>Darwin’s observations were made when he visited the Galapagos Islands, a chain of volcanic islands off the South American coast.</vt:lpstr>
      <vt:lpstr>Darwin observed many similar-looking birds with very different beaks. But how since they are were on an island?</vt:lpstr>
      <vt:lpstr>Darwin’s observations made him wonder if the finches had evolved from similar species.</vt:lpstr>
      <vt:lpstr>After years of analyzing his observations, Darwin proposed that the birds were closely related finch species that were suited to different environments.</vt:lpstr>
      <vt:lpstr>Darwin proposed that evolution could be explained through a process he called natural selection.</vt:lpstr>
      <vt:lpstr>PowerPoint Presentation</vt:lpstr>
      <vt:lpstr>PowerPoint Presentation</vt:lpstr>
      <vt:lpstr>PowerPoint Presentation</vt:lpstr>
      <vt:lpstr>PowerPoint Presentation</vt:lpstr>
      <vt:lpstr>PowerPoint Presentation</vt:lpstr>
      <vt:lpstr>PowerPoint Presentation</vt:lpstr>
      <vt:lpstr>Natural Selection and Genetic Variation</vt:lpstr>
      <vt:lpstr>PowerPoint Presentation</vt:lpstr>
      <vt:lpstr>PowerPoint Presentation</vt:lpstr>
      <vt:lpstr>PowerPoint Presentation</vt:lpstr>
      <vt:lpstr>Sometimes the environment contributes to genetic variation such as the diagram to the right shows.</vt:lpstr>
      <vt:lpstr>PowerPoint Presentation</vt:lpstr>
      <vt:lpstr>PowerPoint Presentation</vt:lpstr>
      <vt:lpstr>Camouflage </vt:lpstr>
      <vt:lpstr>Where Am I?</vt:lpstr>
      <vt:lpstr>Where Am I?</vt:lpstr>
      <vt:lpstr>Mimicry </vt:lpstr>
      <vt:lpstr>PowerPoint Presentation</vt:lpstr>
      <vt:lpstr>The King Snake resembles the Coral Snake so that predators will think it is poisonous.</vt:lpstr>
      <vt:lpstr>Which one is using Mimicry? How do you know?</vt:lpstr>
      <vt:lpstr>Organisms do not “decide” or make a decision to evolve.  The process of natural selection allows for organisms with more desirable traits to survive, reproduce, and pass the desired traits to their offspring over successive generations.</vt:lpstr>
      <vt:lpstr>Over time, venom in snakes has evolved through natural selection to be more effective.</vt:lpstr>
      <vt:lpstr>The Stick Bug says study hard!! Bye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Brad Burel</cp:lastModifiedBy>
  <cp:revision>775</cp:revision>
  <cp:lastPrinted>2015-01-13T13:42:58Z</cp:lastPrinted>
  <dcterms:created xsi:type="dcterms:W3CDTF">2010-05-23T14:28:12Z</dcterms:created>
  <dcterms:modified xsi:type="dcterms:W3CDTF">2020-12-04T18:29:31Z</dcterms:modified>
</cp:coreProperties>
</file>