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theme/themeOverride2.xml" ContentType="application/vnd.openxmlformats-officedocument.themeOverr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38"/>
  </p:notesMasterIdLst>
  <p:sldIdLst>
    <p:sldId id="3259" r:id="rId5"/>
    <p:sldId id="3258" r:id="rId6"/>
    <p:sldId id="3644" r:id="rId7"/>
    <p:sldId id="3640" r:id="rId8"/>
    <p:sldId id="3639" r:id="rId9"/>
    <p:sldId id="3638" r:id="rId10"/>
    <p:sldId id="3637" r:id="rId11"/>
    <p:sldId id="3636" r:id="rId12"/>
    <p:sldId id="3635" r:id="rId13"/>
    <p:sldId id="3634" r:id="rId14"/>
    <p:sldId id="3633" r:id="rId15"/>
    <p:sldId id="3632" r:id="rId16"/>
    <p:sldId id="3631" r:id="rId17"/>
    <p:sldId id="3630" r:id="rId18"/>
    <p:sldId id="3629" r:id="rId19"/>
    <p:sldId id="3817" r:id="rId20"/>
    <p:sldId id="3818" r:id="rId21"/>
    <p:sldId id="3628" r:id="rId22"/>
    <p:sldId id="3627" r:id="rId23"/>
    <p:sldId id="3626" r:id="rId24"/>
    <p:sldId id="3625" r:id="rId25"/>
    <p:sldId id="3624" r:id="rId26"/>
    <p:sldId id="3623" r:id="rId27"/>
    <p:sldId id="3622" r:id="rId28"/>
    <p:sldId id="3621" r:id="rId29"/>
    <p:sldId id="3620" r:id="rId30"/>
    <p:sldId id="3619" r:id="rId31"/>
    <p:sldId id="3618" r:id="rId32"/>
    <p:sldId id="3617" r:id="rId33"/>
    <p:sldId id="3616" r:id="rId34"/>
    <p:sldId id="3615" r:id="rId35"/>
    <p:sldId id="3614" r:id="rId36"/>
    <p:sldId id="3613" r:id="rId37"/>
    <p:sldId id="3612" r:id="rId38"/>
    <p:sldId id="3611" r:id="rId39"/>
    <p:sldId id="3610" r:id="rId40"/>
    <p:sldId id="3609" r:id="rId41"/>
    <p:sldId id="3820" r:id="rId42"/>
    <p:sldId id="3608" r:id="rId43"/>
    <p:sldId id="3821" r:id="rId44"/>
    <p:sldId id="3607" r:id="rId45"/>
    <p:sldId id="3606" r:id="rId46"/>
    <p:sldId id="3605" r:id="rId47"/>
    <p:sldId id="3604" r:id="rId48"/>
    <p:sldId id="3819" r:id="rId49"/>
    <p:sldId id="3603" r:id="rId50"/>
    <p:sldId id="3602" r:id="rId51"/>
    <p:sldId id="3601" r:id="rId52"/>
    <p:sldId id="3600" r:id="rId53"/>
    <p:sldId id="3599" r:id="rId54"/>
    <p:sldId id="3598" r:id="rId55"/>
    <p:sldId id="3597" r:id="rId56"/>
    <p:sldId id="3596" r:id="rId57"/>
    <p:sldId id="3595" r:id="rId58"/>
    <p:sldId id="3594" r:id="rId59"/>
    <p:sldId id="3592" r:id="rId60"/>
    <p:sldId id="3591" r:id="rId61"/>
    <p:sldId id="3590" r:id="rId62"/>
    <p:sldId id="3589" r:id="rId63"/>
    <p:sldId id="3588" r:id="rId64"/>
    <p:sldId id="3587" r:id="rId65"/>
    <p:sldId id="3586" r:id="rId66"/>
    <p:sldId id="3585" r:id="rId67"/>
    <p:sldId id="3822" r:id="rId68"/>
    <p:sldId id="3823" r:id="rId69"/>
    <p:sldId id="3584" r:id="rId70"/>
    <p:sldId id="3583" r:id="rId71"/>
    <p:sldId id="3582" r:id="rId72"/>
    <p:sldId id="3581" r:id="rId73"/>
    <p:sldId id="3580" r:id="rId74"/>
    <p:sldId id="3579" r:id="rId75"/>
    <p:sldId id="3578" r:id="rId76"/>
    <p:sldId id="3577" r:id="rId77"/>
    <p:sldId id="3576" r:id="rId78"/>
    <p:sldId id="3575" r:id="rId79"/>
    <p:sldId id="3574" r:id="rId80"/>
    <p:sldId id="3573" r:id="rId81"/>
    <p:sldId id="3572" r:id="rId82"/>
    <p:sldId id="3571" r:id="rId83"/>
    <p:sldId id="3701" r:id="rId84"/>
    <p:sldId id="3700" r:id="rId85"/>
    <p:sldId id="3699" r:id="rId86"/>
    <p:sldId id="3698" r:id="rId87"/>
    <p:sldId id="3697" r:id="rId88"/>
    <p:sldId id="3696" r:id="rId89"/>
    <p:sldId id="3695" r:id="rId90"/>
    <p:sldId id="3694" r:id="rId91"/>
    <p:sldId id="3693" r:id="rId92"/>
    <p:sldId id="3692" r:id="rId93"/>
    <p:sldId id="3691" r:id="rId94"/>
    <p:sldId id="3690" r:id="rId95"/>
    <p:sldId id="3689" r:id="rId96"/>
    <p:sldId id="3688" r:id="rId97"/>
    <p:sldId id="3687" r:id="rId98"/>
    <p:sldId id="3686" r:id="rId99"/>
    <p:sldId id="3685" r:id="rId100"/>
    <p:sldId id="3684" r:id="rId101"/>
    <p:sldId id="3683" r:id="rId102"/>
    <p:sldId id="3682" r:id="rId103"/>
    <p:sldId id="3681" r:id="rId104"/>
    <p:sldId id="3680" r:id="rId105"/>
    <p:sldId id="3679" r:id="rId106"/>
    <p:sldId id="3826" r:id="rId107"/>
    <p:sldId id="3827" r:id="rId108"/>
    <p:sldId id="3678" r:id="rId109"/>
    <p:sldId id="3677" r:id="rId110"/>
    <p:sldId id="3676" r:id="rId111"/>
    <p:sldId id="3675" r:id="rId112"/>
    <p:sldId id="3674" r:id="rId113"/>
    <p:sldId id="3829" r:id="rId114"/>
    <p:sldId id="3673" r:id="rId115"/>
    <p:sldId id="3672" r:id="rId116"/>
    <p:sldId id="3671" r:id="rId117"/>
    <p:sldId id="3830" r:id="rId118"/>
    <p:sldId id="3670" r:id="rId119"/>
    <p:sldId id="3669" r:id="rId120"/>
    <p:sldId id="3668" r:id="rId121"/>
    <p:sldId id="3667" r:id="rId122"/>
    <p:sldId id="3666" r:id="rId123"/>
    <p:sldId id="3665" r:id="rId124"/>
    <p:sldId id="3664" r:id="rId125"/>
    <p:sldId id="3663" r:id="rId126"/>
    <p:sldId id="3662" r:id="rId127"/>
    <p:sldId id="3661" r:id="rId128"/>
    <p:sldId id="3660" r:id="rId129"/>
    <p:sldId id="3659" r:id="rId130"/>
    <p:sldId id="3658" r:id="rId131"/>
    <p:sldId id="3657" r:id="rId132"/>
    <p:sldId id="3656" r:id="rId133"/>
    <p:sldId id="3655" r:id="rId134"/>
    <p:sldId id="3654" r:id="rId135"/>
    <p:sldId id="3653" r:id="rId136"/>
    <p:sldId id="3652" r:id="rId137"/>
    <p:sldId id="3651" r:id="rId138"/>
    <p:sldId id="3650" r:id="rId139"/>
    <p:sldId id="3649" r:id="rId140"/>
    <p:sldId id="3648" r:id="rId141"/>
    <p:sldId id="3831" r:id="rId142"/>
    <p:sldId id="3647" r:id="rId143"/>
    <p:sldId id="3757" r:id="rId144"/>
    <p:sldId id="3755" r:id="rId145"/>
    <p:sldId id="3756" r:id="rId146"/>
    <p:sldId id="3754" r:id="rId147"/>
    <p:sldId id="3753" r:id="rId148"/>
    <p:sldId id="3752" r:id="rId149"/>
    <p:sldId id="3751" r:id="rId150"/>
    <p:sldId id="3750" r:id="rId151"/>
    <p:sldId id="3749" r:id="rId152"/>
    <p:sldId id="3748" r:id="rId153"/>
    <p:sldId id="3747" r:id="rId154"/>
    <p:sldId id="3746" r:id="rId155"/>
    <p:sldId id="3745" r:id="rId156"/>
    <p:sldId id="3833" r:id="rId157"/>
    <p:sldId id="3832" r:id="rId158"/>
    <p:sldId id="3744" r:id="rId159"/>
    <p:sldId id="3743" r:id="rId160"/>
    <p:sldId id="3740" r:id="rId161"/>
    <p:sldId id="3742" r:id="rId162"/>
    <p:sldId id="3835" r:id="rId163"/>
    <p:sldId id="3739" r:id="rId164"/>
    <p:sldId id="3737" r:id="rId165"/>
    <p:sldId id="3736" r:id="rId166"/>
    <p:sldId id="3735" r:id="rId167"/>
    <p:sldId id="3734" r:id="rId168"/>
    <p:sldId id="3733" r:id="rId169"/>
    <p:sldId id="3732" r:id="rId170"/>
    <p:sldId id="3731" r:id="rId171"/>
    <p:sldId id="3730" r:id="rId172"/>
    <p:sldId id="3729" r:id="rId173"/>
    <p:sldId id="3728" r:id="rId174"/>
    <p:sldId id="3727" r:id="rId175"/>
    <p:sldId id="3838" r:id="rId176"/>
    <p:sldId id="3726" r:id="rId177"/>
    <p:sldId id="3725" r:id="rId178"/>
    <p:sldId id="3724" r:id="rId179"/>
    <p:sldId id="3723" r:id="rId180"/>
    <p:sldId id="3738" r:id="rId181"/>
    <p:sldId id="3722" r:id="rId182"/>
    <p:sldId id="3721" r:id="rId183"/>
    <p:sldId id="3720" r:id="rId184"/>
    <p:sldId id="3719" r:id="rId185"/>
    <p:sldId id="3718" r:id="rId186"/>
    <p:sldId id="3717" r:id="rId187"/>
    <p:sldId id="3716" r:id="rId188"/>
    <p:sldId id="3715" r:id="rId189"/>
    <p:sldId id="3714" r:id="rId190"/>
    <p:sldId id="3713" r:id="rId191"/>
    <p:sldId id="3712" r:id="rId192"/>
    <p:sldId id="3711" r:id="rId193"/>
    <p:sldId id="3710" r:id="rId194"/>
    <p:sldId id="3709" r:id="rId195"/>
    <p:sldId id="3708" r:id="rId196"/>
    <p:sldId id="3707" r:id="rId197"/>
    <p:sldId id="3841" r:id="rId198"/>
    <p:sldId id="3843" r:id="rId199"/>
    <p:sldId id="3706" r:id="rId200"/>
    <p:sldId id="3845" r:id="rId201"/>
    <p:sldId id="3705" r:id="rId202"/>
    <p:sldId id="3704" r:id="rId203"/>
    <p:sldId id="3703" r:id="rId204"/>
    <p:sldId id="3702" r:id="rId205"/>
    <p:sldId id="3814" r:id="rId206"/>
    <p:sldId id="3813" r:id="rId207"/>
    <p:sldId id="3811" r:id="rId208"/>
    <p:sldId id="3812" r:id="rId209"/>
    <p:sldId id="3810" r:id="rId210"/>
    <p:sldId id="3809" r:id="rId211"/>
    <p:sldId id="3808" r:id="rId212"/>
    <p:sldId id="3807" r:id="rId213"/>
    <p:sldId id="3806" r:id="rId214"/>
    <p:sldId id="3805" r:id="rId215"/>
    <p:sldId id="3849" r:id="rId216"/>
    <p:sldId id="3804" r:id="rId217"/>
    <p:sldId id="3803" r:id="rId218"/>
    <p:sldId id="3850" r:id="rId219"/>
    <p:sldId id="3851" r:id="rId220"/>
    <p:sldId id="3802" r:id="rId221"/>
    <p:sldId id="3801" r:id="rId222"/>
    <p:sldId id="3800" r:id="rId223"/>
    <p:sldId id="3799" r:id="rId224"/>
    <p:sldId id="3798" r:id="rId225"/>
    <p:sldId id="3797" r:id="rId226"/>
    <p:sldId id="3796" r:id="rId227"/>
    <p:sldId id="3795" r:id="rId228"/>
    <p:sldId id="3794" r:id="rId229"/>
    <p:sldId id="3793" r:id="rId230"/>
    <p:sldId id="3792" r:id="rId231"/>
    <p:sldId id="3791" r:id="rId232"/>
    <p:sldId id="3790" r:id="rId233"/>
    <p:sldId id="3789" r:id="rId234"/>
    <p:sldId id="3788" r:id="rId235"/>
    <p:sldId id="3787" r:id="rId236"/>
    <p:sldId id="3786" r:id="rId237"/>
    <p:sldId id="3785" r:id="rId238"/>
    <p:sldId id="3784" r:id="rId239"/>
    <p:sldId id="3783" r:id="rId240"/>
    <p:sldId id="3782" r:id="rId241"/>
    <p:sldId id="3781" r:id="rId242"/>
    <p:sldId id="3780" r:id="rId243"/>
    <p:sldId id="3779" r:id="rId244"/>
    <p:sldId id="3778" r:id="rId245"/>
    <p:sldId id="3777" r:id="rId246"/>
    <p:sldId id="3776" r:id="rId247"/>
    <p:sldId id="3775" r:id="rId248"/>
    <p:sldId id="3774" r:id="rId249"/>
    <p:sldId id="3773" r:id="rId250"/>
    <p:sldId id="3772" r:id="rId251"/>
    <p:sldId id="3771" r:id="rId252"/>
    <p:sldId id="3770" r:id="rId253"/>
    <p:sldId id="3769" r:id="rId254"/>
    <p:sldId id="3768" r:id="rId255"/>
    <p:sldId id="3767" r:id="rId256"/>
    <p:sldId id="3766" r:id="rId257"/>
    <p:sldId id="3765" r:id="rId258"/>
    <p:sldId id="3764" r:id="rId259"/>
    <p:sldId id="3763" r:id="rId260"/>
    <p:sldId id="3857" r:id="rId261"/>
    <p:sldId id="3852" r:id="rId262"/>
    <p:sldId id="3761" r:id="rId263"/>
    <p:sldId id="3853" r:id="rId264"/>
    <p:sldId id="3854" r:id="rId265"/>
    <p:sldId id="3855" r:id="rId266"/>
    <p:sldId id="3856" r:id="rId267"/>
    <p:sldId id="3403" r:id="rId268"/>
    <p:sldId id="3405" r:id="rId269"/>
    <p:sldId id="3404" r:id="rId270"/>
    <p:sldId id="3406" r:id="rId271"/>
    <p:sldId id="3541" r:id="rId272"/>
    <p:sldId id="3407" r:id="rId273"/>
    <p:sldId id="3460" r:id="rId274"/>
    <p:sldId id="3559" r:id="rId275"/>
    <p:sldId id="3458" r:id="rId276"/>
    <p:sldId id="3459" r:id="rId277"/>
    <p:sldId id="3530" r:id="rId278"/>
    <p:sldId id="3462" r:id="rId279"/>
    <p:sldId id="3565" r:id="rId280"/>
    <p:sldId id="3566" r:id="rId281"/>
    <p:sldId id="3463" r:id="rId282"/>
    <p:sldId id="3268" r:id="rId283"/>
    <p:sldId id="3266" r:id="rId284"/>
    <p:sldId id="3267" r:id="rId285"/>
    <p:sldId id="3265" r:id="rId286"/>
    <p:sldId id="3264" r:id="rId287"/>
    <p:sldId id="3263" r:id="rId288"/>
    <p:sldId id="3539" r:id="rId289"/>
    <p:sldId id="3261" r:id="rId290"/>
    <p:sldId id="3283" r:id="rId291"/>
    <p:sldId id="3282" r:id="rId292"/>
    <p:sldId id="3281" r:id="rId293"/>
    <p:sldId id="3280" r:id="rId294"/>
    <p:sldId id="3543" r:id="rId295"/>
    <p:sldId id="3278" r:id="rId296"/>
    <p:sldId id="3292" r:id="rId297"/>
    <p:sldId id="3298" r:id="rId298"/>
    <p:sldId id="3296" r:id="rId299"/>
    <p:sldId id="3846" r:id="rId300"/>
    <p:sldId id="3099" r:id="rId301"/>
    <p:sldId id="3335" r:id="rId302"/>
    <p:sldId id="3334" r:id="rId303"/>
    <p:sldId id="3544" r:id="rId304"/>
    <p:sldId id="3545" r:id="rId305"/>
    <p:sldId id="3546" r:id="rId306"/>
    <p:sldId id="3342" r:id="rId307"/>
    <p:sldId id="3551" r:id="rId308"/>
    <p:sldId id="3556" r:id="rId309"/>
    <p:sldId id="3560" r:id="rId310"/>
    <p:sldId id="3562" r:id="rId311"/>
    <p:sldId id="3534" r:id="rId312"/>
    <p:sldId id="3563" r:id="rId313"/>
    <p:sldId id="3561" r:id="rId314"/>
    <p:sldId id="3552" r:id="rId315"/>
    <p:sldId id="3554" r:id="rId316"/>
    <p:sldId id="3389" r:id="rId317"/>
    <p:sldId id="3393" r:id="rId318"/>
    <p:sldId id="3397" r:id="rId319"/>
    <p:sldId id="3555" r:id="rId320"/>
    <p:sldId id="3398" r:id="rId321"/>
    <p:sldId id="3399" r:id="rId322"/>
    <p:sldId id="3564" r:id="rId323"/>
    <p:sldId id="3401" r:id="rId324"/>
    <p:sldId id="3100" r:id="rId325"/>
    <p:sldId id="3465" r:id="rId326"/>
    <p:sldId id="3547" r:id="rId327"/>
    <p:sldId id="3548" r:id="rId328"/>
    <p:sldId id="3550" r:id="rId329"/>
    <p:sldId id="3816" r:id="rId330"/>
    <p:sldId id="3815" r:id="rId331"/>
    <p:sldId id="3568" r:id="rId332"/>
    <p:sldId id="3847" r:id="rId333"/>
    <p:sldId id="3848" r:id="rId334"/>
    <p:sldId id="3503" r:id="rId335"/>
    <p:sldId id="3505" r:id="rId336"/>
    <p:sldId id="3038" r:id="rId3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 #1" id="{C0BF3AE9-65D8-423F-ADE4-273150F0FDDF}">
          <p14:sldIdLst>
            <p14:sldId id="3259"/>
            <p14:sldId id="3258"/>
            <p14:sldId id="3644"/>
            <p14:sldId id="3640"/>
            <p14:sldId id="3639"/>
            <p14:sldId id="3638"/>
            <p14:sldId id="3637"/>
            <p14:sldId id="3636"/>
            <p14:sldId id="3635"/>
            <p14:sldId id="3634"/>
            <p14:sldId id="3633"/>
            <p14:sldId id="3632"/>
            <p14:sldId id="3631"/>
            <p14:sldId id="3630"/>
            <p14:sldId id="3629"/>
            <p14:sldId id="3817"/>
            <p14:sldId id="3818"/>
            <p14:sldId id="3628"/>
            <p14:sldId id="3627"/>
            <p14:sldId id="3626"/>
            <p14:sldId id="3625"/>
            <p14:sldId id="3624"/>
            <p14:sldId id="3623"/>
            <p14:sldId id="3622"/>
            <p14:sldId id="3621"/>
            <p14:sldId id="3620"/>
            <p14:sldId id="3619"/>
            <p14:sldId id="3618"/>
            <p14:sldId id="3617"/>
            <p14:sldId id="3616"/>
            <p14:sldId id="3615"/>
            <p14:sldId id="3614"/>
            <p14:sldId id="3613"/>
            <p14:sldId id="3612"/>
            <p14:sldId id="3611"/>
            <p14:sldId id="3610"/>
            <p14:sldId id="3609"/>
            <p14:sldId id="3820"/>
            <p14:sldId id="3608"/>
            <p14:sldId id="3821"/>
            <p14:sldId id="3607"/>
            <p14:sldId id="3606"/>
            <p14:sldId id="3605"/>
            <p14:sldId id="3604"/>
            <p14:sldId id="3819"/>
            <p14:sldId id="3603"/>
            <p14:sldId id="3602"/>
            <p14:sldId id="3601"/>
            <p14:sldId id="3600"/>
            <p14:sldId id="3599"/>
            <p14:sldId id="3598"/>
            <p14:sldId id="3597"/>
            <p14:sldId id="3596"/>
            <p14:sldId id="3595"/>
            <p14:sldId id="3594"/>
            <p14:sldId id="3592"/>
            <p14:sldId id="3591"/>
            <p14:sldId id="3590"/>
            <p14:sldId id="3589"/>
            <p14:sldId id="3588"/>
            <p14:sldId id="3587"/>
            <p14:sldId id="3586"/>
            <p14:sldId id="3585"/>
            <p14:sldId id="3822"/>
            <p14:sldId id="3823"/>
            <p14:sldId id="3584"/>
            <p14:sldId id="3583"/>
            <p14:sldId id="3582"/>
            <p14:sldId id="3581"/>
            <p14:sldId id="3580"/>
            <p14:sldId id="3579"/>
            <p14:sldId id="3578"/>
            <p14:sldId id="3577"/>
            <p14:sldId id="3576"/>
            <p14:sldId id="3575"/>
            <p14:sldId id="3574"/>
            <p14:sldId id="3573"/>
            <p14:sldId id="3572"/>
            <p14:sldId id="3571"/>
            <p14:sldId id="3701"/>
            <p14:sldId id="3700"/>
            <p14:sldId id="3699"/>
            <p14:sldId id="3698"/>
            <p14:sldId id="3697"/>
            <p14:sldId id="3696"/>
            <p14:sldId id="3695"/>
            <p14:sldId id="3694"/>
            <p14:sldId id="3693"/>
            <p14:sldId id="3692"/>
            <p14:sldId id="3691"/>
            <p14:sldId id="3690"/>
            <p14:sldId id="3689"/>
            <p14:sldId id="3688"/>
            <p14:sldId id="3687"/>
            <p14:sldId id="3686"/>
            <p14:sldId id="3685"/>
            <p14:sldId id="3684"/>
            <p14:sldId id="3683"/>
            <p14:sldId id="3682"/>
            <p14:sldId id="3681"/>
            <p14:sldId id="3680"/>
            <p14:sldId id="3679"/>
            <p14:sldId id="3826"/>
            <p14:sldId id="3827"/>
            <p14:sldId id="3678"/>
            <p14:sldId id="3677"/>
            <p14:sldId id="3676"/>
            <p14:sldId id="3675"/>
            <p14:sldId id="3674"/>
            <p14:sldId id="3829"/>
            <p14:sldId id="3673"/>
            <p14:sldId id="3672"/>
            <p14:sldId id="3671"/>
            <p14:sldId id="3830"/>
            <p14:sldId id="3670"/>
            <p14:sldId id="3669"/>
            <p14:sldId id="3668"/>
            <p14:sldId id="3667"/>
            <p14:sldId id="3666"/>
            <p14:sldId id="3665"/>
            <p14:sldId id="3664"/>
            <p14:sldId id="3663"/>
            <p14:sldId id="3662"/>
            <p14:sldId id="3661"/>
            <p14:sldId id="3660"/>
            <p14:sldId id="3659"/>
            <p14:sldId id="3658"/>
            <p14:sldId id="3657"/>
            <p14:sldId id="3656"/>
            <p14:sldId id="3655"/>
            <p14:sldId id="3654"/>
            <p14:sldId id="3653"/>
            <p14:sldId id="3652"/>
            <p14:sldId id="3651"/>
            <p14:sldId id="3650"/>
            <p14:sldId id="3649"/>
            <p14:sldId id="3648"/>
            <p14:sldId id="3831"/>
            <p14:sldId id="3647"/>
            <p14:sldId id="3757"/>
            <p14:sldId id="3755"/>
            <p14:sldId id="3756"/>
            <p14:sldId id="3754"/>
            <p14:sldId id="3753"/>
            <p14:sldId id="3752"/>
            <p14:sldId id="3751"/>
            <p14:sldId id="3750"/>
            <p14:sldId id="3749"/>
            <p14:sldId id="3748"/>
            <p14:sldId id="3747"/>
            <p14:sldId id="3746"/>
            <p14:sldId id="3745"/>
            <p14:sldId id="3833"/>
            <p14:sldId id="3832"/>
            <p14:sldId id="3744"/>
            <p14:sldId id="3743"/>
            <p14:sldId id="3740"/>
            <p14:sldId id="3742"/>
            <p14:sldId id="3835"/>
            <p14:sldId id="3739"/>
            <p14:sldId id="3737"/>
            <p14:sldId id="3736"/>
            <p14:sldId id="3735"/>
            <p14:sldId id="3734"/>
            <p14:sldId id="3733"/>
            <p14:sldId id="3732"/>
            <p14:sldId id="3731"/>
            <p14:sldId id="3730"/>
            <p14:sldId id="3729"/>
            <p14:sldId id="3728"/>
            <p14:sldId id="3727"/>
            <p14:sldId id="3838"/>
            <p14:sldId id="3726"/>
            <p14:sldId id="3725"/>
            <p14:sldId id="3724"/>
            <p14:sldId id="3723"/>
            <p14:sldId id="3738"/>
            <p14:sldId id="3722"/>
            <p14:sldId id="3721"/>
            <p14:sldId id="3720"/>
            <p14:sldId id="3719"/>
            <p14:sldId id="3718"/>
            <p14:sldId id="3717"/>
            <p14:sldId id="3716"/>
            <p14:sldId id="3715"/>
            <p14:sldId id="3714"/>
            <p14:sldId id="3713"/>
            <p14:sldId id="3712"/>
            <p14:sldId id="3711"/>
            <p14:sldId id="3710"/>
            <p14:sldId id="3709"/>
            <p14:sldId id="3708"/>
            <p14:sldId id="3707"/>
            <p14:sldId id="3841"/>
            <p14:sldId id="3843"/>
            <p14:sldId id="3706"/>
            <p14:sldId id="3845"/>
            <p14:sldId id="3705"/>
            <p14:sldId id="3704"/>
            <p14:sldId id="3703"/>
            <p14:sldId id="3702"/>
            <p14:sldId id="3814"/>
            <p14:sldId id="3813"/>
            <p14:sldId id="3811"/>
            <p14:sldId id="3812"/>
            <p14:sldId id="3810"/>
            <p14:sldId id="3809"/>
            <p14:sldId id="3808"/>
            <p14:sldId id="3807"/>
            <p14:sldId id="3806"/>
            <p14:sldId id="3805"/>
            <p14:sldId id="3849"/>
            <p14:sldId id="3804"/>
            <p14:sldId id="3803"/>
            <p14:sldId id="3850"/>
            <p14:sldId id="3851"/>
            <p14:sldId id="3802"/>
            <p14:sldId id="3801"/>
            <p14:sldId id="3800"/>
            <p14:sldId id="3799"/>
            <p14:sldId id="3798"/>
            <p14:sldId id="3797"/>
            <p14:sldId id="3796"/>
            <p14:sldId id="3795"/>
            <p14:sldId id="3794"/>
            <p14:sldId id="3793"/>
            <p14:sldId id="3792"/>
            <p14:sldId id="3791"/>
            <p14:sldId id="3790"/>
            <p14:sldId id="3789"/>
            <p14:sldId id="3788"/>
            <p14:sldId id="3787"/>
            <p14:sldId id="3786"/>
            <p14:sldId id="3785"/>
            <p14:sldId id="3784"/>
            <p14:sldId id="3783"/>
            <p14:sldId id="3782"/>
            <p14:sldId id="3781"/>
            <p14:sldId id="3780"/>
            <p14:sldId id="3779"/>
            <p14:sldId id="3778"/>
            <p14:sldId id="3777"/>
            <p14:sldId id="3776"/>
            <p14:sldId id="3775"/>
            <p14:sldId id="3774"/>
            <p14:sldId id="3773"/>
            <p14:sldId id="3772"/>
            <p14:sldId id="3771"/>
            <p14:sldId id="3770"/>
            <p14:sldId id="3769"/>
            <p14:sldId id="3768"/>
            <p14:sldId id="3767"/>
            <p14:sldId id="3766"/>
            <p14:sldId id="3765"/>
            <p14:sldId id="3764"/>
            <p14:sldId id="3763"/>
            <p14:sldId id="3857"/>
            <p14:sldId id="3852"/>
            <p14:sldId id="3761"/>
            <p14:sldId id="3853"/>
            <p14:sldId id="3854"/>
            <p14:sldId id="3855"/>
            <p14:sldId id="3856"/>
          </p14:sldIdLst>
        </p14:section>
        <p14:section name="Flow 4" id="{AAF8AA3C-98B4-4270-9313-A0D17466F0AB}">
          <p14:sldIdLst>
            <p14:sldId id="3403"/>
            <p14:sldId id="3405"/>
            <p14:sldId id="3404"/>
            <p14:sldId id="3406"/>
            <p14:sldId id="3541"/>
            <p14:sldId id="3407"/>
            <p14:sldId id="3460"/>
            <p14:sldId id="3559"/>
            <p14:sldId id="3458"/>
            <p14:sldId id="3459"/>
            <p14:sldId id="3530"/>
            <p14:sldId id="3462"/>
            <p14:sldId id="3565"/>
            <p14:sldId id="3566"/>
            <p14:sldId id="3463"/>
          </p14:sldIdLst>
        </p14:section>
        <p14:section name="Flow 5" id="{C4EA4561-6052-4628-9702-C17A22FF8B35}">
          <p14:sldIdLst>
            <p14:sldId id="3268"/>
            <p14:sldId id="3266"/>
            <p14:sldId id="3267"/>
            <p14:sldId id="3265"/>
            <p14:sldId id="3264"/>
            <p14:sldId id="3263"/>
            <p14:sldId id="3539"/>
            <p14:sldId id="3261"/>
            <p14:sldId id="3283"/>
            <p14:sldId id="3282"/>
            <p14:sldId id="3281"/>
            <p14:sldId id="3280"/>
            <p14:sldId id="3543"/>
            <p14:sldId id="3278"/>
            <p14:sldId id="3292"/>
            <p14:sldId id="3298"/>
            <p14:sldId id="3296"/>
            <p14:sldId id="3846"/>
          </p14:sldIdLst>
        </p14:section>
        <p14:section name="Flow 6" id="{95E8B33C-C91C-404D-B5FA-D9C217C55ED3}">
          <p14:sldIdLst>
            <p14:sldId id="3099"/>
            <p14:sldId id="3335"/>
            <p14:sldId id="3334"/>
            <p14:sldId id="3544"/>
            <p14:sldId id="3545"/>
            <p14:sldId id="3546"/>
            <p14:sldId id="3342"/>
            <p14:sldId id="3551"/>
            <p14:sldId id="3556"/>
            <p14:sldId id="3560"/>
            <p14:sldId id="3562"/>
            <p14:sldId id="3534"/>
            <p14:sldId id="3563"/>
            <p14:sldId id="3561"/>
            <p14:sldId id="3552"/>
            <p14:sldId id="3554"/>
            <p14:sldId id="3389"/>
            <p14:sldId id="3393"/>
            <p14:sldId id="3397"/>
            <p14:sldId id="3555"/>
            <p14:sldId id="3398"/>
            <p14:sldId id="3399"/>
            <p14:sldId id="3564"/>
            <p14:sldId id="3401"/>
          </p14:sldIdLst>
        </p14:section>
        <p14:section name="Flow 8" id="{25FF63D7-247B-1545-BCF1-A7CE5BE34DEC}">
          <p14:sldIdLst>
            <p14:sldId id="3100"/>
            <p14:sldId id="3465"/>
            <p14:sldId id="3547"/>
            <p14:sldId id="3548"/>
            <p14:sldId id="3550"/>
            <p14:sldId id="3816"/>
            <p14:sldId id="3815"/>
            <p14:sldId id="3568"/>
            <p14:sldId id="3847"/>
            <p14:sldId id="3848"/>
            <p14:sldId id="3503"/>
            <p14:sldId id="3505"/>
          </p14:sldIdLst>
        </p14:section>
        <p14:section name="Additional Slides" id="{E104702C-2D5C-EC4E-89A5-110DDE147A8B}">
          <p14:sldIdLst>
            <p14:sldId id="3038"/>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05B90315-94B5-3CDE-4138-D6734941046D}" name="Johnson, Mia" initials="JM" userId="S::mia.johnson@ed.gov::a2d6ab0e-a919-42ad-bd95-a29da8ae6e12" providerId="AD"/>
  <p188:author id="{FE1B9C15-80CB-BE9D-5FC0-D192526ECF19}" name="Dwyer, Caty" initials="" userId="S::caty.dwyer@afs.com::8fa0702d-3eb9-420e-a8c7-8f887c5e2bd5" providerId="AD"/>
  <p188:author id="{F2A16923-25F6-E5E2-9126-FCD7B591A969}" name="Campau, Natalia P." initials="CNP" userId="S::natalia.p.campau@accenturefederal.com::5fc72ae1-826d-4751-ad66-649c9b1413d7" providerId="AD"/>
  <p188:author id="{86872332-EF91-76E8-30C8-CFF7758DEEAC}" name="Kim, Joyce" initials="JK" userId="S::joy.kim@afs.com::17e5a0fd-fcb3-40c6-9a18-6aced4d7622a" providerId="AD"/>
  <p188:author id="{E86C8E33-898C-BCC9-A3F8-35C35E5FAAD4}" name="Ateeqi, Husna" initials="AH" userId="S::husna.ateeqi@afs.com::012e7104-223c-4c8b-a777-1f5ad1083671" providerId="AD"/>
  <p188:author id="{26F8CD37-B88B-637A-DE9E-7449E7450931}" name="Campau, Natalia P." initials="CNP" userId="S::natalia.p.campau@afs.com::0b6adb89-f0d0-4785-80bd-19271259f0c3" providerId="AD"/>
  <p188:author id="{E7919A38-0B2F-1187-413D-82E48A319EEF}" name="Kellis Robbins" initials="KR" userId="S::Kellis.Robbins@ed.gov::14d6872d-65a0-4843-93c5-8ccccaa7cdcc" providerId="AD"/>
  <p188:author id="{8F58F539-176F-A02D-BDAD-6327DAE5BC4E}" name="Jayathilake, Chamila" initials="JC" userId="S::herath.jayathilake@ed.gov::9a5b8220-35c3-42bc-9364-da97b8a5b36b" providerId="AD"/>
  <p188:author id="{800B1B43-6871-F505-004B-BFA7941DA8AB}" name="Moss, Max" initials="MM" userId="S::max.moss@accenturefederal.com::83557647-9c04-4f90-9354-32028b4c249a" providerId="AD"/>
  <p188:author id="{6A0FF046-B43D-80FD-C1FB-A70A65D39684}" name="Hengst, Linnea" initials="HL" userId="S::linnea.hengst@ed.gov::bb311d20-d3ce-4f8b-a818-d38420569807" providerId="AD"/>
  <p188:author id="{4D775350-B75D-B95C-13D4-BF88042A634D}" name="Parkinson, Misty" initials="PM" userId="S::misty.parkinson@ed.gov::f726a577-e971-4720-9827-762342ca6c48"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B2A5217E-72B6-C211-70F4-30D911186BE7}" name="Wells, Kimberly" initials="WK" userId="S::Kimberly.Wells@ed.gov::2e115ceb-84aa-4dc1-ae9b-c374d6b7656d" providerId="AD"/>
  <p188:author id="{04E08D83-3F4A-A3F7-5607-C2FB1DDFD7E8}" name="Barkin, Jesse" initials="BJ" userId="S::jesse.barkin@afs.com::4c5ead56-a55f-4331-bff8-ddcf4cd66c41" providerId="AD"/>
  <p188:author id="{17F21289-9A4E-1229-94BA-81AF76D73AB2}" name="Leva, Samantha" initials="LS" userId="S::samantha.leva@afs.com::b2dea550-6536-46ed-977a-e3a1a4b7f676" providerId="AD"/>
  <p188:author id="{A9ECA790-47AA-D9E7-AA8C-417723E4F2BB}" name="Guy, Nicholette" initials="NG" userId="S::nicholette.guy@afs.com::4e23f57a-de4a-4fb9-af28-01a5624a4206" providerId="AD"/>
  <p188:author id="{DD4E0195-8AF6-0850-C1C6-97CE99A8A90D}" name="Marinez, Abraham" initials="MA" userId="S::abraham.marinez@ed.gov::8b841f87-abcf-424e-8f1d-a8b8b87d1037" providerId="AD"/>
  <p188:author id="{7BFC559F-E5CE-D31F-18CC-46FBB8C015F5}" name="Washington, Cameron" initials="WC" userId="S::Cameron.Washington@ed.gov::1810a4ac-4d2e-434b-b039-8857415113eb" providerId="AD"/>
  <p188:author id="{D9AA62A2-4ECD-D8CF-9FA8-95B6541F60AB}" name="Dwyer, Caty" initials="DC" userId="S::b-caty.dwyer@accenturefederal.com::49e14934-8282-4a0e-bd29-432ea4002242" providerId="AD"/>
  <p188:author id="{F21E66A2-391D-6E8B-0F41-42D05801EB5E}" name="Reyes-Hernandez, Vicki" initials="VR" userId="S::v.reyes-hernandez@afs.com::fb4851a6-c149-4f79-bf19-3e210be7c563" providerId="AD"/>
  <p188:author id="{B60F19A8-B5FB-A24B-A17C-11D660B9425C}" name="Wells, Kimberly" initials="WK" userId="S::kimberly.wells@ed.gov::2e115ceb-84aa-4dc1-ae9b-c374d6b7656d" providerId="AD"/>
  <p188:author id="{C7A0D9A8-E192-0ED8-2C08-669A54A45656}" name="Gomez, Natasha" initials="NG" userId="S::natasha.gomez@afs.com::c0050840-832d-47bd-b475-42436ec8d5e3" providerId="AD"/>
  <p188:author id="{496D24B0-DD85-0948-201A-1370F915E9E5}" name="natasha.gomez@accenturefederal.com" initials="na" userId="S::urn:spo:guest#natasha.gomez@accenturefederal.com::"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471219CE-CB51-022E-3492-68A730F222EB}" name="caty.dwyer@accenturefederal.com" initials="ca" userId="S::urn:spo:guest#caty.dwyer@accenturefederal.com::"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 id="{FCB08DFA-14B4-61BB-C263-261D439DAC62}" name="Cameron, Cindy" initials="CC" userId="S::cindy.cameron@ed.gov::9a7aad05-6857-4b92-8218-bed04e82f3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66FF"/>
    <a:srgbClr val="385770"/>
    <a:srgbClr val="113C53"/>
    <a:srgbClr val="38546D"/>
    <a:srgbClr val="E7EFF5"/>
    <a:srgbClr val="DDDEDF"/>
    <a:srgbClr val="0E2C3B"/>
    <a:srgbClr val="344F67"/>
    <a:srgbClr val="324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guide pos="3264"/>
        <p:guide pos="3528"/>
        <p:guide pos="7224"/>
        <p:guide pos="3840"/>
        <p:guide pos="480"/>
        <p:guide orient="horz" pos="3888"/>
        <p:guide orient="horz" pos="1080"/>
        <p:guide orient="horz" pos="696"/>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338" Type="http://schemas.openxmlformats.org/officeDocument/2006/relationships/notesMaster" Target="notesMasters/notesMaster1.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328" Type="http://schemas.openxmlformats.org/officeDocument/2006/relationships/slide" Target="slides/slide324.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slide" Target="slides/slide314.xml"/><Relationship Id="rId339" Type="http://schemas.openxmlformats.org/officeDocument/2006/relationships/commentAuthors" Target="commentAuthor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presProps" Target="presProps.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viewProps" Target="viewProps.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theme" Target="theme/theme1.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173" Type="http://schemas.openxmlformats.org/officeDocument/2006/relationships/slide" Target="slides/slide169.xml"/><Relationship Id="rId229" Type="http://schemas.openxmlformats.org/officeDocument/2006/relationships/slide" Target="slides/slide2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110</a:t>
            </a:fld>
            <a:endParaRPr lang="en-US"/>
          </a:p>
        </p:txBody>
      </p:sp>
    </p:spTree>
    <p:extLst>
      <p:ext uri="{BB962C8B-B14F-4D97-AF65-F5344CB8AC3E}">
        <p14:creationId xmlns:p14="http://schemas.microsoft.com/office/powerpoint/2010/main" val="29951313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111</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112</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113</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115</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1170-2F31-5076-A776-F94DBE581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CF777-5B88-F922-B0AD-97579DD6D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F4BBA-3711-53C3-22A6-2D28BC2AE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0EE436-ACB2-B75A-FFF9-2654A6C088AB}"/>
              </a:ext>
            </a:extLst>
          </p:cNvPr>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25395238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124</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125</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126</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127</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129</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130</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131</a:t>
            </a:fld>
            <a:endParaRPr lang="en-US"/>
          </a:p>
        </p:txBody>
      </p:sp>
    </p:spTree>
    <p:extLst>
      <p:ext uri="{BB962C8B-B14F-4D97-AF65-F5344CB8AC3E}">
        <p14:creationId xmlns:p14="http://schemas.microsoft.com/office/powerpoint/2010/main" val="8631797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132</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133</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134</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135</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C4607-02FB-E04A-496A-6274D2106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2CCF5-47C0-B03D-8915-EAB31B279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65CAC-D3EA-3269-72DA-06CC80601D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2C6593-D559-8186-B6DF-15ED75FA5B33}"/>
              </a:ext>
            </a:extLst>
          </p:cNvPr>
          <p:cNvSpPr>
            <a:spLocks noGrp="1"/>
          </p:cNvSpPr>
          <p:nvPr>
            <p:ph type="sldNum" sz="quarter" idx="10"/>
          </p:nvPr>
        </p:nvSpPr>
        <p:spPr/>
        <p:txBody>
          <a:bodyPr/>
          <a:lstStyle/>
          <a:p>
            <a:fld id="{9506C930-0C39-C14E-9A81-5D25950FD497}" type="slidenum">
              <a:rPr lang="en-US" smtClean="0"/>
              <a:t>137</a:t>
            </a:fld>
            <a:endParaRPr lang="en-US"/>
          </a:p>
        </p:txBody>
      </p:sp>
    </p:spTree>
    <p:extLst>
      <p:ext uri="{BB962C8B-B14F-4D97-AF65-F5344CB8AC3E}">
        <p14:creationId xmlns:p14="http://schemas.microsoft.com/office/powerpoint/2010/main" val="23672981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139</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193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9208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655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854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069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850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5073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8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1735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9790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1129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8317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159</a:t>
            </a:fld>
            <a:endParaRPr lang="en-US"/>
          </a:p>
        </p:txBody>
      </p:sp>
    </p:spTree>
    <p:extLst>
      <p:ext uri="{BB962C8B-B14F-4D97-AF65-F5344CB8AC3E}">
        <p14:creationId xmlns:p14="http://schemas.microsoft.com/office/powerpoint/2010/main" val="27117860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685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43763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172</a:t>
            </a:fld>
            <a:endParaRPr lang="en-US"/>
          </a:p>
        </p:txBody>
      </p:sp>
    </p:spTree>
    <p:extLst>
      <p:ext uri="{BB962C8B-B14F-4D97-AF65-F5344CB8AC3E}">
        <p14:creationId xmlns:p14="http://schemas.microsoft.com/office/powerpoint/2010/main" val="1276772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98858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80577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7963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3222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7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1264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86935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1258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6050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6644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0173-484B-DD45-7740-68E9B4393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60839-AAA8-77CB-74CE-7F046BC8A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84D01-8381-B0AF-E6C4-8A69FC4D69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555965-9717-5F0F-3FB9-E46E462140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49124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0616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0057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086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0219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01954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197</a:t>
            </a:fld>
            <a:endParaRPr lang="en-US"/>
          </a:p>
        </p:txBody>
      </p:sp>
    </p:spTree>
    <p:extLst>
      <p:ext uri="{BB962C8B-B14F-4D97-AF65-F5344CB8AC3E}">
        <p14:creationId xmlns:p14="http://schemas.microsoft.com/office/powerpoint/2010/main" val="341193636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33672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34243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2990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95620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913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1331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87866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02465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69553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51045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5345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74880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78289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33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714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20751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6857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EC050-7FAE-D185-513A-803223B60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3667B-479E-FC65-2B99-0725D4F1F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EBABF-927D-1521-30BC-E95A431A5A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8E496B-B1C8-6011-9E43-2A927F50E6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29651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2C96-A8F2-97B4-3378-3B029EA48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6BF3-A7C9-FB70-3FC5-61F0509F1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4141C-5F67-CD03-4D20-F6F1AD5483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2DD2AF-698C-E1E8-5D8B-C6AFB1C6C5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74405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46455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98893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06733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246</a:t>
            </a:fld>
            <a:endParaRPr lang="en-US"/>
          </a:p>
        </p:txBody>
      </p:sp>
    </p:spTree>
    <p:extLst>
      <p:ext uri="{BB962C8B-B14F-4D97-AF65-F5344CB8AC3E}">
        <p14:creationId xmlns:p14="http://schemas.microsoft.com/office/powerpoint/2010/main" val="273381637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247</a:t>
            </a:fld>
            <a:endParaRPr lang="en-US"/>
          </a:p>
        </p:txBody>
      </p:sp>
    </p:spTree>
    <p:extLst>
      <p:ext uri="{BB962C8B-B14F-4D97-AF65-F5344CB8AC3E}">
        <p14:creationId xmlns:p14="http://schemas.microsoft.com/office/powerpoint/2010/main" val="961698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248</a:t>
            </a:fld>
            <a:endParaRPr lang="en-US"/>
          </a:p>
        </p:txBody>
      </p:sp>
    </p:spTree>
    <p:extLst>
      <p:ext uri="{BB962C8B-B14F-4D97-AF65-F5344CB8AC3E}">
        <p14:creationId xmlns:p14="http://schemas.microsoft.com/office/powerpoint/2010/main" val="387583287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249</a:t>
            </a:fld>
            <a:endParaRPr lang="en-US"/>
          </a:p>
        </p:txBody>
      </p:sp>
    </p:spTree>
    <p:extLst>
      <p:ext uri="{BB962C8B-B14F-4D97-AF65-F5344CB8AC3E}">
        <p14:creationId xmlns:p14="http://schemas.microsoft.com/office/powerpoint/2010/main" val="234918542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250</a:t>
            </a:fld>
            <a:endParaRPr lang="en-US"/>
          </a:p>
        </p:txBody>
      </p:sp>
    </p:spTree>
    <p:extLst>
      <p:ext uri="{BB962C8B-B14F-4D97-AF65-F5344CB8AC3E}">
        <p14:creationId xmlns:p14="http://schemas.microsoft.com/office/powerpoint/2010/main" val="121548894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7881-E766-4B91-B7E6-63ED0F5EC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4DF4-3BCE-6173-B3AA-AEA08FF9E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3E336-B933-A11A-AE43-97A917755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C7F709-B605-EAFE-9016-455047ECF0DD}"/>
              </a:ext>
            </a:extLst>
          </p:cNvPr>
          <p:cNvSpPr>
            <a:spLocks noGrp="1"/>
          </p:cNvSpPr>
          <p:nvPr>
            <p:ph type="sldNum" sz="quarter" idx="10"/>
          </p:nvPr>
        </p:nvSpPr>
        <p:spPr/>
        <p:txBody>
          <a:bodyPr/>
          <a:lstStyle/>
          <a:p>
            <a:fld id="{9506C930-0C39-C14E-9A81-5D25950FD497}" type="slidenum">
              <a:rPr lang="en-US" smtClean="0"/>
              <a:t>251</a:t>
            </a:fld>
            <a:endParaRPr lang="en-US"/>
          </a:p>
        </p:txBody>
      </p:sp>
    </p:spTree>
    <p:extLst>
      <p:ext uri="{BB962C8B-B14F-4D97-AF65-F5344CB8AC3E}">
        <p14:creationId xmlns:p14="http://schemas.microsoft.com/office/powerpoint/2010/main" val="230351494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252</a:t>
            </a:fld>
            <a:endParaRPr lang="en-US"/>
          </a:p>
        </p:txBody>
      </p:sp>
    </p:spTree>
    <p:extLst>
      <p:ext uri="{BB962C8B-B14F-4D97-AF65-F5344CB8AC3E}">
        <p14:creationId xmlns:p14="http://schemas.microsoft.com/office/powerpoint/2010/main" val="139597118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253</a:t>
            </a:fld>
            <a:endParaRPr lang="en-US"/>
          </a:p>
        </p:txBody>
      </p:sp>
    </p:spTree>
    <p:extLst>
      <p:ext uri="{BB962C8B-B14F-4D97-AF65-F5344CB8AC3E}">
        <p14:creationId xmlns:p14="http://schemas.microsoft.com/office/powerpoint/2010/main" val="379914183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254</a:t>
            </a:fld>
            <a:endParaRPr lang="en-US"/>
          </a:p>
        </p:txBody>
      </p:sp>
    </p:spTree>
    <p:extLst>
      <p:ext uri="{BB962C8B-B14F-4D97-AF65-F5344CB8AC3E}">
        <p14:creationId xmlns:p14="http://schemas.microsoft.com/office/powerpoint/2010/main" val="388122151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256</a:t>
            </a:fld>
            <a:endParaRPr lang="en-US"/>
          </a:p>
        </p:txBody>
      </p:sp>
    </p:spTree>
    <p:extLst>
      <p:ext uri="{BB962C8B-B14F-4D97-AF65-F5344CB8AC3E}">
        <p14:creationId xmlns:p14="http://schemas.microsoft.com/office/powerpoint/2010/main" val="254703301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257</a:t>
            </a:fld>
            <a:endParaRPr lang="en-US"/>
          </a:p>
        </p:txBody>
      </p:sp>
    </p:spTree>
    <p:extLst>
      <p:ext uri="{BB962C8B-B14F-4D97-AF65-F5344CB8AC3E}">
        <p14:creationId xmlns:p14="http://schemas.microsoft.com/office/powerpoint/2010/main" val="995734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713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259</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260</a:t>
            </a:fld>
            <a:endParaRPr lang="en-US"/>
          </a:p>
        </p:txBody>
      </p:sp>
    </p:spTree>
    <p:extLst>
      <p:ext uri="{BB962C8B-B14F-4D97-AF65-F5344CB8AC3E}">
        <p14:creationId xmlns:p14="http://schemas.microsoft.com/office/powerpoint/2010/main" val="20709094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9549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262</a:t>
            </a:fld>
            <a:endParaRPr lang="en-US"/>
          </a:p>
        </p:txBody>
      </p:sp>
    </p:spTree>
    <p:extLst>
      <p:ext uri="{BB962C8B-B14F-4D97-AF65-F5344CB8AC3E}">
        <p14:creationId xmlns:p14="http://schemas.microsoft.com/office/powerpoint/2010/main" val="260798417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263</a:t>
            </a:fld>
            <a:endParaRPr lang="en-US"/>
          </a:p>
        </p:txBody>
      </p:sp>
    </p:spTree>
    <p:extLst>
      <p:ext uri="{BB962C8B-B14F-4D97-AF65-F5344CB8AC3E}">
        <p14:creationId xmlns:p14="http://schemas.microsoft.com/office/powerpoint/2010/main" val="301319884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265</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266</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267</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268</a:t>
            </a:fld>
            <a:endParaRPr lang="en-US"/>
          </a:p>
        </p:txBody>
      </p:sp>
    </p:spTree>
    <p:extLst>
      <p:ext uri="{BB962C8B-B14F-4D97-AF65-F5344CB8AC3E}">
        <p14:creationId xmlns:p14="http://schemas.microsoft.com/office/powerpoint/2010/main" val="100545008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269</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270</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A8E73-5BCB-EBD0-9BB7-DCBC5BBBD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49ED6-CAC3-4D83-6333-C8BE65F4E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31D68-ADB1-8771-3758-5DD1F0489B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2EA99D-7E79-AB3E-C0DC-750359B730EB}"/>
              </a:ext>
            </a:extLst>
          </p:cNvPr>
          <p:cNvSpPr>
            <a:spLocks noGrp="1"/>
          </p:cNvSpPr>
          <p:nvPr>
            <p:ph type="sldNum" sz="quarter" idx="10"/>
          </p:nvPr>
        </p:nvSpPr>
        <p:spPr/>
        <p:txBody>
          <a:bodyPr/>
          <a:lstStyle/>
          <a:p>
            <a:fld id="{9506C930-0C39-C14E-9A81-5D25950FD497}" type="slidenum">
              <a:rPr lang="en-US" smtClean="0"/>
              <a:t>271</a:t>
            </a:fld>
            <a:endParaRPr lang="en-US"/>
          </a:p>
        </p:txBody>
      </p:sp>
    </p:spTree>
    <p:extLst>
      <p:ext uri="{BB962C8B-B14F-4D97-AF65-F5344CB8AC3E}">
        <p14:creationId xmlns:p14="http://schemas.microsoft.com/office/powerpoint/2010/main" val="282537866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272</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273</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274</a:t>
            </a:fld>
            <a:endParaRPr lang="en-US"/>
          </a:p>
        </p:txBody>
      </p:sp>
    </p:spTree>
    <p:extLst>
      <p:ext uri="{BB962C8B-B14F-4D97-AF65-F5344CB8AC3E}">
        <p14:creationId xmlns:p14="http://schemas.microsoft.com/office/powerpoint/2010/main" val="280453899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275</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276</a:t>
            </a:fld>
            <a:endParaRPr lang="en-US"/>
          </a:p>
        </p:txBody>
      </p:sp>
    </p:spTree>
    <p:extLst>
      <p:ext uri="{BB962C8B-B14F-4D97-AF65-F5344CB8AC3E}">
        <p14:creationId xmlns:p14="http://schemas.microsoft.com/office/powerpoint/2010/main" val="215712074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277</a:t>
            </a:fld>
            <a:endParaRPr lang="en-US"/>
          </a:p>
        </p:txBody>
      </p:sp>
    </p:spTree>
    <p:extLst>
      <p:ext uri="{BB962C8B-B14F-4D97-AF65-F5344CB8AC3E}">
        <p14:creationId xmlns:p14="http://schemas.microsoft.com/office/powerpoint/2010/main" val="237232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278</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280</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281</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282</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283</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284</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285</a:t>
            </a:fld>
            <a:endParaRPr lang="en-US"/>
          </a:p>
        </p:txBody>
      </p:sp>
    </p:spTree>
    <p:extLst>
      <p:ext uri="{BB962C8B-B14F-4D97-AF65-F5344CB8AC3E}">
        <p14:creationId xmlns:p14="http://schemas.microsoft.com/office/powerpoint/2010/main" val="197768330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286</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287</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288</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289</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290</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291</a:t>
            </a:fld>
            <a:endParaRPr lang="en-US"/>
          </a:p>
        </p:txBody>
      </p:sp>
    </p:spTree>
    <p:extLst>
      <p:ext uri="{BB962C8B-B14F-4D97-AF65-F5344CB8AC3E}">
        <p14:creationId xmlns:p14="http://schemas.microsoft.com/office/powerpoint/2010/main" val="193268513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292</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293</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294</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295</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298</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299</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300</a:t>
            </a:fld>
            <a:endParaRPr lang="en-US"/>
          </a:p>
        </p:txBody>
      </p:sp>
    </p:spTree>
    <p:extLst>
      <p:ext uri="{BB962C8B-B14F-4D97-AF65-F5344CB8AC3E}">
        <p14:creationId xmlns:p14="http://schemas.microsoft.com/office/powerpoint/2010/main" val="334201353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301</a:t>
            </a:fld>
            <a:endParaRPr lang="en-US"/>
          </a:p>
        </p:txBody>
      </p:sp>
    </p:spTree>
    <p:extLst>
      <p:ext uri="{BB962C8B-B14F-4D97-AF65-F5344CB8AC3E}">
        <p14:creationId xmlns:p14="http://schemas.microsoft.com/office/powerpoint/2010/main" val="284392931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302</a:t>
            </a:fld>
            <a:endParaRPr lang="en-US"/>
          </a:p>
        </p:txBody>
      </p:sp>
    </p:spTree>
    <p:extLst>
      <p:ext uri="{BB962C8B-B14F-4D97-AF65-F5344CB8AC3E}">
        <p14:creationId xmlns:p14="http://schemas.microsoft.com/office/powerpoint/2010/main" val="418572061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303</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304</a:t>
            </a:fld>
            <a:endParaRPr lang="en-US"/>
          </a:p>
        </p:txBody>
      </p:sp>
    </p:spTree>
    <p:extLst>
      <p:ext uri="{BB962C8B-B14F-4D97-AF65-F5344CB8AC3E}">
        <p14:creationId xmlns:p14="http://schemas.microsoft.com/office/powerpoint/2010/main" val="3699796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B316-093B-5826-7A57-0A5DCC0F0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00D24-4831-2F18-6F64-40CFB3A6C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63F60-FA15-632D-3A37-F726F689B4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402C3E-F625-60DA-AB53-BE97E2D4166A}"/>
              </a:ext>
            </a:extLst>
          </p:cNvPr>
          <p:cNvSpPr>
            <a:spLocks noGrp="1"/>
          </p:cNvSpPr>
          <p:nvPr>
            <p:ph type="sldNum" sz="quarter" idx="10"/>
          </p:nvPr>
        </p:nvSpPr>
        <p:spPr/>
        <p:txBody>
          <a:bodyPr/>
          <a:lstStyle/>
          <a:p>
            <a:fld id="{9506C930-0C39-C14E-9A81-5D25950FD497}" type="slidenum">
              <a:rPr lang="en-US" smtClean="0"/>
              <a:t>305</a:t>
            </a:fld>
            <a:endParaRPr lang="en-US"/>
          </a:p>
        </p:txBody>
      </p:sp>
    </p:spTree>
    <p:extLst>
      <p:ext uri="{BB962C8B-B14F-4D97-AF65-F5344CB8AC3E}">
        <p14:creationId xmlns:p14="http://schemas.microsoft.com/office/powerpoint/2010/main" val="38483240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F6E00-9DBE-0DCA-26AE-A27C33636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36FBC-093B-924A-9CC8-B4C3F8A0B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4AFDD-634C-E12F-4571-24794F329A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237362-7244-5F76-7608-06672AA4B3FA}"/>
              </a:ext>
            </a:extLst>
          </p:cNvPr>
          <p:cNvSpPr>
            <a:spLocks noGrp="1"/>
          </p:cNvSpPr>
          <p:nvPr>
            <p:ph type="sldNum" sz="quarter" idx="10"/>
          </p:nvPr>
        </p:nvSpPr>
        <p:spPr/>
        <p:txBody>
          <a:bodyPr/>
          <a:lstStyle/>
          <a:p>
            <a:fld id="{9506C930-0C39-C14E-9A81-5D25950FD497}" type="slidenum">
              <a:rPr lang="en-US" smtClean="0"/>
              <a:t>306</a:t>
            </a:fld>
            <a:endParaRPr lang="en-US"/>
          </a:p>
        </p:txBody>
      </p:sp>
    </p:spTree>
    <p:extLst>
      <p:ext uri="{BB962C8B-B14F-4D97-AF65-F5344CB8AC3E}">
        <p14:creationId xmlns:p14="http://schemas.microsoft.com/office/powerpoint/2010/main" val="286883343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307</a:t>
            </a:fld>
            <a:endParaRPr lang="en-US"/>
          </a:p>
        </p:txBody>
      </p:sp>
    </p:spTree>
    <p:extLst>
      <p:ext uri="{BB962C8B-B14F-4D97-AF65-F5344CB8AC3E}">
        <p14:creationId xmlns:p14="http://schemas.microsoft.com/office/powerpoint/2010/main" val="274793394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308</a:t>
            </a:fld>
            <a:endParaRPr lang="en-US"/>
          </a:p>
        </p:txBody>
      </p:sp>
    </p:spTree>
    <p:extLst>
      <p:ext uri="{BB962C8B-B14F-4D97-AF65-F5344CB8AC3E}">
        <p14:creationId xmlns:p14="http://schemas.microsoft.com/office/powerpoint/2010/main" val="432455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309</a:t>
            </a:fld>
            <a:endParaRPr lang="en-US"/>
          </a:p>
        </p:txBody>
      </p:sp>
    </p:spTree>
    <p:extLst>
      <p:ext uri="{BB962C8B-B14F-4D97-AF65-F5344CB8AC3E}">
        <p14:creationId xmlns:p14="http://schemas.microsoft.com/office/powerpoint/2010/main" val="14194328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77DF-A5E2-F624-F1F9-6321D186C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899AE-7C36-E23F-15E2-2652173E7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EE3E2-82C2-4E83-868B-10A90BDFC1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E9D3A2-48AA-46FD-2768-62ABDB265E3A}"/>
              </a:ext>
            </a:extLst>
          </p:cNvPr>
          <p:cNvSpPr>
            <a:spLocks noGrp="1"/>
          </p:cNvSpPr>
          <p:nvPr>
            <p:ph type="sldNum" sz="quarter" idx="10"/>
          </p:nvPr>
        </p:nvSpPr>
        <p:spPr/>
        <p:txBody>
          <a:bodyPr/>
          <a:lstStyle/>
          <a:p>
            <a:fld id="{9506C930-0C39-C14E-9A81-5D25950FD497}" type="slidenum">
              <a:rPr lang="en-US" smtClean="0"/>
              <a:t>310</a:t>
            </a:fld>
            <a:endParaRPr lang="en-US"/>
          </a:p>
        </p:txBody>
      </p:sp>
    </p:spTree>
    <p:extLst>
      <p:ext uri="{BB962C8B-B14F-4D97-AF65-F5344CB8AC3E}">
        <p14:creationId xmlns:p14="http://schemas.microsoft.com/office/powerpoint/2010/main" val="195986984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311</a:t>
            </a:fld>
            <a:endParaRPr lang="en-US"/>
          </a:p>
        </p:txBody>
      </p:sp>
    </p:spTree>
    <p:extLst>
      <p:ext uri="{BB962C8B-B14F-4D97-AF65-F5344CB8AC3E}">
        <p14:creationId xmlns:p14="http://schemas.microsoft.com/office/powerpoint/2010/main" val="317236237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312</a:t>
            </a:fld>
            <a:endParaRPr lang="en-US"/>
          </a:p>
        </p:txBody>
      </p:sp>
    </p:spTree>
    <p:extLst>
      <p:ext uri="{BB962C8B-B14F-4D97-AF65-F5344CB8AC3E}">
        <p14:creationId xmlns:p14="http://schemas.microsoft.com/office/powerpoint/2010/main" val="3543040656"/>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313</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314</a:t>
            </a:fld>
            <a:endParaRPr lang="en-US"/>
          </a:p>
        </p:txBody>
      </p:sp>
    </p:spTree>
    <p:extLst>
      <p:ext uri="{BB962C8B-B14F-4D97-AF65-F5344CB8AC3E}">
        <p14:creationId xmlns:p14="http://schemas.microsoft.com/office/powerpoint/2010/main" val="187302199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315</a:t>
            </a:fld>
            <a:endParaRPr lang="en-US"/>
          </a:p>
        </p:txBody>
      </p:sp>
    </p:spTree>
    <p:extLst>
      <p:ext uri="{BB962C8B-B14F-4D97-AF65-F5344CB8AC3E}">
        <p14:creationId xmlns:p14="http://schemas.microsoft.com/office/powerpoint/2010/main" val="2334336723"/>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316</a:t>
            </a:fld>
            <a:endParaRPr lang="en-US"/>
          </a:p>
        </p:txBody>
      </p:sp>
    </p:spTree>
    <p:extLst>
      <p:ext uri="{BB962C8B-B14F-4D97-AF65-F5344CB8AC3E}">
        <p14:creationId xmlns:p14="http://schemas.microsoft.com/office/powerpoint/2010/main" val="126089357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319</a:t>
            </a:fld>
            <a:endParaRPr lang="en-US"/>
          </a:p>
        </p:txBody>
      </p:sp>
    </p:spTree>
    <p:extLst>
      <p:ext uri="{BB962C8B-B14F-4D97-AF65-F5344CB8AC3E}">
        <p14:creationId xmlns:p14="http://schemas.microsoft.com/office/powerpoint/2010/main" val="370281456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320</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322</a:t>
            </a:fld>
            <a:endParaRPr lang="en-US"/>
          </a:p>
        </p:txBody>
      </p:sp>
    </p:spTree>
    <p:extLst>
      <p:ext uri="{BB962C8B-B14F-4D97-AF65-F5344CB8AC3E}">
        <p14:creationId xmlns:p14="http://schemas.microsoft.com/office/powerpoint/2010/main" val="1463913051"/>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323</a:t>
            </a:fld>
            <a:endParaRPr lang="en-US"/>
          </a:p>
        </p:txBody>
      </p:sp>
    </p:spTree>
    <p:extLst>
      <p:ext uri="{BB962C8B-B14F-4D97-AF65-F5344CB8AC3E}">
        <p14:creationId xmlns:p14="http://schemas.microsoft.com/office/powerpoint/2010/main" val="2013263745"/>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324</a:t>
            </a:fld>
            <a:endParaRPr lang="en-US"/>
          </a:p>
        </p:txBody>
      </p:sp>
    </p:spTree>
    <p:extLst>
      <p:ext uri="{BB962C8B-B14F-4D97-AF65-F5344CB8AC3E}">
        <p14:creationId xmlns:p14="http://schemas.microsoft.com/office/powerpoint/2010/main" val="289530119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325</a:t>
            </a:fld>
            <a:endParaRPr lang="en-US"/>
          </a:p>
        </p:txBody>
      </p:sp>
    </p:spTree>
    <p:extLst>
      <p:ext uri="{BB962C8B-B14F-4D97-AF65-F5344CB8AC3E}">
        <p14:creationId xmlns:p14="http://schemas.microsoft.com/office/powerpoint/2010/main" val="237340211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326</a:t>
            </a:fld>
            <a:endParaRPr lang="en-US"/>
          </a:p>
        </p:txBody>
      </p:sp>
    </p:spTree>
    <p:extLst>
      <p:ext uri="{BB962C8B-B14F-4D97-AF65-F5344CB8AC3E}">
        <p14:creationId xmlns:p14="http://schemas.microsoft.com/office/powerpoint/2010/main" val="84078289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327</a:t>
            </a:fld>
            <a:endParaRPr lang="en-US"/>
          </a:p>
        </p:txBody>
      </p:sp>
    </p:spTree>
    <p:extLst>
      <p:ext uri="{BB962C8B-B14F-4D97-AF65-F5344CB8AC3E}">
        <p14:creationId xmlns:p14="http://schemas.microsoft.com/office/powerpoint/2010/main" val="3868335"/>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328</a:t>
            </a:fld>
            <a:endParaRPr lang="en-US"/>
          </a:p>
        </p:txBody>
      </p:sp>
    </p:spTree>
    <p:extLst>
      <p:ext uri="{BB962C8B-B14F-4D97-AF65-F5344CB8AC3E}">
        <p14:creationId xmlns:p14="http://schemas.microsoft.com/office/powerpoint/2010/main" val="3451054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331</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332</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333</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34</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35</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36</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37</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39</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41</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42</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43</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E6D2-CF2B-6FD1-9783-86AE9B1B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67E11-6861-3307-98F1-BD3E41E4D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FD941-6CE7-3570-D6F1-FCBD478351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C2A815-9443-BC6E-C80A-1EDDAB4DE1F4}"/>
              </a:ext>
            </a:extLst>
          </p:cNvPr>
          <p:cNvSpPr>
            <a:spLocks noGrp="1"/>
          </p:cNvSpPr>
          <p:nvPr>
            <p:ph type="sldNum" sz="quarter" idx="10"/>
          </p:nvPr>
        </p:nvSpPr>
        <p:spPr/>
        <p:txBody>
          <a:bodyPr/>
          <a:lstStyle/>
          <a:p>
            <a:fld id="{9506C930-0C39-C14E-9A81-5D25950FD497}" type="slidenum">
              <a:rPr lang="en-US" smtClean="0"/>
              <a:t>44</a:t>
            </a:fld>
            <a:endParaRPr lang="en-US"/>
          </a:p>
        </p:txBody>
      </p:sp>
    </p:spTree>
    <p:extLst>
      <p:ext uri="{BB962C8B-B14F-4D97-AF65-F5344CB8AC3E}">
        <p14:creationId xmlns:p14="http://schemas.microsoft.com/office/powerpoint/2010/main" val="2848979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B216-8CFE-0F61-6E53-45A7785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B93A5-943D-B979-0D74-26B2C925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2E29-109A-5EAD-C5DE-2B2451872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5D499-1A0F-B845-38EE-B279804C9FBA}"/>
              </a:ext>
            </a:extLst>
          </p:cNvPr>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183554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62</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63</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71</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8E96-7A0E-99F4-BAA3-19DDB0206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9B61F-B398-43FB-4C48-33212F045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4C4FF-EB2E-9ACB-6764-9D41EACE0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79BB56-D54B-6576-65D9-FA5F14A6404F}"/>
              </a:ext>
            </a:extLst>
          </p:cNvPr>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19648930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101</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102</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1554951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5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0.xml"/><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16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1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image" Target="../media/image188.png"/></Relationships>
</file>

<file path=ppt/slides/_rels/slide1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4.xml"/><Relationship Id="rId1" Type="http://schemas.openxmlformats.org/officeDocument/2006/relationships/slideLayout" Target="../slideLayouts/slideLayout6.xml"/><Relationship Id="rId4" Type="http://schemas.openxmlformats.org/officeDocument/2006/relationships/image" Target="../media/image191.png"/></Relationships>
</file>

<file path=ppt/slides/_rels/slide17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6.xml"/><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8.xml"/><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1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3.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1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0.xml"/><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9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83.xml"/><Relationship Id="rId1" Type="http://schemas.openxmlformats.org/officeDocument/2006/relationships/slideLayout" Target="../slideLayouts/slideLayout6.xml"/><Relationship Id="rId4" Type="http://schemas.openxmlformats.org/officeDocument/2006/relationships/image" Target="../media/image214.png"/></Relationships>
</file>

<file path=ppt/slides/_rels/slide1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202.xml"/><Relationship Id="rId13" Type="http://schemas.openxmlformats.org/officeDocument/2006/relationships/slide" Target="slide297.xml"/><Relationship Id="rId3" Type="http://schemas.openxmlformats.org/officeDocument/2006/relationships/slide" Target="slide3.xml"/><Relationship Id="rId7" Type="http://schemas.openxmlformats.org/officeDocument/2006/relationships/slide" Target="slide140.xml"/><Relationship Id="rId12" Type="http://schemas.openxmlformats.org/officeDocument/2006/relationships/slide" Target="slide26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264.xml"/><Relationship Id="rId11" Type="http://schemas.openxmlformats.org/officeDocument/2006/relationships/slide" Target="slide258.xml"/><Relationship Id="rId5" Type="http://schemas.openxmlformats.org/officeDocument/2006/relationships/slide" Target="slide80.xml"/><Relationship Id="rId10" Type="http://schemas.openxmlformats.org/officeDocument/2006/relationships/slide" Target="slide255.xml"/><Relationship Id="rId4" Type="http://schemas.openxmlformats.org/officeDocument/2006/relationships/slide" Target="slide4.xml"/><Relationship Id="rId9" Type="http://schemas.openxmlformats.org/officeDocument/2006/relationships/slide" Target="slide245.xml"/><Relationship Id="rId14" Type="http://schemas.openxmlformats.org/officeDocument/2006/relationships/slide" Target="slide32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1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97.xml"/><Relationship Id="rId1" Type="http://schemas.openxmlformats.org/officeDocument/2006/relationships/slideLayout" Target="../slideLayouts/slideLayout6.xml"/><Relationship Id="rId4" Type="http://schemas.openxmlformats.org/officeDocument/2006/relationships/image" Target="../media/image227.png"/></Relationships>
</file>

<file path=ppt/slides/_rels/slide21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8.xml"/><Relationship Id="rId1" Type="http://schemas.openxmlformats.org/officeDocument/2006/relationships/slideLayout" Target="../slideLayouts/slideLayout6.xml"/><Relationship Id="rId4" Type="http://schemas.openxmlformats.org/officeDocument/2006/relationships/image" Target="../media/image229.png"/></Relationships>
</file>

<file path=ppt/slides/_rels/slide21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11.xml"/><Relationship Id="rId1" Type="http://schemas.openxmlformats.org/officeDocument/2006/relationships/slideLayout" Target="../slideLayouts/slideLayout6.xml"/><Relationship Id="rId4" Type="http://schemas.openxmlformats.org/officeDocument/2006/relationships/image" Target="../media/image245.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13.xml"/><Relationship Id="rId1" Type="http://schemas.openxmlformats.org/officeDocument/2006/relationships/slideLayout" Target="../slideLayouts/slideLayout6.xml"/><Relationship Id="rId4" Type="http://schemas.openxmlformats.org/officeDocument/2006/relationships/image" Target="../media/image248.png"/></Relationships>
</file>

<file path=ppt/slides/_rels/slide23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20.xml"/><Relationship Id="rId1" Type="http://schemas.openxmlformats.org/officeDocument/2006/relationships/slideLayout" Target="../slideLayouts/slideLayout6.xml"/><Relationship Id="rId4" Type="http://schemas.openxmlformats.org/officeDocument/2006/relationships/image" Target="../media/image256.png"/></Relationships>
</file>

<file path=ppt/slides/_rels/slide23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33.xml"/><Relationship Id="rId1" Type="http://schemas.openxmlformats.org/officeDocument/2006/relationships/slideLayout" Target="../slideLayouts/slideLayout6.xml"/><Relationship Id="rId4" Type="http://schemas.openxmlformats.org/officeDocument/2006/relationships/image" Target="../media/image269.png"/></Relationships>
</file>

<file path=ppt/slides/_rels/slide25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7.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48.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49.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53.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54.xml"/><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5.xm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2.xml"/><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63.xml"/><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64.xml"/><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67.xml"/><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68.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69.xml"/><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70.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9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72.xml"/><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73.xml"/><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77.xml"/><Relationship Id="rId1" Type="http://schemas.openxmlformats.org/officeDocument/2006/relationships/slideLayout" Target="../slideLayouts/slideLayout6.xml"/><Relationship Id="rId4" Type="http://schemas.openxmlformats.org/officeDocument/2006/relationships/image" Target="../media/image306.png"/></Relationships>
</file>

<file path=ppt/slides/_rels/slide296.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9.xml"/><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8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81.xml"/><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82.xml"/><Relationship Id="rId1" Type="http://schemas.openxmlformats.org/officeDocument/2006/relationships/slideLayout" Target="../slideLayouts/slideLayout6.xml"/><Relationship Id="rId4" Type="http://schemas.openxmlformats.org/officeDocument/2006/relationships/image" Target="../media/image311.png"/></Relationships>
</file>

<file path=ppt/slides/_rels/slide30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83.xml"/><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84.xml"/><Relationship Id="rId1" Type="http://schemas.openxmlformats.org/officeDocument/2006/relationships/slideLayout" Target="../slideLayouts/slideLayout6.xml"/><Relationship Id="rId4" Type="http://schemas.openxmlformats.org/officeDocument/2006/relationships/image" Target="../media/image314.png"/></Relationships>
</file>

<file path=ppt/slides/_rels/slide30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85.xml"/><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86.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87.xml"/><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88.xml"/><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89.xml"/><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9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91.xml"/><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92.xml"/><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93.xml"/><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94.xml"/><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95.xml"/><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96.xml"/><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97.xml"/><Relationship Id="rId1" Type="http://schemas.openxmlformats.org/officeDocument/2006/relationships/slideLayout" Target="../slideLayouts/slideLayout6.xml"/><Relationship Id="rId4" Type="http://schemas.openxmlformats.org/officeDocument/2006/relationships/image" Target="../media/image328.png"/></Relationships>
</file>

<file path=ppt/slides/_rels/slide31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98.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99.xml"/><Relationship Id="rId1" Type="http://schemas.openxmlformats.org/officeDocument/2006/relationships/slideLayout" Target="../slideLayouts/slideLayout6.xml"/><Relationship Id="rId4" Type="http://schemas.openxmlformats.org/officeDocument/2006/relationships/image" Target="../media/image331.png"/></Relationships>
</file>

<file path=ppt/slides/_rels/slide319.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30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01.xml"/><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xml"/></Relationships>
</file>

<file path=ppt/slides/_rels/slide3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3.xml"/><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304.xml"/><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05.xml"/><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306.xml"/><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307.xml"/><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308.xml"/><Relationship Id="rId1" Type="http://schemas.openxmlformats.org/officeDocument/2006/relationships/slideLayout" Target="../slideLayouts/slideLayout6.xml"/><Relationship Id="rId4" Type="http://schemas.openxmlformats.org/officeDocument/2006/relationships/image" Target="../media/image339.png"/></Relationships>
</file>

<file path=ppt/slides/_rels/slide32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309.xml"/><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310.xml"/><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311.xml"/><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a:latin typeface="Oswald"/>
                <a:ea typeface="Noto Serif"/>
              </a:rPr>
              <a:t>2025–26 FAFSA</a:t>
            </a:r>
            <a:r>
              <a:rPr lang="en-US" cap="none" baseline="30000">
                <a:latin typeface="Oswald"/>
                <a:ea typeface="Noto Serif"/>
              </a:rPr>
              <a:t>®</a:t>
            </a:r>
            <a:r>
              <a:rPr lang="en-US" cap="none">
                <a:latin typeface="Oswald"/>
                <a:ea typeface="Noto Serif"/>
              </a:rPr>
              <a:t> Preview Presentation</a:t>
            </a:r>
          </a:p>
        </p:txBody>
      </p:sp>
      <p:sp>
        <p:nvSpPr>
          <p:cNvPr id="3" name="Content Placeholder 2"/>
          <p:cNvSpPr>
            <a:spLocks noGrp="1"/>
          </p:cNvSpPr>
          <p:nvPr>
            <p:ph sz="quarter" idx="10"/>
          </p:nvPr>
        </p:nvSpPr>
        <p:spPr/>
        <p:txBody>
          <a:bodyPr vert="horz" lIns="91440" tIns="45720" rIns="91440" bIns="45720" rtlCol="0" anchor="t">
            <a:noAutofit/>
          </a:bodyPr>
          <a:lstStyle/>
          <a:p>
            <a:r>
              <a:rPr lang="en-US">
                <a:latin typeface="Cambria"/>
                <a:ea typeface="Cambria"/>
              </a:rPr>
              <a:t>October 2024</a:t>
            </a:r>
            <a:endParaRPr lang="en-US"/>
          </a:p>
        </p:txBody>
      </p:sp>
    </p:spTree>
    <p:extLst>
      <p:ext uri="{BB962C8B-B14F-4D97-AF65-F5344CB8AC3E}">
        <p14:creationId xmlns:p14="http://schemas.microsoft.com/office/powerpoint/2010/main" val="3649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01831"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 time estimate for completing the form, and that they can save the form and return later if needed, along with an accompanying video.</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a:t>
            </a:fld>
            <a:endParaRPr lang="en-US"/>
          </a:p>
        </p:txBody>
      </p:sp>
      <p:pic>
        <p:nvPicPr>
          <p:cNvPr id="6" name="Picture 5"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C62A60A-27E3-B672-7015-605A56683066}"/>
              </a:ext>
            </a:extLst>
          </p:cNvPr>
          <p:cNvPicPr>
            <a:picLocks noChangeAspect="1"/>
          </p:cNvPicPr>
          <p:nvPr/>
        </p:nvPicPr>
        <p:blipFill rotWithShape="1">
          <a:blip r:embed="rId3"/>
          <a:srcRect l="4862" t="9722" r="10536" b="15972"/>
          <a:stretch/>
        </p:blipFill>
        <p:spPr>
          <a:xfrm>
            <a:off x="5449291" y="1445567"/>
            <a:ext cx="5890224" cy="4696378"/>
          </a:xfrm>
          <a:prstGeom prst="rect">
            <a:avLst/>
          </a:prstGeom>
          <a:ln>
            <a:solidFill>
              <a:schemeClr val="tx1"/>
            </a:solidFill>
          </a:ln>
        </p:spPr>
      </p:pic>
    </p:spTree>
    <p:extLst>
      <p:ext uri="{BB962C8B-B14F-4D97-AF65-F5344CB8AC3E}">
        <p14:creationId xmlns:p14="http://schemas.microsoft.com/office/powerpoint/2010/main" val="23928434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2" y="6301231"/>
            <a:ext cx="431638" cy="364611"/>
          </a:xfrm>
        </p:spPr>
        <p:txBody>
          <a:bodyPr/>
          <a:lstStyle/>
          <a:p>
            <a:fld id="{234755BD-B4AC-9044-BCE4-27904766F8BB}" type="slidenum">
              <a:rPr lang="en-US" smtClean="0"/>
              <a:pPr/>
              <a:t>100</a:t>
            </a:fld>
            <a:endParaRPr lang="en-US"/>
          </a:p>
        </p:txBody>
      </p:sp>
      <p:sp>
        <p:nvSpPr>
          <p:cNvPr id="2" name="TextBox 1">
            <a:extLst>
              <a:ext uri="{FF2B5EF4-FFF2-40B4-BE49-F238E27FC236}">
                <a16:creationId xmlns:a16="http://schemas.microsoft.com/office/drawing/2014/main" id="{80B12F4B-8D7F-7698-AF9E-8F0A970919FD}"/>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pic>
        <p:nvPicPr>
          <p:cNvPr id="4" name="Picture 3" descr="Screenshot continuation of the “Parent Identity Information” section, which displays the parent's permanent mailing address for them to verify.">
            <a:extLst>
              <a:ext uri="{FF2B5EF4-FFF2-40B4-BE49-F238E27FC236}">
                <a16:creationId xmlns:a16="http://schemas.microsoft.com/office/drawing/2014/main" id="{B9FDFEDD-CC47-1F2C-3D47-C885F56F87B0}"/>
              </a:ext>
            </a:extLst>
          </p:cNvPr>
          <p:cNvPicPr>
            <a:picLocks noChangeAspect="1"/>
          </p:cNvPicPr>
          <p:nvPr/>
        </p:nvPicPr>
        <p:blipFill>
          <a:blip r:embed="rId3"/>
          <a:stretch>
            <a:fillRect/>
          </a:stretch>
        </p:blipFill>
        <p:spPr>
          <a:xfrm>
            <a:off x="5657052" y="1722901"/>
            <a:ext cx="5858197" cy="3412198"/>
          </a:xfrm>
          <a:prstGeom prst="rect">
            <a:avLst/>
          </a:prstGeom>
          <a:ln>
            <a:solidFill>
              <a:schemeClr val="tx1"/>
            </a:solidFill>
          </a:ln>
        </p:spPr>
      </p:pic>
    </p:spTree>
    <p:extLst>
      <p:ext uri="{BB962C8B-B14F-4D97-AF65-F5344CB8AC3E}">
        <p14:creationId xmlns:p14="http://schemas.microsoft.com/office/powerpoint/2010/main" val="64043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0901" y="1733815"/>
            <a:ext cx="4622619" cy="2949462"/>
          </a:xfrm>
          <a:prstGeom prst="rect">
            <a:avLst/>
          </a:prstGeom>
          <a:noFill/>
        </p:spPr>
        <p:txBody>
          <a:bodyPr wrap="square" rtlCol="0">
            <a:spAutoFit/>
          </a:bodyPr>
          <a:lstStyle/>
          <a:p>
            <a:pPr rtl="0">
              <a:lnSpc>
                <a:spcPct val="150000"/>
              </a:lnSpc>
            </a:pPr>
            <a:r>
              <a:rPr lang="en-US" sz="1800" b="0" i="0" u="none" strike="noStrike">
                <a:solidFill>
                  <a:srgbClr val="191918"/>
                </a:solidFill>
                <a:effectLst/>
                <a:latin typeface="Arial" panose="020B0604020202020204" pitchFamily="34" charset="0"/>
              </a:rPr>
              <a:t>This page informs the parent about consent, approval, and the use of their federal tax information. By providing consent and approval, the parent’s federal tax information is transferred directly into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from the IRS to help complete the "Parent Financials" section.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7481" y="6301231"/>
            <a:ext cx="439809" cy="338107"/>
          </a:xfrm>
        </p:spPr>
        <p:txBody>
          <a:bodyPr/>
          <a:lstStyle/>
          <a:p>
            <a:fld id="{234755BD-B4AC-9044-BCE4-27904766F8BB}" type="slidenum">
              <a:rPr lang="en-US" smtClean="0"/>
              <a:pPr/>
              <a:t>101</a:t>
            </a:fld>
            <a:endParaRPr lang="en-US"/>
          </a:p>
        </p:txBody>
      </p:sp>
      <p:pic>
        <p:nvPicPr>
          <p:cNvPr id="4" name="Picture 3"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FCEE7CA8-3E78-7CBC-C75D-5E5F144C78A6}"/>
              </a:ext>
            </a:extLst>
          </p:cNvPr>
          <p:cNvPicPr>
            <a:picLocks noChangeAspect="1"/>
          </p:cNvPicPr>
          <p:nvPr/>
        </p:nvPicPr>
        <p:blipFill>
          <a:blip r:embed="rId3"/>
          <a:stretch>
            <a:fillRect/>
          </a:stretch>
        </p:blipFill>
        <p:spPr>
          <a:xfrm>
            <a:off x="5957844" y="1543664"/>
            <a:ext cx="4278969" cy="4525201"/>
          </a:xfrm>
          <a:prstGeom prst="rect">
            <a:avLst/>
          </a:prstGeom>
          <a:ln>
            <a:solidFill>
              <a:schemeClr val="tx1"/>
            </a:solidFill>
          </a:ln>
        </p:spPr>
      </p:pic>
    </p:spTree>
    <p:extLst>
      <p:ext uri="{BB962C8B-B14F-4D97-AF65-F5344CB8AC3E}">
        <p14:creationId xmlns:p14="http://schemas.microsoft.com/office/powerpoint/2010/main" val="851425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327632"/>
          </a:xfrm>
        </p:spPr>
        <p:txBody>
          <a:bodyPr/>
          <a:lstStyle/>
          <a:p>
            <a:fld id="{234755BD-B4AC-9044-BCE4-27904766F8BB}" type="slidenum">
              <a:rPr lang="en-US" smtClean="0"/>
              <a:pPr/>
              <a:t>102</a:t>
            </a:fld>
            <a:endParaRPr lang="en-US"/>
          </a:p>
        </p:txBody>
      </p:sp>
      <p:sp>
        <p:nvSpPr>
          <p:cNvPr id="3" name="TextBox 2">
            <a:extLst>
              <a:ext uri="{FF2B5EF4-FFF2-40B4-BE49-F238E27FC236}">
                <a16:creationId xmlns:a16="http://schemas.microsoft.com/office/drawing/2014/main" id="{B0927601-FB6D-15B5-74DC-822246F9758D}"/>
              </a:ext>
            </a:extLst>
          </p:cNvPr>
          <p:cNvSpPr txBox="1"/>
          <p:nvPr/>
        </p:nvSpPr>
        <p:spPr>
          <a:xfrm>
            <a:off x="695246" y="1715175"/>
            <a:ext cx="3164090"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parent can expand and collapse. The parent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4" name="Picture 3"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2541E928-57BF-458C-0D29-C8BFC16B4B53}"/>
              </a:ext>
            </a:extLst>
          </p:cNvPr>
          <p:cNvPicPr>
            <a:picLocks noChangeAspect="1"/>
          </p:cNvPicPr>
          <p:nvPr/>
        </p:nvPicPr>
        <p:blipFill>
          <a:blip r:embed="rId3"/>
          <a:stretch>
            <a:fillRect/>
          </a:stretch>
        </p:blipFill>
        <p:spPr>
          <a:xfrm>
            <a:off x="3859336" y="1715175"/>
            <a:ext cx="3691838" cy="4125653"/>
          </a:xfrm>
          <a:prstGeom prst="rect">
            <a:avLst/>
          </a:prstGeom>
          <a:ln>
            <a:solidFill>
              <a:schemeClr val="tx1"/>
            </a:solidFill>
          </a:ln>
        </p:spPr>
      </p:pic>
      <p:pic>
        <p:nvPicPr>
          <p:cNvPr id="6" name="Picture 5"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232B7A3B-E96B-C63C-CD7C-7F1598F5CF8D}"/>
              </a:ext>
            </a:extLst>
          </p:cNvPr>
          <p:cNvPicPr>
            <a:picLocks noChangeAspect="1"/>
          </p:cNvPicPr>
          <p:nvPr/>
        </p:nvPicPr>
        <p:blipFill>
          <a:blip r:embed="rId4"/>
          <a:stretch>
            <a:fillRect/>
          </a:stretch>
        </p:blipFill>
        <p:spPr>
          <a:xfrm>
            <a:off x="7720252" y="1715175"/>
            <a:ext cx="3853786" cy="4125653"/>
          </a:xfrm>
          <a:prstGeom prst="rect">
            <a:avLst/>
          </a:prstGeom>
          <a:ln>
            <a:solidFill>
              <a:schemeClr val="tx1"/>
            </a:solidFill>
          </a:ln>
        </p:spPr>
      </p:pic>
    </p:spTree>
    <p:extLst>
      <p:ext uri="{BB962C8B-B14F-4D97-AF65-F5344CB8AC3E}">
        <p14:creationId xmlns:p14="http://schemas.microsoft.com/office/powerpoint/2010/main" val="4298915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Parent Imports IRS Information</a:t>
            </a:r>
            <a:endParaRPr lang="en-US" sz="3600"/>
          </a:p>
        </p:txBody>
      </p:sp>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103</a:t>
            </a:fld>
            <a:endParaRPr lang="en-US"/>
          </a:p>
        </p:txBody>
      </p:sp>
      <p:pic>
        <p:nvPicPr>
          <p:cNvPr id="5" name="Picture 4"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108F554F-B7C5-83AF-FC60-0EF879BD9C0C}"/>
              </a:ext>
            </a:extLst>
          </p:cNvPr>
          <p:cNvPicPr>
            <a:picLocks noChangeAspect="1"/>
          </p:cNvPicPr>
          <p:nvPr/>
        </p:nvPicPr>
        <p:blipFill>
          <a:blip r:embed="rId2"/>
          <a:stretch>
            <a:fillRect/>
          </a:stretch>
        </p:blipFill>
        <p:spPr>
          <a:xfrm>
            <a:off x="4528384" y="2079375"/>
            <a:ext cx="6464081" cy="2544629"/>
          </a:xfrm>
          <a:prstGeom prst="rect">
            <a:avLst/>
          </a:prstGeom>
          <a:ln>
            <a:solidFill>
              <a:schemeClr val="tx1"/>
            </a:solidFill>
          </a:ln>
        </p:spPr>
      </p:pic>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4865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Parent Imports IRS Information (Continued)</a:t>
            </a:r>
            <a:endParaRPr lang="en-US" sz="3600"/>
          </a:p>
        </p:txBody>
      </p:sp>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104</a:t>
            </a:fld>
            <a:endParaRPr lang="en-US"/>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3365024"/>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parent. For this scenario, the parent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6" name="Picture 5"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46557D3E-5194-E6CA-5AA7-A173FA155345}"/>
              </a:ext>
            </a:extLst>
          </p:cNvPr>
          <p:cNvPicPr>
            <a:picLocks noChangeAspect="1"/>
          </p:cNvPicPr>
          <p:nvPr/>
        </p:nvPicPr>
        <p:blipFill>
          <a:blip r:embed="rId2"/>
          <a:stretch>
            <a:fillRect/>
          </a:stretch>
        </p:blipFill>
        <p:spPr>
          <a:xfrm>
            <a:off x="4679006" y="1805156"/>
            <a:ext cx="6431446" cy="3247688"/>
          </a:xfrm>
          <a:prstGeom prst="rect">
            <a:avLst/>
          </a:prstGeom>
          <a:ln>
            <a:solidFill>
              <a:schemeClr val="tx1"/>
            </a:solidFill>
          </a:ln>
        </p:spPr>
      </p:pic>
    </p:spTree>
    <p:extLst>
      <p:ext uri="{BB962C8B-B14F-4D97-AF65-F5344CB8AC3E}">
        <p14:creationId xmlns:p14="http://schemas.microsoft.com/office/powerpoint/2010/main" val="675775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88848" y="1722481"/>
            <a:ext cx="3834384" cy="1702967"/>
          </a:xfrm>
          <a:prstGeom prst="rect">
            <a:avLst/>
          </a:prstGeom>
          <a:noFill/>
        </p:spPr>
        <p:txBody>
          <a:bodyPr wrap="square" rtlCol="0">
            <a:spAutoFit/>
          </a:bodyPr>
          <a:lstStyle/>
          <a:p>
            <a:pPr>
              <a:lnSpc>
                <a:spcPct val="150000"/>
              </a:lnSpc>
            </a:pPr>
            <a:r>
              <a:rPr lang="en-US"/>
              <a:t>This is the first page in the "Parent Demographics" section. It provides an overview of the section.</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1"/>
            <a:ext cx="431638" cy="338107"/>
          </a:xfrm>
        </p:spPr>
        <p:txBody>
          <a:bodyPr/>
          <a:lstStyle/>
          <a:p>
            <a:fld id="{234755BD-B4AC-9044-BCE4-27904766F8BB}" type="slidenum">
              <a:rPr lang="en-US" smtClean="0"/>
              <a:pPr/>
              <a:t>105</a:t>
            </a:fld>
            <a:endParaRPr lang="en-US"/>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AB2D29CE-3B54-95FC-8A79-2CFA3BBB5745}"/>
              </a:ext>
            </a:extLst>
          </p:cNvPr>
          <p:cNvPicPr>
            <a:picLocks noChangeAspect="1"/>
          </p:cNvPicPr>
          <p:nvPr/>
        </p:nvPicPr>
        <p:blipFill>
          <a:blip r:embed="rId3"/>
          <a:stretch>
            <a:fillRect/>
          </a:stretch>
        </p:blipFill>
        <p:spPr>
          <a:xfrm>
            <a:off x="4849916" y="1626900"/>
            <a:ext cx="6193061" cy="2699294"/>
          </a:xfrm>
          <a:prstGeom prst="rect">
            <a:avLst/>
          </a:prstGeom>
          <a:ln>
            <a:solidFill>
              <a:schemeClr val="tx1"/>
            </a:solidFill>
          </a:ln>
        </p:spPr>
      </p:pic>
    </p:spTree>
    <p:extLst>
      <p:ext uri="{BB962C8B-B14F-4D97-AF65-F5344CB8AC3E}">
        <p14:creationId xmlns:p14="http://schemas.microsoft.com/office/powerpoint/2010/main" val="3453631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76656" y="1729955"/>
            <a:ext cx="4126992" cy="1287468"/>
          </a:xfrm>
          <a:prstGeom prst="rect">
            <a:avLst/>
          </a:prstGeom>
          <a:noFill/>
        </p:spPr>
        <p:txBody>
          <a:bodyPr wrap="square" rtlCol="0">
            <a:spAutoFit/>
          </a:bodyPr>
          <a:lstStyle/>
          <a:p>
            <a:pPr>
              <a:lnSpc>
                <a:spcPct val="150000"/>
              </a:lnSpc>
            </a:pPr>
            <a:r>
              <a:rPr lang="en-US"/>
              <a:t>The parent is asked about their current marital status. They select the "Single (never married)" option.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298351"/>
          </a:xfrm>
        </p:spPr>
        <p:txBody>
          <a:bodyPr/>
          <a:lstStyle/>
          <a:p>
            <a:fld id="{234755BD-B4AC-9044-BCE4-27904766F8BB}" type="slidenum">
              <a:rPr lang="en-US" smtClean="0"/>
              <a:pPr/>
              <a:t>106</a:t>
            </a:fld>
            <a:endParaRPr lang="en-US"/>
          </a:p>
        </p:txBody>
      </p:sp>
      <p:pic>
        <p:nvPicPr>
          <p:cNvPr id="4" name="Picture 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4993A76F-FFE2-BC9A-8C52-13C758524944}"/>
              </a:ext>
            </a:extLst>
          </p:cNvPr>
          <p:cNvPicPr>
            <a:picLocks noChangeAspect="1"/>
          </p:cNvPicPr>
          <p:nvPr/>
        </p:nvPicPr>
        <p:blipFill>
          <a:blip r:embed="rId3"/>
          <a:stretch>
            <a:fillRect/>
          </a:stretch>
        </p:blipFill>
        <p:spPr>
          <a:xfrm>
            <a:off x="5028710" y="1466135"/>
            <a:ext cx="5654530" cy="4511431"/>
          </a:xfrm>
          <a:prstGeom prst="rect">
            <a:avLst/>
          </a:prstGeom>
          <a:ln>
            <a:solidFill>
              <a:schemeClr val="tx1"/>
            </a:solidFill>
          </a:ln>
        </p:spPr>
      </p:pic>
    </p:spTree>
    <p:extLst>
      <p:ext uri="{BB962C8B-B14F-4D97-AF65-F5344CB8AC3E}">
        <p14:creationId xmlns:p14="http://schemas.microsoft.com/office/powerpoint/2010/main" val="34997063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4880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93092" y="1714500"/>
            <a:ext cx="4342203"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their state of legal residence. The parent selects the state from a drop-down box and provides the month and year when they became a legal resident.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2401" y="6301231"/>
            <a:ext cx="444890" cy="351359"/>
          </a:xfrm>
        </p:spPr>
        <p:txBody>
          <a:bodyPr/>
          <a:lstStyle/>
          <a:p>
            <a:fld id="{234755BD-B4AC-9044-BCE4-27904766F8BB}" type="slidenum">
              <a:rPr lang="en-US" dirty="0" smtClean="0"/>
              <a:pPr/>
              <a:t>107</a:t>
            </a:fld>
            <a:endParaRPr lang="en-US"/>
          </a:p>
        </p:txBody>
      </p:sp>
      <p:pic>
        <p:nvPicPr>
          <p:cNvPr id="4" name="Picture 3"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91CE2122-1A9F-9678-DFDB-FD683B703774}"/>
              </a:ext>
            </a:extLst>
          </p:cNvPr>
          <p:cNvPicPr>
            <a:picLocks noChangeAspect="1"/>
          </p:cNvPicPr>
          <p:nvPr/>
        </p:nvPicPr>
        <p:blipFill>
          <a:blip r:embed="rId3"/>
          <a:stretch>
            <a:fillRect/>
          </a:stretch>
        </p:blipFill>
        <p:spPr>
          <a:xfrm>
            <a:off x="5425242" y="1714500"/>
            <a:ext cx="6073666" cy="2796782"/>
          </a:xfrm>
          <a:prstGeom prst="rect">
            <a:avLst/>
          </a:prstGeom>
          <a:ln>
            <a:solidFill>
              <a:schemeClr val="tx1"/>
            </a:solidFill>
          </a:ln>
        </p:spPr>
      </p:pic>
    </p:spTree>
    <p:extLst>
      <p:ext uri="{BB962C8B-B14F-4D97-AF65-F5344CB8AC3E}">
        <p14:creationId xmlns:p14="http://schemas.microsoft.com/office/powerpoint/2010/main" val="274832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78420" y="1714500"/>
            <a:ext cx="3939867" cy="1287468"/>
          </a:xfrm>
          <a:prstGeom prst="rect">
            <a:avLst/>
          </a:prstGeom>
          <a:noFill/>
        </p:spPr>
        <p:txBody>
          <a:bodyPr wrap="square" rtlCol="0">
            <a:spAutoFit/>
          </a:bodyPr>
          <a:lstStyle/>
          <a:p>
            <a:pPr>
              <a:lnSpc>
                <a:spcPct val="150000"/>
              </a:lnSpc>
            </a:pPr>
            <a:r>
              <a:rPr lang="en-US"/>
              <a:t>This is the first page within the "Parent Financials" section. It provides an overview of the section.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108</a:t>
            </a:fld>
            <a:endParaRPr lang="en-US"/>
          </a:p>
        </p:txBody>
      </p:sp>
      <p:pic>
        <p:nvPicPr>
          <p:cNvPr id="4" name="Picture 3" descr="Screenshot of the introduction to the “Parent Financials” section, which informs the parent that the next series of pages will help determine the student's eligibility for federal student aid. The parent has the option to select a hyperlink to learn more about steps they should take if they have special financial circumstances.">
            <a:extLst>
              <a:ext uri="{FF2B5EF4-FFF2-40B4-BE49-F238E27FC236}">
                <a16:creationId xmlns:a16="http://schemas.microsoft.com/office/drawing/2014/main" id="{9B0DDF10-0089-40AB-1FDB-B05E959D6496}"/>
              </a:ext>
            </a:extLst>
          </p:cNvPr>
          <p:cNvPicPr>
            <a:picLocks noChangeAspect="1"/>
          </p:cNvPicPr>
          <p:nvPr/>
        </p:nvPicPr>
        <p:blipFill>
          <a:blip r:embed="rId3"/>
          <a:stretch>
            <a:fillRect/>
          </a:stretch>
        </p:blipFill>
        <p:spPr>
          <a:xfrm>
            <a:off x="5325594" y="1658636"/>
            <a:ext cx="4944558" cy="2161451"/>
          </a:xfrm>
          <a:prstGeom prst="rect">
            <a:avLst/>
          </a:prstGeom>
          <a:ln>
            <a:solidFill>
              <a:schemeClr val="tx1"/>
            </a:solidFill>
          </a:ln>
        </p:spPr>
      </p:pic>
    </p:spTree>
    <p:extLst>
      <p:ext uri="{BB962C8B-B14F-4D97-AF65-F5344CB8AC3E}">
        <p14:creationId xmlns:p14="http://schemas.microsoft.com/office/powerpoint/2010/main" val="27209080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9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80901" y="1714500"/>
            <a:ext cx="4500699" cy="170296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if they or anyone in their family has received federal benefits. The parent selects "None of these apply."</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109</a:t>
            </a:fld>
            <a:endParaRPr lang="en-US"/>
          </a:p>
        </p:txBody>
      </p:sp>
      <p:pic>
        <p:nvPicPr>
          <p:cNvPr id="6" name="Picture 5"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a:extLst>
              <a:ext uri="{FF2B5EF4-FFF2-40B4-BE49-F238E27FC236}">
                <a16:creationId xmlns:a16="http://schemas.microsoft.com/office/drawing/2014/main" id="{76CD9DD8-1791-E09B-3E92-4F6FA0DE8B1D}"/>
              </a:ext>
            </a:extLst>
          </p:cNvPr>
          <p:cNvPicPr>
            <a:picLocks noChangeAspect="1"/>
          </p:cNvPicPr>
          <p:nvPr/>
        </p:nvPicPr>
        <p:blipFill>
          <a:blip r:embed="rId3"/>
          <a:stretch>
            <a:fillRect/>
          </a:stretch>
        </p:blipFill>
        <p:spPr>
          <a:xfrm>
            <a:off x="5924750" y="1287567"/>
            <a:ext cx="4133650" cy="5013665"/>
          </a:xfrm>
          <a:prstGeom prst="rect">
            <a:avLst/>
          </a:prstGeom>
          <a:ln>
            <a:solidFill>
              <a:schemeClr val="tx1"/>
            </a:solidFill>
          </a:ln>
        </p:spPr>
      </p:pic>
    </p:spTree>
    <p:extLst>
      <p:ext uri="{BB962C8B-B14F-4D97-AF65-F5344CB8AC3E}">
        <p14:creationId xmlns:p14="http://schemas.microsoft.com/office/powerpoint/2010/main" val="284773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1" y="1719626"/>
            <a:ext cx="4360850"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a:t>
            </a:fld>
            <a:endParaRPr lang="en-US"/>
          </a:p>
        </p:txBody>
      </p:sp>
      <p:pic>
        <p:nvPicPr>
          <p:cNvPr id="6" name="Picture 5"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AF4213A-B77C-CBCA-3281-3088BBA03357}"/>
              </a:ext>
            </a:extLst>
          </p:cNvPr>
          <p:cNvPicPr>
            <a:picLocks noChangeAspect="1"/>
          </p:cNvPicPr>
          <p:nvPr/>
        </p:nvPicPr>
        <p:blipFill rotWithShape="1">
          <a:blip r:embed="rId3"/>
          <a:srcRect l="6399" t="9722" r="17459" b="13473"/>
          <a:stretch/>
        </p:blipFill>
        <p:spPr>
          <a:xfrm>
            <a:off x="5791201" y="1389808"/>
            <a:ext cx="5257799" cy="4911424"/>
          </a:xfrm>
          <a:prstGeom prst="rect">
            <a:avLst/>
          </a:prstGeom>
          <a:ln>
            <a:solidFill>
              <a:schemeClr val="tx1"/>
            </a:solidFill>
          </a:ln>
        </p:spPr>
      </p:pic>
    </p:spTree>
    <p:extLst>
      <p:ext uri="{BB962C8B-B14F-4D97-AF65-F5344CB8AC3E}">
        <p14:creationId xmlns:p14="http://schemas.microsoft.com/office/powerpoint/2010/main" val="1104686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040041"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2023 IRS Form 1040 or 1040-NR?"</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110</a:t>
            </a:fld>
            <a:endParaRPr lang="en-US"/>
          </a:p>
        </p:txBody>
      </p:sp>
      <p:pic>
        <p:nvPicPr>
          <p:cNvPr id="4" name="Picture 3" descr="Screenshot continuation of the “Parent Financials” section, which asks the parent if they did or will file a 2023 IRS Form 1040 or 1040-NR. ">
            <a:extLst>
              <a:ext uri="{FF2B5EF4-FFF2-40B4-BE49-F238E27FC236}">
                <a16:creationId xmlns:a16="http://schemas.microsoft.com/office/drawing/2014/main" id="{AFEBB6EF-5511-0535-457F-9366715B20CD}"/>
              </a:ext>
            </a:extLst>
          </p:cNvPr>
          <p:cNvPicPr>
            <a:picLocks noChangeAspect="1"/>
          </p:cNvPicPr>
          <p:nvPr/>
        </p:nvPicPr>
        <p:blipFill>
          <a:blip r:embed="rId3"/>
          <a:stretch>
            <a:fillRect/>
          </a:stretch>
        </p:blipFill>
        <p:spPr>
          <a:xfrm>
            <a:off x="5234440" y="1637212"/>
            <a:ext cx="5852667" cy="2423370"/>
          </a:xfrm>
          <a:prstGeom prst="rect">
            <a:avLst/>
          </a:prstGeom>
          <a:ln>
            <a:solidFill>
              <a:schemeClr val="tx1"/>
            </a:solidFill>
          </a:ln>
        </p:spPr>
      </p:pic>
    </p:spTree>
    <p:extLst>
      <p:ext uri="{BB962C8B-B14F-4D97-AF65-F5344CB8AC3E}">
        <p14:creationId xmlns:p14="http://schemas.microsoft.com/office/powerpoint/2010/main" val="2316419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3093" y="1714500"/>
            <a:ext cx="4171515" cy="294952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displays the family size for the parent. The parent has the option to enter the number of children or other dependents who live with the parent and will receive more than half of their support from the parent </a:t>
            </a:r>
            <a:r>
              <a:rPr lang="en-US">
                <a:solidFill>
                  <a:srgbClr val="191918"/>
                </a:solidFill>
                <a:latin typeface="Arial"/>
                <a:cs typeface="Arial"/>
              </a:rPr>
              <a:t>between July 1, 2025, and June 30, 2026</a:t>
            </a:r>
            <a:r>
              <a:rPr lang="en-US" sz="1800" b="0" i="0" u="none" strike="noStrike">
                <a:solidFill>
                  <a:srgbClr val="191918"/>
                </a:solidFill>
                <a:effectLst/>
                <a:latin typeface="Arial"/>
                <a:cs typeface="Arial"/>
              </a:rPr>
              <a:t>. </a:t>
            </a:r>
            <a:endParaRPr lang="en-US">
              <a:latin typeface="Arial"/>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111</a:t>
            </a:fld>
            <a:endParaRPr lang="en-US"/>
          </a:p>
        </p:txBody>
      </p:sp>
      <p:pic>
        <p:nvPicPr>
          <p:cNvPr id="6" name="Picture 5" descr="Screenshot continuation of the “Parent Financials” section, which asks the parent to enter the number of dependents who live with the parent and will receive more than half of their support from the parent between July 1, 2025, and June 30, 2026.">
            <a:extLst>
              <a:ext uri="{FF2B5EF4-FFF2-40B4-BE49-F238E27FC236}">
                <a16:creationId xmlns:a16="http://schemas.microsoft.com/office/drawing/2014/main" id="{D842A9A9-65CF-8945-E5E6-64A27F36AA85}"/>
              </a:ext>
            </a:extLst>
          </p:cNvPr>
          <p:cNvPicPr>
            <a:picLocks noChangeAspect="1"/>
          </p:cNvPicPr>
          <p:nvPr/>
        </p:nvPicPr>
        <p:blipFill>
          <a:blip r:embed="rId3"/>
          <a:stretch>
            <a:fillRect/>
          </a:stretch>
        </p:blipFill>
        <p:spPr>
          <a:xfrm>
            <a:off x="5322931" y="1621412"/>
            <a:ext cx="5852667" cy="4008467"/>
          </a:xfrm>
          <a:prstGeom prst="rect">
            <a:avLst/>
          </a:prstGeom>
        </p:spPr>
      </p:pic>
    </p:spTree>
    <p:extLst>
      <p:ext uri="{BB962C8B-B14F-4D97-AF65-F5344CB8AC3E}">
        <p14:creationId xmlns:p14="http://schemas.microsoft.com/office/powerpoint/2010/main" val="1761751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80901" y="1720265"/>
            <a:ext cx="4244667"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how many people in the family will be in college between July 1, 2025, and June 30, 2026. The parent enters a response into the entry field.</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112</a:t>
            </a:fld>
            <a:endParaRPr lang="en-US"/>
          </a:p>
        </p:txBody>
      </p:sp>
      <p:pic>
        <p:nvPicPr>
          <p:cNvPr id="6" name="Picture 5" descr="Screenshot continuation of the “Parent Financials” section, which asks the parent to enter the number of people in their family, including the student and not including the parent(s), that will be in college between July 1, 2025, and June 30, 2026.">
            <a:extLst>
              <a:ext uri="{FF2B5EF4-FFF2-40B4-BE49-F238E27FC236}">
                <a16:creationId xmlns:a16="http://schemas.microsoft.com/office/drawing/2014/main" id="{5E661938-24AF-033C-0CE4-D8B0D5194B78}"/>
              </a:ext>
            </a:extLst>
          </p:cNvPr>
          <p:cNvPicPr>
            <a:picLocks noChangeAspect="1"/>
          </p:cNvPicPr>
          <p:nvPr/>
        </p:nvPicPr>
        <p:blipFill>
          <a:blip r:embed="rId3"/>
          <a:stretch>
            <a:fillRect/>
          </a:stretch>
        </p:blipFill>
        <p:spPr>
          <a:xfrm>
            <a:off x="5306463" y="1720265"/>
            <a:ext cx="5806943" cy="2514818"/>
          </a:xfrm>
          <a:prstGeom prst="rect">
            <a:avLst/>
          </a:prstGeom>
          <a:ln>
            <a:solidFill>
              <a:schemeClr val="tx1"/>
            </a:solidFill>
          </a:ln>
        </p:spPr>
      </p:pic>
    </p:spTree>
    <p:extLst>
      <p:ext uri="{BB962C8B-B14F-4D97-AF65-F5344CB8AC3E}">
        <p14:creationId xmlns:p14="http://schemas.microsoft.com/office/powerpoint/2010/main" val="19212852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53023" y="1713778"/>
            <a:ext cx="11163552" cy="646331"/>
          </a:xfrm>
          <a:prstGeom prst="rect">
            <a:avLst/>
          </a:prstGeom>
          <a:noFill/>
        </p:spPr>
        <p:txBody>
          <a:bodyPr wrap="square" rtlCol="0">
            <a:spAutoFit/>
          </a:bodyPr>
          <a:lstStyle/>
          <a:p>
            <a:r>
              <a:rPr lang="en-US"/>
              <a:t>The parent is asked questions about their 2023 tax return. They enter a response in each entry field. </a:t>
            </a:r>
          </a:p>
          <a:p>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113</a:t>
            </a:fld>
            <a:endParaRPr lang="en-US"/>
          </a:p>
        </p:txBody>
      </p:sp>
      <p:pic>
        <p:nvPicPr>
          <p:cNvPr id="8" name="Picture 7" descr="Screenshot continuation of the “Parent Financials” section, which asks the parent to enter information related to their 2023 tax return. A text box asks the parent to enter the amount of pension rollover into an individual retirement account or other qualified plan. Below that, the parent is asked if they received the Earned Income Credit.">
            <a:extLst>
              <a:ext uri="{FF2B5EF4-FFF2-40B4-BE49-F238E27FC236}">
                <a16:creationId xmlns:a16="http://schemas.microsoft.com/office/drawing/2014/main" id="{76ACBCB6-1D7B-0C7A-C3E1-49DFA153E4ED}"/>
              </a:ext>
            </a:extLst>
          </p:cNvPr>
          <p:cNvPicPr>
            <a:picLocks noChangeAspect="1"/>
          </p:cNvPicPr>
          <p:nvPr/>
        </p:nvPicPr>
        <p:blipFill>
          <a:blip r:embed="rId3"/>
          <a:stretch>
            <a:fillRect/>
          </a:stretch>
        </p:blipFill>
        <p:spPr>
          <a:xfrm>
            <a:off x="1741544" y="2167861"/>
            <a:ext cx="3200743" cy="4350285"/>
          </a:xfrm>
          <a:prstGeom prst="rect">
            <a:avLst/>
          </a:prstGeom>
          <a:ln>
            <a:solidFill>
              <a:schemeClr val="tx1"/>
            </a:solidFill>
          </a:ln>
        </p:spPr>
      </p:pic>
      <p:pic>
        <p:nvPicPr>
          <p:cNvPr id="11" name="Picture 10" descr="Screenshot continuation of the “Parent Financials” section, which asks the parent to enter information related to their 2023 tax return. Text boxes ask the parent to enter the dollar amount of college grants, scholarships, or AmeriCorps benefits and the amount of foreign earned income exclusion.">
            <a:extLst>
              <a:ext uri="{FF2B5EF4-FFF2-40B4-BE49-F238E27FC236}">
                <a16:creationId xmlns:a16="http://schemas.microsoft.com/office/drawing/2014/main" id="{D5911E8B-FBEC-D9B1-A048-70AFD57E8F9D}"/>
              </a:ext>
            </a:extLst>
          </p:cNvPr>
          <p:cNvPicPr>
            <a:picLocks noChangeAspect="1"/>
          </p:cNvPicPr>
          <p:nvPr/>
        </p:nvPicPr>
        <p:blipFill>
          <a:blip r:embed="rId4"/>
          <a:stretch>
            <a:fillRect/>
          </a:stretch>
        </p:blipFill>
        <p:spPr>
          <a:xfrm>
            <a:off x="5230741" y="2162660"/>
            <a:ext cx="3148690" cy="4360686"/>
          </a:xfrm>
          <a:prstGeom prst="rect">
            <a:avLst/>
          </a:prstGeom>
          <a:ln>
            <a:solidFill>
              <a:schemeClr val="tx1"/>
            </a:solidFill>
          </a:ln>
        </p:spPr>
      </p:pic>
    </p:spTree>
    <p:extLst>
      <p:ext uri="{BB962C8B-B14F-4D97-AF65-F5344CB8AC3E}">
        <p14:creationId xmlns:p14="http://schemas.microsoft.com/office/powerpoint/2010/main" val="1982287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EAE1-7445-9BC2-677B-B64A8EA8BA4C}"/>
              </a:ext>
            </a:extLst>
          </p:cNvPr>
          <p:cNvSpPr>
            <a:spLocks noGrp="1"/>
          </p:cNvSpPr>
          <p:nvPr>
            <p:ph type="title"/>
          </p:nvPr>
        </p:nvSpPr>
        <p:spPr/>
        <p:txBody>
          <a:bodyPr/>
          <a:lstStyle/>
          <a:p>
            <a:r>
              <a:rPr lang="en-US" cap="none"/>
              <a:t>Parent Assets</a:t>
            </a:r>
          </a:p>
        </p:txBody>
      </p:sp>
      <p:sp>
        <p:nvSpPr>
          <p:cNvPr id="3" name="Slide Number Placeholder 2">
            <a:extLst>
              <a:ext uri="{FF2B5EF4-FFF2-40B4-BE49-F238E27FC236}">
                <a16:creationId xmlns:a16="http://schemas.microsoft.com/office/drawing/2014/main" id="{9A6EC557-66C3-EAB9-C5A5-C8293729ED39}"/>
              </a:ext>
            </a:extLst>
          </p:cNvPr>
          <p:cNvSpPr>
            <a:spLocks noGrp="1"/>
          </p:cNvSpPr>
          <p:nvPr>
            <p:ph type="sldNum" sz="quarter" idx="4"/>
          </p:nvPr>
        </p:nvSpPr>
        <p:spPr/>
        <p:txBody>
          <a:bodyPr/>
          <a:lstStyle/>
          <a:p>
            <a:fld id="{234755BD-B4AC-9044-BCE4-27904766F8BB}" type="slidenum">
              <a:rPr lang="en-US" smtClean="0"/>
              <a:pPr/>
              <a:t>114</a:t>
            </a:fld>
            <a:endParaRPr lang="en-US"/>
          </a:p>
        </p:txBody>
      </p:sp>
      <p:sp>
        <p:nvSpPr>
          <p:cNvPr id="6" name="TextBox 5">
            <a:extLst>
              <a:ext uri="{FF2B5EF4-FFF2-40B4-BE49-F238E27FC236}">
                <a16:creationId xmlns:a16="http://schemas.microsoft.com/office/drawing/2014/main" id="{06BA34DD-4BC4-9117-D329-B64AEC32309B}"/>
              </a:ext>
            </a:extLst>
          </p:cNvPr>
          <p:cNvSpPr txBox="1"/>
          <p:nvPr/>
        </p:nvSpPr>
        <p:spPr>
          <a:xfrm>
            <a:off x="668351" y="1718548"/>
            <a:ext cx="441912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10" name="Picture 9"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F234BBF3-2F72-D0D8-22A8-9E4AFEE7E7E7}"/>
              </a:ext>
            </a:extLst>
          </p:cNvPr>
          <p:cNvPicPr>
            <a:picLocks noChangeAspect="1"/>
          </p:cNvPicPr>
          <p:nvPr/>
        </p:nvPicPr>
        <p:blipFill>
          <a:blip r:embed="rId2"/>
          <a:stretch>
            <a:fillRect/>
          </a:stretch>
        </p:blipFill>
        <p:spPr>
          <a:xfrm>
            <a:off x="5638453" y="936852"/>
            <a:ext cx="4972744" cy="5068007"/>
          </a:xfrm>
          <a:prstGeom prst="rect">
            <a:avLst/>
          </a:prstGeom>
          <a:ln>
            <a:solidFill>
              <a:schemeClr val="tx1"/>
            </a:solidFill>
          </a:ln>
        </p:spPr>
      </p:pic>
    </p:spTree>
    <p:extLst>
      <p:ext uri="{BB962C8B-B14F-4D97-AF65-F5344CB8AC3E}">
        <p14:creationId xmlns:p14="http://schemas.microsoft.com/office/powerpoint/2010/main" val="34112721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0901" y="1721169"/>
            <a:ext cx="4500699"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previous student and </a:t>
            </a:r>
            <a:r>
              <a:rPr lang="en-US" sz="1800" b="0" i="0" u="none" strike="noStrike">
                <a:solidFill>
                  <a:srgbClr val="191918"/>
                </a:solidFill>
                <a:effectLst/>
                <a:highlight>
                  <a:srgbClr val="FFFFFF"/>
                </a:highlight>
                <a:latin typeface="Arial" panose="020B0604020202020204" pitchFamily="34" charset="0"/>
              </a:rPr>
              <a:t>parent sections of the student’s FAFSA</a:t>
            </a:r>
            <a:r>
              <a:rPr lang="en-US" sz="1800" b="0" i="0" u="none" strike="noStrike" baseline="30000">
                <a:solidFill>
                  <a:srgbClr val="191918"/>
                </a:solidFill>
                <a:effectLst/>
                <a:highlight>
                  <a:srgbClr val="FFFFFF"/>
                </a:highligh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form. </a:t>
            </a:r>
            <a:r>
              <a:rPr lang="en-US" sz="1800" b="0" i="0" u="none" strike="noStrike">
                <a:solidFill>
                  <a:srgbClr val="191918"/>
                </a:solidFill>
                <a:effectLst/>
                <a:latin typeface="Arial" panose="020B0604020202020204" pitchFamily="34" charset="0"/>
              </a:rPr>
              <a:t>The parent can view all their responses by selecting "Expand All" or expand each section individually. To edit a response, they </a:t>
            </a:r>
            <a:r>
              <a:rPr lang="en-US">
                <a:solidFill>
                  <a:srgbClr val="191918"/>
                </a:solidFill>
                <a:latin typeface="Arial" panose="020B0604020202020204" pitchFamily="34" charset="0"/>
              </a:rPr>
              <a:t>can </a:t>
            </a:r>
            <a:r>
              <a:rPr lang="en-US" sz="1800" b="0" i="0" u="none" strike="noStrike">
                <a:solidFill>
                  <a:srgbClr val="191918"/>
                </a:solidFill>
                <a:effectLst/>
                <a:latin typeface="Arial" panose="020B0604020202020204" pitchFamily="34" charset="0"/>
              </a:rPr>
              <a:t>select the question’s hyperlink to be taken to the corresponding page.</a:t>
            </a:r>
            <a:endParaRPr lang="en-US" sz="16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115</a:t>
            </a:fld>
            <a:endParaRPr lang="en-US"/>
          </a:p>
        </p:txBody>
      </p:sp>
      <p:pic>
        <p:nvPicPr>
          <p:cNvPr id="6" name="Picture 5" descr="Screenshot of the review page. Each of the five previous sections are listed, which the parent can expand and collapse to review and verify their information.">
            <a:extLst>
              <a:ext uri="{FF2B5EF4-FFF2-40B4-BE49-F238E27FC236}">
                <a16:creationId xmlns:a16="http://schemas.microsoft.com/office/drawing/2014/main" id="{B86F092E-BA04-CACF-1BE0-ADE137C9D5CF}"/>
              </a:ext>
            </a:extLst>
          </p:cNvPr>
          <p:cNvPicPr>
            <a:picLocks noChangeAspect="1"/>
          </p:cNvPicPr>
          <p:nvPr/>
        </p:nvPicPr>
        <p:blipFill>
          <a:blip r:embed="rId3"/>
          <a:stretch>
            <a:fillRect/>
          </a:stretch>
        </p:blipFill>
        <p:spPr>
          <a:xfrm>
            <a:off x="6317666" y="995933"/>
            <a:ext cx="4000847" cy="4976291"/>
          </a:xfrm>
          <a:prstGeom prst="rect">
            <a:avLst/>
          </a:prstGeom>
          <a:ln>
            <a:solidFill>
              <a:schemeClr val="tx1"/>
            </a:solidFill>
          </a:ln>
        </p:spPr>
      </p:pic>
    </p:spTree>
    <p:extLst>
      <p:ext uri="{BB962C8B-B14F-4D97-AF65-F5344CB8AC3E}">
        <p14:creationId xmlns:p14="http://schemas.microsoft.com/office/powerpoint/2010/main" val="1783492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80900" y="1723600"/>
            <a:ext cx="4500699" cy="3364960"/>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On this page, the parent acknowledges the terms and conditions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and signs their section. After agreeing and signing, the parent is able to submit their section of the FAFSA form. Since the student section is incomplete, </a:t>
            </a:r>
            <a:r>
              <a:rPr lang="en-US">
                <a:ea typeface="Calibri"/>
                <a:cs typeface="Calibri"/>
              </a:rPr>
              <a:t>the FAFSA form is not considered complete and can’t be processed yet. </a:t>
            </a:r>
            <a:r>
              <a:rPr lang="en-US" sz="1800" b="0" i="0">
                <a:solidFill>
                  <a:srgbClr val="191918"/>
                </a:solidFill>
                <a:effectLst/>
                <a:latin typeface="Arial" panose="020B0604020202020204" pitchFamily="34" charset="0"/>
              </a:rPr>
              <a:t>​</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116</a:t>
            </a:fld>
            <a:endParaRPr lang="en-US"/>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the form.">
            <a:extLst>
              <a:ext uri="{FF2B5EF4-FFF2-40B4-BE49-F238E27FC236}">
                <a16:creationId xmlns:a16="http://schemas.microsoft.com/office/drawing/2014/main" id="{5FF077AC-C60B-88C0-5991-5459FEF4F446}"/>
              </a:ext>
            </a:extLst>
          </p:cNvPr>
          <p:cNvPicPr>
            <a:picLocks noChangeAspect="1"/>
          </p:cNvPicPr>
          <p:nvPr/>
        </p:nvPicPr>
        <p:blipFill>
          <a:blip r:embed="rId3"/>
          <a:stretch>
            <a:fillRect/>
          </a:stretch>
        </p:blipFill>
        <p:spPr>
          <a:xfrm>
            <a:off x="6367202" y="1024681"/>
            <a:ext cx="3901778" cy="4808637"/>
          </a:xfrm>
          <a:prstGeom prst="rect">
            <a:avLst/>
          </a:prstGeom>
          <a:ln>
            <a:solidFill>
              <a:schemeClr val="tx1"/>
            </a:solidFill>
          </a:ln>
        </p:spPr>
      </p:pic>
    </p:spTree>
    <p:extLst>
      <p:ext uri="{BB962C8B-B14F-4D97-AF65-F5344CB8AC3E}">
        <p14:creationId xmlns:p14="http://schemas.microsoft.com/office/powerpoint/2010/main" val="435160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434"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Section Complete</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404C027-DF99-A196-5C28-5AF22B417F9A}"/>
              </a:ext>
            </a:extLst>
          </p:cNvPr>
          <p:cNvSpPr txBox="1"/>
          <p:nvPr/>
        </p:nvSpPr>
        <p:spPr>
          <a:xfrm>
            <a:off x="693092" y="1720252"/>
            <a:ext cx="4782422"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Upon signing the parent section, the parent is presented “The parent section is complete!” page. This page displays information for the parent about next steps, including tracking the student’s </a:t>
            </a:r>
            <a:r>
              <a:rPr lang="en-US" sz="1800" b="0" i="0" u="none" strike="noStrike">
                <a:solidFill>
                  <a:srgbClr val="191918"/>
                </a:solidFill>
                <a:effectLst/>
                <a:latin typeface="Arial" panose="020B0604020202020204" pitchFamily="34" charset="0"/>
              </a:rPr>
              <a:t>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The parent is reminded that the student’s form is not complete and can’t be processed until the student section is complete.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117</a:t>
            </a:fld>
            <a:endParaRPr lang="en-US"/>
          </a:p>
        </p:txBody>
      </p:sp>
      <p:pic>
        <p:nvPicPr>
          <p:cNvPr id="7" name="Picture 6" descr="Screenshot of the parent completion page, informing the parent they have completed their sections of the form successfully. The parent is reminded that the FAFSA form cannot be processed until all contributors complete their required sections and sign the form. Below that, the parent is listed as a contributor, with an icon beside the name describing the status as “Section Complete.” Below that, the parent is reminded that they can track and manage the student's FAFSA form and contributors by selecting the “View Status” button.">
            <a:extLst>
              <a:ext uri="{FF2B5EF4-FFF2-40B4-BE49-F238E27FC236}">
                <a16:creationId xmlns:a16="http://schemas.microsoft.com/office/drawing/2014/main" id="{4A445D88-12B5-FFCA-6682-20D83CD4916A}"/>
              </a:ext>
            </a:extLst>
          </p:cNvPr>
          <p:cNvPicPr>
            <a:picLocks noChangeAspect="1"/>
          </p:cNvPicPr>
          <p:nvPr/>
        </p:nvPicPr>
        <p:blipFill rotWithShape="1">
          <a:blip r:embed="rId3"/>
          <a:srcRect b="2886"/>
          <a:stretch/>
        </p:blipFill>
        <p:spPr>
          <a:xfrm>
            <a:off x="5745951" y="1720252"/>
            <a:ext cx="5989839" cy="3855769"/>
          </a:xfrm>
          <a:prstGeom prst="rect">
            <a:avLst/>
          </a:prstGeom>
          <a:ln>
            <a:solidFill>
              <a:schemeClr val="tx1"/>
            </a:solidFill>
          </a:ln>
        </p:spPr>
      </p:pic>
    </p:spTree>
    <p:extLst>
      <p:ext uri="{BB962C8B-B14F-4D97-AF65-F5344CB8AC3E}">
        <p14:creationId xmlns:p14="http://schemas.microsoft.com/office/powerpoint/2010/main" val="26581587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05D8-4404-FC16-F72A-C57AC64CDC20}"/>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C258D7C-9E27-7864-F589-41EDD4C2A5EB}"/>
              </a:ext>
            </a:extLst>
          </p:cNvPr>
          <p:cNvSpPr txBox="1">
            <a:spLocks noGrp="1"/>
          </p:cNvSpPr>
          <p:nvPr>
            <p:ph type="title" idx="4294967295"/>
          </p:nvPr>
        </p:nvSpPr>
        <p:spPr>
          <a:xfrm>
            <a:off x="660434"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Section Complete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50C5A54-5F1C-70B5-4565-10B075ABDB86}"/>
              </a:ext>
            </a:extLst>
          </p:cNvPr>
          <p:cNvSpPr txBox="1"/>
          <p:nvPr/>
        </p:nvSpPr>
        <p:spPr>
          <a:xfrm>
            <a:off x="693092" y="1720252"/>
            <a:ext cx="465179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a continuation of the parent section complete page. This page displays information for the parent about next steps, including checking their email</a:t>
            </a:r>
            <a:r>
              <a:rPr lang="en-US" sz="1800" b="0" i="0" u="none" strike="noStrike">
                <a:solidFill>
                  <a:srgbClr val="191918"/>
                </a:solidFill>
                <a:effectLst/>
                <a:latin typeface="Arial" panose="020B0604020202020204" pitchFamily="34" charset="0"/>
              </a:rPr>
              <a:t>. The parent is</a:t>
            </a:r>
            <a:r>
              <a:rPr lang="en-US">
                <a:solidFill>
                  <a:srgbClr val="191918"/>
                </a:solidFill>
                <a:latin typeface="Arial" panose="020B0604020202020204" pitchFamily="34" charset="0"/>
              </a:rPr>
              <a:t> told that they can manually provide their information, but the student will not be eligible for federal student aid until the student provides consent, approval, and their signature. </a:t>
            </a:r>
            <a:r>
              <a:rPr lang="en-US" sz="1800" b="0" i="0" u="none" strike="noStrike">
                <a:solidFill>
                  <a:srgbClr val="191918"/>
                </a:solidFill>
                <a:effectLst/>
                <a:latin typeface="Arial" panose="020B0604020202020204" pitchFamily="34" charset="0"/>
              </a:rPr>
              <a:t>Next, in this scenario, the parent selects "Provide Student </a:t>
            </a:r>
            <a:r>
              <a:rPr lang="en-US">
                <a:solidFill>
                  <a:srgbClr val="191918"/>
                </a:solidFill>
                <a:latin typeface="Arial" panose="020B0604020202020204" pitchFamily="34" charset="0"/>
              </a:rPr>
              <a:t>I</a:t>
            </a:r>
            <a:r>
              <a:rPr lang="en-US" sz="1800" b="0" i="0" u="none" strike="noStrike">
                <a:solidFill>
                  <a:srgbClr val="191918"/>
                </a:solidFill>
                <a:effectLst/>
                <a:latin typeface="Arial" panose="020B0604020202020204" pitchFamily="34" charset="0"/>
              </a:rPr>
              <a:t>nformation Manually" and enters the student section. </a:t>
            </a:r>
            <a:endParaRPr lang="en-US">
              <a:latin typeface="Arial"/>
            </a:endParaRPr>
          </a:p>
        </p:txBody>
      </p:sp>
      <p:sp>
        <p:nvSpPr>
          <p:cNvPr id="5" name="Slide Number Placeholder 4">
            <a:extLst>
              <a:ext uri="{FF2B5EF4-FFF2-40B4-BE49-F238E27FC236}">
                <a16:creationId xmlns:a16="http://schemas.microsoft.com/office/drawing/2014/main" id="{7ADDEBE7-AD43-6ED3-39AF-598E4CC7C33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118</a:t>
            </a:fld>
            <a:endParaRPr lang="en-US"/>
          </a:p>
        </p:txBody>
      </p:sp>
      <p:pic>
        <p:nvPicPr>
          <p:cNvPr id="4" name="Picture 3" descr="Screenshot continuation of the parent completion page, informing the parent they have completed their sections of the form successfully. The parent is informed that they should check their email and that the FAFSA form still needs contributor information. A hyperlink allows the parent to &quot;Provide Student Information Manually.&quot;">
            <a:extLst>
              <a:ext uri="{FF2B5EF4-FFF2-40B4-BE49-F238E27FC236}">
                <a16:creationId xmlns:a16="http://schemas.microsoft.com/office/drawing/2014/main" id="{92D934C8-BF2E-75EF-67B2-83C29F6A9245}"/>
              </a:ext>
            </a:extLst>
          </p:cNvPr>
          <p:cNvPicPr>
            <a:picLocks noChangeAspect="1"/>
          </p:cNvPicPr>
          <p:nvPr/>
        </p:nvPicPr>
        <p:blipFill>
          <a:blip r:embed="rId3"/>
          <a:stretch>
            <a:fillRect/>
          </a:stretch>
        </p:blipFill>
        <p:spPr>
          <a:xfrm>
            <a:off x="5957259" y="2360186"/>
            <a:ext cx="5261347" cy="2590748"/>
          </a:xfrm>
          <a:prstGeom prst="rect">
            <a:avLst/>
          </a:prstGeom>
          <a:ln>
            <a:solidFill>
              <a:schemeClr val="tx1"/>
            </a:solidFill>
          </a:ln>
        </p:spPr>
      </p:pic>
    </p:spTree>
    <p:extLst>
      <p:ext uri="{BB962C8B-B14F-4D97-AF65-F5344CB8AC3E}">
        <p14:creationId xmlns:p14="http://schemas.microsoft.com/office/powerpoint/2010/main" val="26398938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56515" y="1728063"/>
            <a:ext cx="10600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latin typeface="Arial"/>
                <a:ea typeface="Calibri"/>
                <a:cs typeface="Calibri"/>
              </a:rPr>
              <a:t>This is the first page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119</a:t>
            </a:fld>
            <a:endParaRPr lang="en-US"/>
          </a:p>
        </p:txBody>
      </p:sp>
      <p:pic>
        <p:nvPicPr>
          <p:cNvPr id="4" name="Picture 3" descr="Screenshot of the introduction to the “Student Demographics” section, which informs the parent that the next series of pages will ask about the student's background and the education levels of their parent(s) to help determine their eligibility for federal student aid. ">
            <a:extLst>
              <a:ext uri="{FF2B5EF4-FFF2-40B4-BE49-F238E27FC236}">
                <a16:creationId xmlns:a16="http://schemas.microsoft.com/office/drawing/2014/main" id="{0B939EA7-7E05-8B7E-3C95-2ECFE446F6B2}"/>
              </a:ext>
            </a:extLst>
          </p:cNvPr>
          <p:cNvPicPr>
            <a:picLocks noChangeAspect="1"/>
          </p:cNvPicPr>
          <p:nvPr/>
        </p:nvPicPr>
        <p:blipFill>
          <a:blip r:embed="rId3"/>
          <a:stretch>
            <a:fillRect/>
          </a:stretch>
        </p:blipFill>
        <p:spPr>
          <a:xfrm>
            <a:off x="2488024" y="2704767"/>
            <a:ext cx="7215951" cy="2954320"/>
          </a:xfrm>
          <a:prstGeom prst="rect">
            <a:avLst/>
          </a:prstGeom>
          <a:ln>
            <a:solidFill>
              <a:schemeClr val="tx1"/>
            </a:solidFill>
          </a:ln>
        </p:spPr>
      </p:pic>
    </p:spTree>
    <p:extLst>
      <p:ext uri="{BB962C8B-B14F-4D97-AF65-F5344CB8AC3E}">
        <p14:creationId xmlns:p14="http://schemas.microsoft.com/office/powerpoint/2010/main" val="172694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a:t>
            </a:fld>
            <a:endParaRPr lang="en-US"/>
          </a:p>
        </p:txBody>
      </p:sp>
      <p:pic>
        <p:nvPicPr>
          <p:cNvPr id="6" name="Picture 5"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22C1EEE8-A19C-F086-172F-7FD9E4B445C7}"/>
              </a:ext>
            </a:extLst>
          </p:cNvPr>
          <p:cNvPicPr>
            <a:picLocks noChangeAspect="1"/>
          </p:cNvPicPr>
          <p:nvPr/>
        </p:nvPicPr>
        <p:blipFill rotWithShape="1">
          <a:blip r:embed="rId3"/>
          <a:srcRect l="8961" t="9028" r="8828" b="12917"/>
          <a:stretch/>
        </p:blipFill>
        <p:spPr>
          <a:xfrm>
            <a:off x="5743575" y="1640013"/>
            <a:ext cx="5133975" cy="4661219"/>
          </a:xfrm>
          <a:prstGeom prst="rect">
            <a:avLst/>
          </a:prstGeom>
          <a:ln>
            <a:solidFill>
              <a:schemeClr val="tx1"/>
            </a:solidFill>
          </a:ln>
        </p:spPr>
      </p:pic>
    </p:spTree>
    <p:extLst>
      <p:ext uri="{BB962C8B-B14F-4D97-AF65-F5344CB8AC3E}">
        <p14:creationId xmlns:p14="http://schemas.microsoft.com/office/powerpoint/2010/main" val="33265280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3" y="1715614"/>
            <a:ext cx="349934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gender identity. The parent selects “Prefer not to answer.”</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120</a:t>
            </a:fld>
            <a:endParaRPr lang="en-US"/>
          </a:p>
        </p:txBody>
      </p:sp>
      <p:pic>
        <p:nvPicPr>
          <p:cNvPr id="6" name="Picture 5" descr="Screenshot of the first page of the “Student Demographics” section. The parent is informed the questions are for research purposes only and will not affect federal student aid eligibility. Below that, the parent is asked to select the student's gender from “Male,” “Female,” “Nonbinary,” and “Prefer not to answer.”">
            <a:extLst>
              <a:ext uri="{FF2B5EF4-FFF2-40B4-BE49-F238E27FC236}">
                <a16:creationId xmlns:a16="http://schemas.microsoft.com/office/drawing/2014/main" id="{618BCA4D-E9AC-4986-5427-3242E9B6D6CA}"/>
              </a:ext>
            </a:extLst>
          </p:cNvPr>
          <p:cNvPicPr>
            <a:picLocks noChangeAspect="1"/>
          </p:cNvPicPr>
          <p:nvPr/>
        </p:nvPicPr>
        <p:blipFill>
          <a:blip r:embed="rId3"/>
          <a:stretch>
            <a:fillRect/>
          </a:stretch>
        </p:blipFill>
        <p:spPr>
          <a:xfrm>
            <a:off x="4947706" y="1563751"/>
            <a:ext cx="5875529" cy="4458086"/>
          </a:xfrm>
          <a:prstGeom prst="rect">
            <a:avLst/>
          </a:prstGeom>
          <a:ln>
            <a:solidFill>
              <a:schemeClr val="tx1"/>
            </a:solidFill>
          </a:ln>
        </p:spPr>
      </p:pic>
    </p:spTree>
    <p:extLst>
      <p:ext uri="{BB962C8B-B14F-4D97-AF65-F5344CB8AC3E}">
        <p14:creationId xmlns:p14="http://schemas.microsoft.com/office/powerpoint/2010/main" val="29531614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Race and Ethnicity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96655" y="1714500"/>
            <a:ext cx="9375649"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the student is of Hispanic, Latino, or Spanish origin. They are also asked about the student’s race. The parent selects checkboxes to answer both questions.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121</a:t>
            </a:fld>
            <a:endParaRPr lang="en-US"/>
          </a:p>
        </p:txBody>
      </p:sp>
      <p:pic>
        <p:nvPicPr>
          <p:cNvPr id="6" name="Picture 5" descr="Screenshot continuation of the “Student Demographics” section. The parent is informed the questions are for research purposes only and will not affect federal student aid eligibility. Below that, the parent is asked to select whether the student is of Hispanic, Latino, or Spanish origin. The parent has the option to select &quot;Prefer not to answer.&quot;">
            <a:extLst>
              <a:ext uri="{FF2B5EF4-FFF2-40B4-BE49-F238E27FC236}">
                <a16:creationId xmlns:a16="http://schemas.microsoft.com/office/drawing/2014/main" id="{E9723986-8E48-2D72-4D6C-05DE6ACB18DA}"/>
              </a:ext>
            </a:extLst>
          </p:cNvPr>
          <p:cNvPicPr>
            <a:picLocks noChangeAspect="1"/>
          </p:cNvPicPr>
          <p:nvPr/>
        </p:nvPicPr>
        <p:blipFill>
          <a:blip r:embed="rId3"/>
          <a:stretch>
            <a:fillRect/>
          </a:stretch>
        </p:blipFill>
        <p:spPr>
          <a:xfrm>
            <a:off x="971302" y="2847027"/>
            <a:ext cx="4600776" cy="3665517"/>
          </a:xfrm>
          <a:prstGeom prst="rect">
            <a:avLst/>
          </a:prstGeom>
          <a:ln>
            <a:solidFill>
              <a:schemeClr val="tx1"/>
            </a:solidFill>
          </a:ln>
        </p:spPr>
      </p:pic>
      <p:pic>
        <p:nvPicPr>
          <p:cNvPr id="8" name="Picture 7" descr="Screenshot continuation of the “Student Demographics” section, which asks the parent to select the student's race: “White,” “Black or African American,” “Asian,” “American Indian or Alaska Native,” or “Native Hawaiian or other Pacific Islander.” The parent has the option to select &quot;Prefer not to answer.&quot;">
            <a:extLst>
              <a:ext uri="{FF2B5EF4-FFF2-40B4-BE49-F238E27FC236}">
                <a16:creationId xmlns:a16="http://schemas.microsoft.com/office/drawing/2014/main" id="{CAA1A309-D8BD-FADB-B623-5138534E28AD}"/>
              </a:ext>
            </a:extLst>
          </p:cNvPr>
          <p:cNvPicPr>
            <a:picLocks noChangeAspect="1"/>
          </p:cNvPicPr>
          <p:nvPr/>
        </p:nvPicPr>
        <p:blipFill>
          <a:blip r:embed="rId4"/>
          <a:stretch>
            <a:fillRect/>
          </a:stretch>
        </p:blipFill>
        <p:spPr>
          <a:xfrm>
            <a:off x="5804733" y="2824904"/>
            <a:ext cx="4976093" cy="3687640"/>
          </a:xfrm>
          <a:prstGeom prst="rect">
            <a:avLst/>
          </a:prstGeom>
          <a:ln>
            <a:solidFill>
              <a:schemeClr val="tx1"/>
            </a:solidFill>
          </a:ln>
        </p:spPr>
      </p:pic>
    </p:spTree>
    <p:extLst>
      <p:ext uri="{BB962C8B-B14F-4D97-AF65-F5344CB8AC3E}">
        <p14:creationId xmlns:p14="http://schemas.microsoft.com/office/powerpoint/2010/main" val="1129395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0901" y="1734674"/>
            <a:ext cx="430562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citizenship status. The parent selects the "U.S. citizen or national"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122</a:t>
            </a:fld>
            <a:endParaRPr lang="en-US"/>
          </a:p>
        </p:txBody>
      </p:sp>
      <p:pic>
        <p:nvPicPr>
          <p:cNvPr id="4" name="Picture 3" descr="Screenshot continuation of the “Student Demographics” section, which asks the parent to select the student’s citizenship status from the options “U.S. citizen or national,” “Eligible noncitizen,” or “Neither U.S. citizen nor eligible noncitizen.”">
            <a:extLst>
              <a:ext uri="{FF2B5EF4-FFF2-40B4-BE49-F238E27FC236}">
                <a16:creationId xmlns:a16="http://schemas.microsoft.com/office/drawing/2014/main" id="{2AC6FB4C-ED39-60AF-3400-FC6565C8AAE4}"/>
              </a:ext>
            </a:extLst>
          </p:cNvPr>
          <p:cNvPicPr>
            <a:picLocks noChangeAspect="1"/>
          </p:cNvPicPr>
          <p:nvPr/>
        </p:nvPicPr>
        <p:blipFill>
          <a:blip r:embed="rId3"/>
          <a:stretch>
            <a:fillRect/>
          </a:stretch>
        </p:blipFill>
        <p:spPr>
          <a:xfrm>
            <a:off x="5358689" y="1734674"/>
            <a:ext cx="5997460" cy="2857748"/>
          </a:xfrm>
          <a:prstGeom prst="rect">
            <a:avLst/>
          </a:prstGeom>
          <a:ln>
            <a:solidFill>
              <a:schemeClr val="tx1"/>
            </a:solidFill>
          </a:ln>
        </p:spPr>
      </p:pic>
    </p:spTree>
    <p:extLst>
      <p:ext uri="{BB962C8B-B14F-4D97-AF65-F5344CB8AC3E}">
        <p14:creationId xmlns:p14="http://schemas.microsoft.com/office/powerpoint/2010/main" val="28894862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93094" y="1719500"/>
            <a:ext cx="3519678"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parent is asked about their education status. They select the "Neither parent attended college"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123</a:t>
            </a:fld>
            <a:endParaRPr lang="en-US"/>
          </a:p>
        </p:txBody>
      </p:sp>
      <p:pic>
        <p:nvPicPr>
          <p:cNvPr id="6" name="Picture 5" descr="Screenshot continuation of the “Student Demographics” section, which asks the parent if they and/or their spouse attended college.">
            <a:extLst>
              <a:ext uri="{FF2B5EF4-FFF2-40B4-BE49-F238E27FC236}">
                <a16:creationId xmlns:a16="http://schemas.microsoft.com/office/drawing/2014/main" id="{382D4BC0-799F-A20D-7767-01AF07834B91}"/>
              </a:ext>
            </a:extLst>
          </p:cNvPr>
          <p:cNvPicPr>
            <a:picLocks noChangeAspect="1"/>
          </p:cNvPicPr>
          <p:nvPr/>
        </p:nvPicPr>
        <p:blipFill>
          <a:blip r:embed="rId3"/>
          <a:stretch>
            <a:fillRect/>
          </a:stretch>
        </p:blipFill>
        <p:spPr>
          <a:xfrm>
            <a:off x="4488175" y="1592421"/>
            <a:ext cx="5791702" cy="3673158"/>
          </a:xfrm>
          <a:prstGeom prst="rect">
            <a:avLst/>
          </a:prstGeom>
          <a:ln>
            <a:solidFill>
              <a:schemeClr val="tx1"/>
            </a:solidFill>
          </a:ln>
        </p:spPr>
      </p:pic>
    </p:spTree>
    <p:extLst>
      <p:ext uri="{BB962C8B-B14F-4D97-AF65-F5344CB8AC3E}">
        <p14:creationId xmlns:p14="http://schemas.microsoft.com/office/powerpoint/2010/main" val="40329283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9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38789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rPr>
              <a:t>The parent is asked if the student's parent or guardian was killed in the line of duty. The parent selects the "No" option.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124</a:t>
            </a:fld>
            <a:endParaRPr lang="en-US"/>
          </a:p>
        </p:txBody>
      </p:sp>
      <p:pic>
        <p:nvPicPr>
          <p:cNvPr id="4" name="Picture 3" descr="Screenshot continuation of the “Student Demographics” section, which asks the parent if the student’s parent or guardian was killed in the line of duty.">
            <a:extLst>
              <a:ext uri="{FF2B5EF4-FFF2-40B4-BE49-F238E27FC236}">
                <a16:creationId xmlns:a16="http://schemas.microsoft.com/office/drawing/2014/main" id="{EB57ECCA-F9B2-EBFF-CB97-7C96C59B0769}"/>
              </a:ext>
            </a:extLst>
          </p:cNvPr>
          <p:cNvPicPr>
            <a:picLocks noChangeAspect="1"/>
          </p:cNvPicPr>
          <p:nvPr/>
        </p:nvPicPr>
        <p:blipFill>
          <a:blip r:embed="rId3"/>
          <a:stretch>
            <a:fillRect/>
          </a:stretch>
        </p:blipFill>
        <p:spPr>
          <a:xfrm>
            <a:off x="5637346" y="1714500"/>
            <a:ext cx="5806943" cy="2880610"/>
          </a:xfrm>
          <a:prstGeom prst="rect">
            <a:avLst/>
          </a:prstGeom>
        </p:spPr>
      </p:pic>
    </p:spTree>
    <p:extLst>
      <p:ext uri="{BB962C8B-B14F-4D97-AF65-F5344CB8AC3E}">
        <p14:creationId xmlns:p14="http://schemas.microsoft.com/office/powerpoint/2010/main" val="37565576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93092" y="1714500"/>
            <a:ext cx="417282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what the student’s high school completion status will be when they start the 2025–26 school year. The parent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125</a:t>
            </a:fld>
            <a:endParaRPr lang="en-US"/>
          </a:p>
        </p:txBody>
      </p:sp>
      <p:pic>
        <p:nvPicPr>
          <p:cNvPr id="6" name="Picture 5" descr="Screenshot continuation of the “Student Demographics” section, which asks the parent to select what the student's high school completion status will be for the 2025–26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006B4666-ADE9-57E6-BBE6-7E04BB807938}"/>
              </a:ext>
            </a:extLst>
          </p:cNvPr>
          <p:cNvPicPr>
            <a:picLocks noChangeAspect="1"/>
          </p:cNvPicPr>
          <p:nvPr/>
        </p:nvPicPr>
        <p:blipFill>
          <a:blip r:embed="rId3"/>
          <a:stretch>
            <a:fillRect/>
          </a:stretch>
        </p:blipFill>
        <p:spPr>
          <a:xfrm>
            <a:off x="5370865" y="1714500"/>
            <a:ext cx="5776461" cy="3596952"/>
          </a:xfrm>
          <a:prstGeom prst="rect">
            <a:avLst/>
          </a:prstGeom>
          <a:ln>
            <a:solidFill>
              <a:schemeClr val="tx1"/>
            </a:solidFill>
          </a:ln>
        </p:spPr>
      </p:pic>
    </p:spTree>
    <p:extLst>
      <p:ext uri="{BB962C8B-B14F-4D97-AF65-F5344CB8AC3E}">
        <p14:creationId xmlns:p14="http://schemas.microsoft.com/office/powerpoint/2010/main" val="22226751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272" y="1714500"/>
            <a:ext cx="1109472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parent is asked which high school the student did or will graduate from. The parent enters the student’s </a:t>
            </a:r>
            <a:r>
              <a:rPr lang="en-US" sz="1800" b="0" i="0" u="none" strike="noStrike" spc="-30">
                <a:solidFill>
                  <a:srgbClr val="191918"/>
                </a:solidFill>
                <a:effectLst/>
                <a:latin typeface="Arial" panose="020B0604020202020204" pitchFamily="34" charset="0"/>
              </a:rPr>
              <a:t>high school’s state and city. After selecting "Search," they select the correct high school from the search results. </a:t>
            </a:r>
            <a:r>
              <a:rPr lang="en-US" sz="1800" b="0" i="0">
                <a:solidFill>
                  <a:srgbClr val="191918"/>
                </a:solidFill>
                <a:effectLst/>
                <a:latin typeface="Arial" panose="020B0604020202020204" pitchFamily="34" charset="0"/>
              </a:rPr>
              <a:t>​</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126</a:t>
            </a:fld>
            <a:endParaRPr lang="en-US"/>
          </a:p>
        </p:txBody>
      </p:sp>
      <p:pic>
        <p:nvPicPr>
          <p:cNvPr id="15" name="Picture 14">
            <a:extLst>
              <a:ext uri="{FF2B5EF4-FFF2-40B4-BE49-F238E27FC236}">
                <a16:creationId xmlns:a16="http://schemas.microsoft.com/office/drawing/2014/main" id="{F3E25537-60EA-51B0-2029-EED7EC3EC908}"/>
              </a:ext>
            </a:extLst>
          </p:cNvPr>
          <p:cNvPicPr>
            <a:picLocks noChangeAspect="1"/>
          </p:cNvPicPr>
          <p:nvPr/>
        </p:nvPicPr>
        <p:blipFill>
          <a:blip r:embed="rId3"/>
          <a:stretch>
            <a:fillRect/>
          </a:stretch>
        </p:blipFill>
        <p:spPr>
          <a:xfrm>
            <a:off x="1060174" y="2847027"/>
            <a:ext cx="4845044" cy="3559268"/>
          </a:xfrm>
          <a:prstGeom prst="rect">
            <a:avLst/>
          </a:prstGeom>
          <a:ln>
            <a:solidFill>
              <a:schemeClr val="tx1"/>
            </a:solidFill>
          </a:ln>
        </p:spPr>
      </p:pic>
      <p:pic>
        <p:nvPicPr>
          <p:cNvPr id="17" name="Picture 16">
            <a:extLst>
              <a:ext uri="{FF2B5EF4-FFF2-40B4-BE49-F238E27FC236}">
                <a16:creationId xmlns:a16="http://schemas.microsoft.com/office/drawing/2014/main" id="{36DABD2B-F7DB-D8F3-04A3-866FF9D744DF}"/>
              </a:ext>
            </a:extLst>
          </p:cNvPr>
          <p:cNvPicPr>
            <a:picLocks noChangeAspect="1"/>
          </p:cNvPicPr>
          <p:nvPr/>
        </p:nvPicPr>
        <p:blipFill>
          <a:blip r:embed="rId4"/>
          <a:stretch>
            <a:fillRect/>
          </a:stretch>
        </p:blipFill>
        <p:spPr>
          <a:xfrm>
            <a:off x="6227632" y="2847027"/>
            <a:ext cx="4635838" cy="3559268"/>
          </a:xfrm>
          <a:prstGeom prst="rect">
            <a:avLst/>
          </a:prstGeom>
          <a:ln>
            <a:solidFill>
              <a:schemeClr val="tx1"/>
            </a:solidFill>
          </a:ln>
        </p:spPr>
      </p:pic>
    </p:spTree>
    <p:extLst>
      <p:ext uri="{BB962C8B-B14F-4D97-AF65-F5344CB8AC3E}">
        <p14:creationId xmlns:p14="http://schemas.microsoft.com/office/powerpoint/2010/main" val="2203617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11"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13403"/>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confirm the high school information. By selecting "Edit," they will return to the high school information page. The parent verifies the student’s high school information and selects "Continue" to proceed to the next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127</a:t>
            </a:fld>
            <a:endParaRPr lang="en-US"/>
          </a:p>
        </p:txBody>
      </p:sp>
      <p:pic>
        <p:nvPicPr>
          <p:cNvPr id="11" name="Picture 10">
            <a:extLst>
              <a:ext uri="{FF2B5EF4-FFF2-40B4-BE49-F238E27FC236}">
                <a16:creationId xmlns:a16="http://schemas.microsoft.com/office/drawing/2014/main" id="{B155E66F-C8EC-4552-62C3-0722E23EFA7E}"/>
              </a:ext>
            </a:extLst>
          </p:cNvPr>
          <p:cNvPicPr>
            <a:picLocks noChangeAspect="1"/>
          </p:cNvPicPr>
          <p:nvPr/>
        </p:nvPicPr>
        <p:blipFill>
          <a:blip r:embed="rId3"/>
          <a:stretch>
            <a:fillRect/>
          </a:stretch>
        </p:blipFill>
        <p:spPr>
          <a:xfrm>
            <a:off x="5330326" y="1634621"/>
            <a:ext cx="6168582" cy="3291290"/>
          </a:xfrm>
          <a:prstGeom prst="rect">
            <a:avLst/>
          </a:prstGeom>
          <a:ln>
            <a:solidFill>
              <a:schemeClr val="tx1"/>
            </a:solidFill>
          </a:ln>
        </p:spPr>
      </p:pic>
    </p:spTree>
    <p:extLst>
      <p:ext uri="{BB962C8B-B14F-4D97-AF65-F5344CB8AC3E}">
        <p14:creationId xmlns:p14="http://schemas.microsoft.com/office/powerpoint/2010/main" val="4856936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3093" y="1714500"/>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128</a:t>
            </a:fld>
            <a:endParaRPr lang="en-US"/>
          </a:p>
        </p:txBody>
      </p:sp>
      <p:pic>
        <p:nvPicPr>
          <p:cNvPr id="4" name="Picture 3" descr="Screenshot of the introduction to the “Student Financials” section, which informs the parent that the next series of pages will help determine the student's ability to pay for school. The parent has the option to select a hyperlink to learn more about steps they should take if the student has special financial circumstances.">
            <a:extLst>
              <a:ext uri="{FF2B5EF4-FFF2-40B4-BE49-F238E27FC236}">
                <a16:creationId xmlns:a16="http://schemas.microsoft.com/office/drawing/2014/main" id="{549CCC9A-1758-89F1-1E71-5D820B1D6CBC}"/>
              </a:ext>
            </a:extLst>
          </p:cNvPr>
          <p:cNvPicPr>
            <a:picLocks noChangeAspect="1"/>
          </p:cNvPicPr>
          <p:nvPr/>
        </p:nvPicPr>
        <p:blipFill>
          <a:blip r:embed="rId3"/>
          <a:stretch>
            <a:fillRect/>
          </a:stretch>
        </p:blipFill>
        <p:spPr>
          <a:xfrm>
            <a:off x="5293087" y="1699386"/>
            <a:ext cx="5342083" cy="2156647"/>
          </a:xfrm>
          <a:prstGeom prst="rect">
            <a:avLst/>
          </a:prstGeom>
          <a:ln>
            <a:solidFill>
              <a:schemeClr val="tx1"/>
            </a:solidFill>
          </a:ln>
        </p:spPr>
      </p:pic>
    </p:spTree>
    <p:extLst>
      <p:ext uri="{BB962C8B-B14F-4D97-AF65-F5344CB8AC3E}">
        <p14:creationId xmlns:p14="http://schemas.microsoft.com/office/powerpoint/2010/main" val="41165751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parent about the student’s tax filing status. </a:t>
            </a:r>
            <a:r>
              <a:rPr lang="en-US" sz="1800" b="0" i="0" u="none" strike="noStrike">
                <a:solidFill>
                  <a:srgbClr val="191918"/>
                </a:solidFill>
                <a:effectLst/>
                <a:highlight>
                  <a:srgbClr val="FFFFFF"/>
                </a:highlight>
                <a:latin typeface="Arial" panose="020B0604020202020204" pitchFamily="34" charset="0"/>
              </a:rPr>
              <a:t>The parent selects "Yes" to "Did or will the student file a 2023 IRS Form 1040 or 1040-NR?" </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129</a:t>
            </a:fld>
            <a:endParaRPr lang="en-US"/>
          </a:p>
        </p:txBody>
      </p:sp>
      <p:pic>
        <p:nvPicPr>
          <p:cNvPr id="6" name="Picture 5" descr="Screenshot continuation of the “Student Financials” section, which asks the parent if the student did or will file a 2023 Internal Revenue Service Form 1040 or 1040-NR.">
            <a:extLst>
              <a:ext uri="{FF2B5EF4-FFF2-40B4-BE49-F238E27FC236}">
                <a16:creationId xmlns:a16="http://schemas.microsoft.com/office/drawing/2014/main" id="{A9472F8F-6133-44BD-5E36-8B6EC5D74859}"/>
              </a:ext>
            </a:extLst>
          </p:cNvPr>
          <p:cNvPicPr>
            <a:picLocks noChangeAspect="1"/>
          </p:cNvPicPr>
          <p:nvPr/>
        </p:nvPicPr>
        <p:blipFill>
          <a:blip r:embed="rId3"/>
          <a:stretch>
            <a:fillRect/>
          </a:stretch>
        </p:blipFill>
        <p:spPr>
          <a:xfrm>
            <a:off x="5558665" y="1811980"/>
            <a:ext cx="5715495" cy="2408129"/>
          </a:xfrm>
          <a:prstGeom prst="rect">
            <a:avLst/>
          </a:prstGeom>
          <a:ln>
            <a:solidFill>
              <a:schemeClr val="tx1"/>
            </a:solidFill>
          </a:ln>
        </p:spPr>
      </p:pic>
    </p:spTree>
    <p:extLst>
      <p:ext uri="{BB962C8B-B14F-4D97-AF65-F5344CB8AC3E}">
        <p14:creationId xmlns:p14="http://schemas.microsoft.com/office/powerpoint/2010/main" val="1300742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4266720" cy="2118465"/>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student is asked about their state of legal residence. The student selects the state from a drop-down box and provides the month and year when they became a legal resident.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a:t>
            </a:fld>
            <a:endParaRPr lang="en-US"/>
          </a:p>
        </p:txBody>
      </p:sp>
      <p:pic>
        <p:nvPicPr>
          <p:cNvPr id="8" name="Picture 7"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C336E33E-764D-8F00-AC34-6F2914126AE7}"/>
              </a:ext>
            </a:extLst>
          </p:cNvPr>
          <p:cNvPicPr>
            <a:picLocks noChangeAspect="1"/>
          </p:cNvPicPr>
          <p:nvPr/>
        </p:nvPicPr>
        <p:blipFill>
          <a:blip r:embed="rId3"/>
          <a:stretch>
            <a:fillRect/>
          </a:stretch>
        </p:blipFill>
        <p:spPr>
          <a:xfrm>
            <a:off x="5269672" y="1819319"/>
            <a:ext cx="6309075" cy="2853738"/>
          </a:xfrm>
          <a:prstGeom prst="rect">
            <a:avLst/>
          </a:prstGeom>
          <a:ln>
            <a:solidFill>
              <a:schemeClr val="tx1"/>
            </a:solidFill>
          </a:ln>
        </p:spPr>
      </p:pic>
    </p:spTree>
    <p:extLst>
      <p:ext uri="{BB962C8B-B14F-4D97-AF65-F5344CB8AC3E}">
        <p14:creationId xmlns:p14="http://schemas.microsoft.com/office/powerpoint/2010/main" val="20168093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4880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Return Information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Since the </a:t>
            </a:r>
            <a:r>
              <a:rPr lang="en-US">
                <a:solidFill>
                  <a:srgbClr val="191918"/>
                </a:solidFill>
                <a:latin typeface="Arial" panose="020B0604020202020204" pitchFamily="34" charset="0"/>
              </a:rPr>
              <a:t>student has not provided consent and approval for their federal tax information to be transferred directly into the FAFSA</a:t>
            </a:r>
            <a:r>
              <a:rPr lang="en-US" baseline="30000">
                <a:solidFill>
                  <a:srgbClr val="191918"/>
                </a:solidFill>
                <a:latin typeface="Arial" panose="020B0604020202020204" pitchFamily="34" charset="0"/>
              </a:rPr>
              <a:t>®</a:t>
            </a:r>
            <a:r>
              <a:rPr lang="en-US">
                <a:solidFill>
                  <a:srgbClr val="191918"/>
                </a:solidFill>
                <a:latin typeface="Arial" panose="020B0604020202020204" pitchFamily="34" charset="0"/>
              </a:rPr>
              <a:t> form, t</a:t>
            </a:r>
            <a:r>
              <a:rPr lang="en-US" sz="1800" b="0" i="0" u="none" strike="noStrike">
                <a:solidFill>
                  <a:srgbClr val="191918"/>
                </a:solidFill>
                <a:effectLst/>
                <a:latin typeface="Arial" panose="020B0604020202020204" pitchFamily="34" charset="0"/>
              </a:rPr>
              <a:t>he parent is asked to manually enter the student’s 2023 tax return information. The parent selects their tax filing status and enters a response in each entry field. </a:t>
            </a:r>
            <a:r>
              <a:rPr lang="en-US" sz="1800" b="0" i="0">
                <a:solidFill>
                  <a:srgbClr val="191918"/>
                </a:solidFill>
                <a:effectLst/>
                <a:latin typeface="Arial" panose="020B0604020202020204" pitchFamily="34" charset="0"/>
              </a:rPr>
              <a:t>​</a:t>
            </a:r>
            <a:r>
              <a:rPr lang="en-US">
                <a:latin typeface="Arial"/>
                <a:cs typeface="Calibri"/>
              </a:rPr>
              <a:t>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130</a:t>
            </a:fld>
            <a:endParaRPr lang="en-US"/>
          </a:p>
        </p:txBody>
      </p:sp>
      <p:pic>
        <p:nvPicPr>
          <p:cNvPr id="4" name="Picture 3" descr="Screenshot continuation of the “Student Financials” section, which asks the parent to manually enter the student's 2023 tax return information. The parent is asked to select the student's tax filing status from “Single,” “Head of household,” “Married filing jointly,” “Married filing separately,” and “Qualifying surviving spouse.” Below that, text boxes ask the parent to provide the student's income earned from work and their tax exempt interest income.">
            <a:extLst>
              <a:ext uri="{FF2B5EF4-FFF2-40B4-BE49-F238E27FC236}">
                <a16:creationId xmlns:a16="http://schemas.microsoft.com/office/drawing/2014/main" id="{82302218-F588-5877-15E0-DBA4ECD365A8}"/>
              </a:ext>
            </a:extLst>
          </p:cNvPr>
          <p:cNvPicPr>
            <a:picLocks noChangeAspect="1"/>
          </p:cNvPicPr>
          <p:nvPr/>
        </p:nvPicPr>
        <p:blipFill>
          <a:blip r:embed="rId3"/>
          <a:stretch>
            <a:fillRect/>
          </a:stretch>
        </p:blipFill>
        <p:spPr>
          <a:xfrm>
            <a:off x="5514887" y="1388163"/>
            <a:ext cx="4926972" cy="4479608"/>
          </a:xfrm>
          <a:prstGeom prst="rect">
            <a:avLst/>
          </a:prstGeom>
          <a:ln>
            <a:solidFill>
              <a:schemeClr val="tx1"/>
            </a:solidFill>
          </a:ln>
        </p:spPr>
      </p:pic>
    </p:spTree>
    <p:extLst>
      <p:ext uri="{BB962C8B-B14F-4D97-AF65-F5344CB8AC3E}">
        <p14:creationId xmlns:p14="http://schemas.microsoft.com/office/powerpoint/2010/main" val="7681450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Return Information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a continuation of the </a:t>
            </a:r>
            <a:r>
              <a:rPr lang="en-US">
                <a:solidFill>
                  <a:srgbClr val="191918"/>
                </a:solidFill>
                <a:latin typeface="Arial" panose="020B0604020202020204" pitchFamily="34" charset="0"/>
              </a:rPr>
              <a:t>student’s 2023 tax information page. </a:t>
            </a:r>
            <a:r>
              <a:rPr lang="en-US" sz="1800" b="0" i="0" u="none" strike="noStrike">
                <a:solidFill>
                  <a:srgbClr val="191918"/>
                </a:solidFill>
                <a:effectLst/>
                <a:latin typeface="Arial" panose="020B0604020202020204" pitchFamily="34" charset="0"/>
              </a:rPr>
              <a:t>The parent enters a response in each entry field.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131</a:t>
            </a:fld>
            <a:endParaRPr lang="en-US"/>
          </a:p>
        </p:txBody>
      </p:sp>
      <p:pic>
        <p:nvPicPr>
          <p:cNvPr id="3" name="Picture 2" descr="Screenshot continuation of the “Student Financials” section, which asks the parent to manually enter the student's 2023 tax return information. Text boxes ask the parent to provide the dollar amount for the student's untaxed portions of pensions; adjusted gross income; income tax paid; IRA deductions and payments to self-employed Simplified Employee Pension, Savings Investment Match Plan for Employees, and qualified plans; education credits; college grants, scholarships, or AmeriCorps benefits reported as income; and foreign earned income.">
            <a:extLst>
              <a:ext uri="{FF2B5EF4-FFF2-40B4-BE49-F238E27FC236}">
                <a16:creationId xmlns:a16="http://schemas.microsoft.com/office/drawing/2014/main" id="{2B523EBF-5D39-3E56-3099-FA12D3C54C66}"/>
              </a:ext>
            </a:extLst>
          </p:cNvPr>
          <p:cNvPicPr>
            <a:picLocks noChangeAspect="1"/>
          </p:cNvPicPr>
          <p:nvPr/>
        </p:nvPicPr>
        <p:blipFill>
          <a:blip r:embed="rId3"/>
          <a:stretch>
            <a:fillRect/>
          </a:stretch>
        </p:blipFill>
        <p:spPr>
          <a:xfrm>
            <a:off x="5757899" y="1453943"/>
            <a:ext cx="3560272" cy="4706710"/>
          </a:xfrm>
          <a:prstGeom prst="rect">
            <a:avLst/>
          </a:prstGeom>
          <a:ln>
            <a:solidFill>
              <a:schemeClr val="tx1"/>
            </a:solidFill>
          </a:ln>
        </p:spPr>
      </p:pic>
    </p:spTree>
    <p:extLst>
      <p:ext uri="{BB962C8B-B14F-4D97-AF65-F5344CB8AC3E}">
        <p14:creationId xmlns:p14="http://schemas.microsoft.com/office/powerpoint/2010/main" val="22508870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0901" y="1714500"/>
            <a:ext cx="419589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assets. The parent enters a response in each entry field.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132</a:t>
            </a:fld>
            <a:endParaRPr lang="en-US"/>
          </a:p>
        </p:txBody>
      </p:sp>
      <p:pic>
        <p:nvPicPr>
          <p:cNvPr id="4" name="Picture 3" descr="Screenshot continuation of the “Student Financials” section, which asks the parent to enter the student’s assets. Text boxes prompt the parent to enter the dollar amount for the student’s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41B455E-BED0-B9BB-75AB-4162F7F0CF50}"/>
              </a:ext>
            </a:extLst>
          </p:cNvPr>
          <p:cNvPicPr>
            <a:picLocks noChangeAspect="1"/>
          </p:cNvPicPr>
          <p:nvPr/>
        </p:nvPicPr>
        <p:blipFill>
          <a:blip r:embed="rId3"/>
          <a:stretch>
            <a:fillRect/>
          </a:stretch>
        </p:blipFill>
        <p:spPr>
          <a:xfrm>
            <a:off x="5210589" y="1525406"/>
            <a:ext cx="6233700" cy="4397121"/>
          </a:xfrm>
          <a:prstGeom prst="rect">
            <a:avLst/>
          </a:prstGeom>
          <a:ln>
            <a:solidFill>
              <a:schemeClr val="tx1"/>
            </a:solidFill>
          </a:ln>
        </p:spPr>
      </p:pic>
    </p:spTree>
    <p:extLst>
      <p:ext uri="{BB962C8B-B14F-4D97-AF65-F5344CB8AC3E}">
        <p14:creationId xmlns:p14="http://schemas.microsoft.com/office/powerpoint/2010/main" val="34497019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705285" y="1727655"/>
            <a:ext cx="4183707"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and Career Schools"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133</a:t>
            </a:fld>
            <a:endParaRPr lang="en-US"/>
          </a:p>
        </p:txBody>
      </p:sp>
      <p:pic>
        <p:nvPicPr>
          <p:cNvPr id="4" name="Picture 3" descr="Screenshot of the introduction to the “Select Colleges and Career Schools” section, which informs the parent that on the next series of pages, they will search and select the schools that will receive a copy of the student’s FAFSA form and information.">
            <a:extLst>
              <a:ext uri="{FF2B5EF4-FFF2-40B4-BE49-F238E27FC236}">
                <a16:creationId xmlns:a16="http://schemas.microsoft.com/office/drawing/2014/main" id="{2ADC6573-65D4-E11D-E7EE-C53E1B793F06}"/>
              </a:ext>
            </a:extLst>
          </p:cNvPr>
          <p:cNvPicPr>
            <a:picLocks noChangeAspect="1"/>
          </p:cNvPicPr>
          <p:nvPr/>
        </p:nvPicPr>
        <p:blipFill>
          <a:blip r:embed="rId3"/>
          <a:stretch>
            <a:fillRect/>
          </a:stretch>
        </p:blipFill>
        <p:spPr>
          <a:xfrm>
            <a:off x="5029281" y="1715365"/>
            <a:ext cx="6457434" cy="2337732"/>
          </a:xfrm>
          <a:prstGeom prst="rect">
            <a:avLst/>
          </a:prstGeom>
          <a:ln>
            <a:solidFill>
              <a:schemeClr val="tx1"/>
            </a:solidFill>
          </a:ln>
        </p:spPr>
      </p:pic>
    </p:spTree>
    <p:extLst>
      <p:ext uri="{BB962C8B-B14F-4D97-AF65-F5344CB8AC3E}">
        <p14:creationId xmlns:p14="http://schemas.microsoft.com/office/powerpoint/2010/main" val="15653725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67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6" y="1558437"/>
            <a:ext cx="111463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800" b="0" i="0" u="none" strike="noStrike">
                <a:solidFill>
                  <a:srgbClr val="191918"/>
                </a:solidFill>
                <a:effectLst/>
                <a:latin typeface="Arial" panose="020B0604020202020204" pitchFamily="34" charset="0"/>
              </a:rPr>
              <a:t>The parent is asked to search for the colleges, career schools, and/or trade schools they would like to receive the student’s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The parent searches for a school by entering a state, city, and/or school name. After selecting "Search," they select the correct school(s) from the search results. Parents can send the student’s FAFSA information to a maximum of 20 schools. The parent is required to add at least one college or career school. </a:t>
            </a:r>
            <a:endParaRPr lang="en-US" sz="15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134</a:t>
            </a:fld>
            <a:endParaRPr lang="en-US"/>
          </a:p>
        </p:txBody>
      </p:sp>
      <p:pic>
        <p:nvPicPr>
          <p:cNvPr id="7" name="Picture 6" descr="Screenshot continuation of the “Select Colleges and Career Schools” section. The parent is instructed to enter the state, city, and name of a school in the text boxes and then select the “Search” button.">
            <a:extLst>
              <a:ext uri="{FF2B5EF4-FFF2-40B4-BE49-F238E27FC236}">
                <a16:creationId xmlns:a16="http://schemas.microsoft.com/office/drawing/2014/main" id="{3A22B2FA-93C8-828D-8499-0246F4623F59}"/>
              </a:ext>
            </a:extLst>
          </p:cNvPr>
          <p:cNvPicPr>
            <a:picLocks noChangeAspect="1"/>
          </p:cNvPicPr>
          <p:nvPr/>
        </p:nvPicPr>
        <p:blipFill>
          <a:blip r:embed="rId3"/>
          <a:stretch>
            <a:fillRect/>
          </a:stretch>
        </p:blipFill>
        <p:spPr>
          <a:xfrm>
            <a:off x="1690031" y="3180866"/>
            <a:ext cx="4067679" cy="3455171"/>
          </a:xfrm>
          <a:prstGeom prst="rect">
            <a:avLst/>
          </a:prstGeom>
          <a:ln>
            <a:solidFill>
              <a:schemeClr val="tx1"/>
            </a:solidFill>
          </a:ln>
        </p:spPr>
      </p:pic>
      <p:pic>
        <p:nvPicPr>
          <p:cNvPr id="10" name="Picture 9" descr="Screenshot continuation of the “Select Colleges and Career Schools” section. Five schools are displayed, the results of using the search function. Beside each school, there is a “Select” button for the parent to select the correct school(s). The parent is required to add at least one college or career school. ">
            <a:extLst>
              <a:ext uri="{FF2B5EF4-FFF2-40B4-BE49-F238E27FC236}">
                <a16:creationId xmlns:a16="http://schemas.microsoft.com/office/drawing/2014/main" id="{19AF6CEA-99E0-EFC4-5DDF-6894F83357DA}"/>
              </a:ext>
            </a:extLst>
          </p:cNvPr>
          <p:cNvPicPr>
            <a:picLocks noChangeAspect="1"/>
          </p:cNvPicPr>
          <p:nvPr/>
        </p:nvPicPr>
        <p:blipFill>
          <a:blip r:embed="rId4"/>
          <a:stretch>
            <a:fillRect/>
          </a:stretch>
        </p:blipFill>
        <p:spPr>
          <a:xfrm>
            <a:off x="6096000" y="3180865"/>
            <a:ext cx="4021206" cy="3455171"/>
          </a:xfrm>
          <a:prstGeom prst="rect">
            <a:avLst/>
          </a:prstGeom>
          <a:ln>
            <a:solidFill>
              <a:schemeClr val="tx1"/>
            </a:solidFill>
          </a:ln>
        </p:spPr>
      </p:pic>
    </p:spTree>
    <p:extLst>
      <p:ext uri="{BB962C8B-B14F-4D97-AF65-F5344CB8AC3E}">
        <p14:creationId xmlns:p14="http://schemas.microsoft.com/office/powerpoint/2010/main" val="18525945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2752" y="1717236"/>
            <a:ext cx="110874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800" b="0" i="0" u="none" strike="noStrike">
                <a:solidFill>
                  <a:srgbClr val="191918"/>
                </a:solidFill>
                <a:effectLst/>
                <a:latin typeface="Arial" panose="020B0604020202020204" pitchFamily="34" charset="0"/>
              </a:rPr>
              <a:t>The parent can view which colleges, career schools, and/or trade schools they have selected for the student. If the parent has not selected 20 schools, they have the option to search and select more schools. When the parent selects "Continue," they will have completed entering the required student information for the student section and can proceed to the review </a:t>
            </a:r>
            <a:r>
              <a:rPr lang="en-US">
                <a:solidFill>
                  <a:srgbClr val="191918"/>
                </a:solidFill>
                <a:latin typeface="Arial" panose="020B0604020202020204" pitchFamily="34" charset="0"/>
              </a:rPr>
              <a:t>page.</a:t>
            </a:r>
            <a:endParaRPr lang="en-US" sz="1600">
              <a:highlight>
                <a:srgbClr val="FFFF00"/>
              </a:highlight>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135</a:t>
            </a:fld>
            <a:endParaRPr lang="en-US"/>
          </a:p>
        </p:txBody>
      </p:sp>
      <p:pic>
        <p:nvPicPr>
          <p:cNvPr id="10" name="Picture 9" descr="Screenshot continuation of the “Select Colleges and Career Schools” section. A list of the schools entered by the parent is displayed. A notification informs the parent how many schools out of the maximum of twenty are currently selected.">
            <a:extLst>
              <a:ext uri="{FF2B5EF4-FFF2-40B4-BE49-F238E27FC236}">
                <a16:creationId xmlns:a16="http://schemas.microsoft.com/office/drawing/2014/main" id="{DCC83FAC-06FC-1223-C212-C027604CA027}"/>
              </a:ext>
            </a:extLst>
          </p:cNvPr>
          <p:cNvPicPr>
            <a:picLocks noChangeAspect="1"/>
          </p:cNvPicPr>
          <p:nvPr/>
        </p:nvPicPr>
        <p:blipFill>
          <a:blip r:embed="rId3"/>
          <a:stretch>
            <a:fillRect/>
          </a:stretch>
        </p:blipFill>
        <p:spPr>
          <a:xfrm>
            <a:off x="836874" y="2999785"/>
            <a:ext cx="5493583" cy="2975397"/>
          </a:xfrm>
          <a:prstGeom prst="rect">
            <a:avLst/>
          </a:prstGeom>
          <a:ln>
            <a:solidFill>
              <a:schemeClr val="tx1"/>
            </a:solidFill>
          </a:ln>
        </p:spPr>
      </p:pic>
      <p:pic>
        <p:nvPicPr>
          <p:cNvPr id="12" name="Picture 11" descr="Screenshot continuation of the “Select Colleges and Career Schools” section. The parent can select “Remove” or “View Info” hyperlinks for each school. Below the final school listed, the parent can select “Search More Schools” to add more schools. After verifying the school(s), the parent can select “Continue.”">
            <a:extLst>
              <a:ext uri="{FF2B5EF4-FFF2-40B4-BE49-F238E27FC236}">
                <a16:creationId xmlns:a16="http://schemas.microsoft.com/office/drawing/2014/main" id="{9C21F72D-0417-1905-8D12-0DF30AD6F7B3}"/>
              </a:ext>
            </a:extLst>
          </p:cNvPr>
          <p:cNvPicPr>
            <a:picLocks noChangeAspect="1"/>
          </p:cNvPicPr>
          <p:nvPr/>
        </p:nvPicPr>
        <p:blipFill>
          <a:blip r:embed="rId4"/>
          <a:stretch>
            <a:fillRect/>
          </a:stretch>
        </p:blipFill>
        <p:spPr>
          <a:xfrm>
            <a:off x="6470283" y="2999784"/>
            <a:ext cx="4884843" cy="2975397"/>
          </a:xfrm>
          <a:prstGeom prst="rect">
            <a:avLst/>
          </a:prstGeom>
          <a:ln>
            <a:solidFill>
              <a:schemeClr val="tx1"/>
            </a:solidFill>
          </a:ln>
        </p:spPr>
      </p:pic>
    </p:spTree>
    <p:extLst>
      <p:ext uri="{BB962C8B-B14F-4D97-AF65-F5344CB8AC3E}">
        <p14:creationId xmlns:p14="http://schemas.microsoft.com/office/powerpoint/2010/main" val="32145578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Review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3" y="1726647"/>
            <a:ext cx="4671388"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on behalf of the student. The parent can view all the responses by selecting "Expand All" or expanding each section individually. To edit a response, the parent can select the question’s hyperlink and will be taken to the corresponding page. The parent cannot provide a signature for the student. </a:t>
            </a:r>
            <a:endParaRPr lang="en-US" sz="16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136</a:t>
            </a:fld>
            <a:endParaRPr lang="en-US"/>
          </a:p>
        </p:txBody>
      </p:sp>
      <p:pic>
        <p:nvPicPr>
          <p:cNvPr id="8" name="Picture 7" descr="Screenshot of the review page. Each of the previous student sections are listed, which the parent can expand and collapse to review and verify the information they’ve provided.">
            <a:extLst>
              <a:ext uri="{FF2B5EF4-FFF2-40B4-BE49-F238E27FC236}">
                <a16:creationId xmlns:a16="http://schemas.microsoft.com/office/drawing/2014/main" id="{856FAD4D-9165-91BE-EC87-441321BBA54E}"/>
              </a:ext>
            </a:extLst>
          </p:cNvPr>
          <p:cNvPicPr>
            <a:picLocks noChangeAspect="1"/>
          </p:cNvPicPr>
          <p:nvPr/>
        </p:nvPicPr>
        <p:blipFill>
          <a:blip r:embed="rId3"/>
          <a:stretch>
            <a:fillRect/>
          </a:stretch>
        </p:blipFill>
        <p:spPr>
          <a:xfrm>
            <a:off x="6096000" y="1575101"/>
            <a:ext cx="4904137" cy="4347503"/>
          </a:xfrm>
          <a:prstGeom prst="rect">
            <a:avLst/>
          </a:prstGeom>
          <a:ln>
            <a:solidFill>
              <a:schemeClr val="tx1"/>
            </a:solidFill>
          </a:ln>
        </p:spPr>
      </p:pic>
    </p:spTree>
    <p:extLst>
      <p:ext uri="{BB962C8B-B14F-4D97-AF65-F5344CB8AC3E}">
        <p14:creationId xmlns:p14="http://schemas.microsoft.com/office/powerpoint/2010/main" val="17330494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8B8D9-3C14-C29B-5116-EE0DBC45D263}"/>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DAD35BB-8168-9596-0CA6-6A8F81CAE4B0}"/>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Review Page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F0357A8-15DB-A580-CC2D-0317B9D8DD23}"/>
              </a:ext>
            </a:extLst>
          </p:cNvPr>
          <p:cNvSpPr txBox="1"/>
          <p:nvPr/>
        </p:nvSpPr>
        <p:spPr>
          <a:xfrm>
            <a:off x="693093" y="1726647"/>
            <a:ext cx="4671388"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a continuation of 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in the parent sections. The parent can view all the responses by selecting "Expand All" or expanding each section individually. To edit a response, the parent can select the question’s hyperlink and will be taken to the corresponding page.</a:t>
            </a:r>
            <a:endParaRPr lang="en-US" sz="1600"/>
          </a:p>
        </p:txBody>
      </p:sp>
      <p:sp>
        <p:nvSpPr>
          <p:cNvPr id="5" name="Slide Number Placeholder 4">
            <a:extLst>
              <a:ext uri="{FF2B5EF4-FFF2-40B4-BE49-F238E27FC236}">
                <a16:creationId xmlns:a16="http://schemas.microsoft.com/office/drawing/2014/main" id="{172DFD97-1C56-8494-F7EB-521DADA3A18F}"/>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137</a:t>
            </a:fld>
            <a:endParaRPr lang="en-US"/>
          </a:p>
        </p:txBody>
      </p:sp>
      <p:pic>
        <p:nvPicPr>
          <p:cNvPr id="8" name="Picture 7"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F0D0125C-901E-23A7-ACBB-5C81879B83BA}"/>
              </a:ext>
            </a:extLst>
          </p:cNvPr>
          <p:cNvPicPr>
            <a:picLocks noChangeAspect="1"/>
          </p:cNvPicPr>
          <p:nvPr/>
        </p:nvPicPr>
        <p:blipFill>
          <a:blip r:embed="rId3"/>
          <a:stretch>
            <a:fillRect/>
          </a:stretch>
        </p:blipFill>
        <p:spPr>
          <a:xfrm>
            <a:off x="5822170" y="1976105"/>
            <a:ext cx="5676737" cy="2905789"/>
          </a:xfrm>
          <a:prstGeom prst="rect">
            <a:avLst/>
          </a:prstGeom>
          <a:ln>
            <a:solidFill>
              <a:schemeClr val="tx1"/>
            </a:solidFill>
          </a:ln>
        </p:spPr>
      </p:pic>
    </p:spTree>
    <p:extLst>
      <p:ext uri="{BB962C8B-B14F-4D97-AF65-F5344CB8AC3E}">
        <p14:creationId xmlns:p14="http://schemas.microsoft.com/office/powerpoint/2010/main" val="19271655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7B62-37CD-10FA-F790-E64B8554E03E}"/>
              </a:ext>
            </a:extLst>
          </p:cNvPr>
          <p:cNvSpPr>
            <a:spLocks noGrp="1"/>
          </p:cNvSpPr>
          <p:nvPr>
            <p:ph type="title"/>
          </p:nvPr>
        </p:nvSpPr>
        <p:spPr>
          <a:xfrm>
            <a:off x="778101" y="537764"/>
            <a:ext cx="10130904" cy="798177"/>
          </a:xfrm>
        </p:spPr>
        <p:txBody>
          <a:bodyPr/>
          <a:lstStyle/>
          <a:p>
            <a:r>
              <a:rPr lang="en-US" sz="3600" cap="none"/>
              <a:t>Parent Receives Student Missing Consent Message</a:t>
            </a:r>
          </a:p>
        </p:txBody>
      </p:sp>
      <p:sp>
        <p:nvSpPr>
          <p:cNvPr id="3" name="Slide Number Placeholder 2">
            <a:extLst>
              <a:ext uri="{FF2B5EF4-FFF2-40B4-BE49-F238E27FC236}">
                <a16:creationId xmlns:a16="http://schemas.microsoft.com/office/drawing/2014/main" id="{B0CD268A-E8D2-B41A-10E8-4D42425024B5}"/>
              </a:ext>
            </a:extLst>
          </p:cNvPr>
          <p:cNvSpPr>
            <a:spLocks noGrp="1"/>
          </p:cNvSpPr>
          <p:nvPr>
            <p:ph type="sldNum" sz="quarter" idx="4"/>
          </p:nvPr>
        </p:nvSpPr>
        <p:spPr/>
        <p:txBody>
          <a:bodyPr/>
          <a:lstStyle/>
          <a:p>
            <a:fld id="{234755BD-B4AC-9044-BCE4-27904766F8BB}" type="slidenum">
              <a:rPr lang="en-US" smtClean="0"/>
              <a:pPr/>
              <a:t>138</a:t>
            </a:fld>
            <a:endParaRPr lang="en-US"/>
          </a:p>
        </p:txBody>
      </p:sp>
      <p:pic>
        <p:nvPicPr>
          <p:cNvPr id="5" name="Picture 4" descr="Screenshot of the parent review page. A pop up informs the parent that the student will not receive aid with missing consent and approval. The parent can submit the FAFSA form without the additional consent of other contributors, but the student will not be eligible for federal student aid, including grants and loans, without the required consent and approval. ">
            <a:extLst>
              <a:ext uri="{FF2B5EF4-FFF2-40B4-BE49-F238E27FC236}">
                <a16:creationId xmlns:a16="http://schemas.microsoft.com/office/drawing/2014/main" id="{48C633DA-879B-D135-ECEA-1DD026C44084}"/>
              </a:ext>
            </a:extLst>
          </p:cNvPr>
          <p:cNvPicPr>
            <a:picLocks noChangeAspect="1"/>
          </p:cNvPicPr>
          <p:nvPr/>
        </p:nvPicPr>
        <p:blipFill>
          <a:blip r:embed="rId2"/>
          <a:stretch>
            <a:fillRect/>
          </a:stretch>
        </p:blipFill>
        <p:spPr>
          <a:xfrm>
            <a:off x="6180922" y="1890016"/>
            <a:ext cx="4221607" cy="4411216"/>
          </a:xfrm>
          <a:prstGeom prst="rect">
            <a:avLst/>
          </a:prstGeom>
          <a:ln>
            <a:solidFill>
              <a:schemeClr val="tx1"/>
            </a:solidFill>
          </a:ln>
        </p:spPr>
      </p:pic>
      <p:sp>
        <p:nvSpPr>
          <p:cNvPr id="6" name="TextBox 5">
            <a:extLst>
              <a:ext uri="{FF2B5EF4-FFF2-40B4-BE49-F238E27FC236}">
                <a16:creationId xmlns:a16="http://schemas.microsoft.com/office/drawing/2014/main" id="{98B08084-3407-668C-5C2C-A1382127A4B5}"/>
              </a:ext>
            </a:extLst>
          </p:cNvPr>
          <p:cNvSpPr txBox="1"/>
          <p:nvPr/>
        </p:nvSpPr>
        <p:spPr>
          <a:xfrm>
            <a:off x="682752" y="1528469"/>
            <a:ext cx="4584192"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missing student consent and approval message after hitting the </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Submit</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 button on the review page. This message explains that because the student’s consent and approval and signature are missing, the student is currently ineligible for federal student aid, including grants and loans. </a:t>
            </a:r>
            <a:endParaRPr lang="en-US" sz="1600"/>
          </a:p>
        </p:txBody>
      </p:sp>
    </p:spTree>
    <p:extLst>
      <p:ext uri="{BB962C8B-B14F-4D97-AF65-F5344CB8AC3E}">
        <p14:creationId xmlns:p14="http://schemas.microsoft.com/office/powerpoint/2010/main" val="24933600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2" y="1528469"/>
            <a:ext cx="4960964"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student section complete page after the parent hits </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Submit</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 on the message. This page displays information for the parent about next steps, including tracking the student’s FAFSA</a:t>
            </a:r>
            <a:r>
              <a:rPr lang="en-US" baseline="30000">
                <a:solidFill>
                  <a:srgbClr val="191918"/>
                </a:solidFill>
                <a:latin typeface="Arial"/>
                <a:cs typeface="Arial"/>
              </a:rPr>
              <a:t>®</a:t>
            </a:r>
            <a:r>
              <a:rPr lang="en-US">
                <a:solidFill>
                  <a:srgbClr val="191918"/>
                </a:solidFill>
                <a:latin typeface="Arial"/>
                <a:cs typeface="Arial"/>
              </a:rPr>
              <a:t> form. Because the student’s consent and approval and signature are missing, the student is currently ineligible for federal student aid, including grants and loans. The student must enter their form, provide their consent and approval and signature, and submit the student section for their FAFSA form to be processed.</a:t>
            </a:r>
            <a:endParaRPr lang="en-US" sz="16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139</a:t>
            </a:fld>
            <a:endParaRPr lang="en-US"/>
          </a:p>
        </p:txBody>
      </p:sp>
      <p:pic>
        <p:nvPicPr>
          <p:cNvPr id="8" name="Picture 7" descr="Screenshot of the student completion page, which informs the parent that they have completed the student section successfully. Information about what the parent can expect next are listed for the parent including receiving an email, the student checking their FAFSA form's status, and the student receiving communications from schools. Below that, the parent is reminded that they can track and manage the student’s FAFSA form by selecting the “View Status” button.">
            <a:extLst>
              <a:ext uri="{FF2B5EF4-FFF2-40B4-BE49-F238E27FC236}">
                <a16:creationId xmlns:a16="http://schemas.microsoft.com/office/drawing/2014/main" id="{D3FB1CCA-65F8-B211-0074-0682C88EADEA}"/>
              </a:ext>
            </a:extLst>
          </p:cNvPr>
          <p:cNvPicPr>
            <a:picLocks noChangeAspect="1"/>
          </p:cNvPicPr>
          <p:nvPr/>
        </p:nvPicPr>
        <p:blipFill>
          <a:blip r:embed="rId3"/>
          <a:stretch>
            <a:fillRect/>
          </a:stretch>
        </p:blipFill>
        <p:spPr>
          <a:xfrm>
            <a:off x="5848697" y="1528469"/>
            <a:ext cx="5487896" cy="4617355"/>
          </a:xfrm>
          <a:prstGeom prst="rect">
            <a:avLst/>
          </a:prstGeom>
          <a:ln>
            <a:solidFill>
              <a:schemeClr val="tx1"/>
            </a:solidFill>
          </a:ln>
        </p:spPr>
      </p:pic>
    </p:spTree>
    <p:extLst>
      <p:ext uri="{BB962C8B-B14F-4D97-AF65-F5344CB8AC3E}">
        <p14:creationId xmlns:p14="http://schemas.microsoft.com/office/powerpoint/2010/main" val="195934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25808"/>
            <a:ext cx="4486355"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student about consent, approval, and the use of their federal tax information. By providing consent and approval, the student’s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14</a:t>
            </a:fld>
            <a:endParaRPr lang="en-US"/>
          </a:p>
        </p:txBody>
      </p:sp>
      <p:pic>
        <p:nvPicPr>
          <p:cNvPr id="6" name="Picture 5"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343C18A-1D5A-1CE6-4683-199EBE2DFB66}"/>
              </a:ext>
            </a:extLst>
          </p:cNvPr>
          <p:cNvPicPr>
            <a:picLocks noChangeAspect="1"/>
          </p:cNvPicPr>
          <p:nvPr/>
        </p:nvPicPr>
        <p:blipFill rotWithShape="1">
          <a:blip r:embed="rId3"/>
          <a:srcRect l="9614" t="3472" r="5668" b="54698"/>
          <a:stretch/>
        </p:blipFill>
        <p:spPr>
          <a:xfrm>
            <a:off x="5812377" y="1340113"/>
            <a:ext cx="4343995" cy="4961119"/>
          </a:xfrm>
          <a:prstGeom prst="rect">
            <a:avLst/>
          </a:prstGeom>
          <a:ln>
            <a:solidFill>
              <a:schemeClr val="tx1"/>
            </a:solidFill>
          </a:ln>
        </p:spPr>
      </p:pic>
    </p:spTree>
    <p:extLst>
      <p:ext uri="{BB962C8B-B14F-4D97-AF65-F5344CB8AC3E}">
        <p14:creationId xmlns:p14="http://schemas.microsoft.com/office/powerpoint/2010/main" val="35695648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Invites </a:t>
            </a:r>
            <a:br>
              <a:rPr lang="en-US" sz="4800" cap="none">
                <a:latin typeface="Oswald"/>
                <a:ea typeface="Noto Serif"/>
                <a:cs typeface="Noto Serif"/>
              </a:rPr>
            </a:br>
            <a:r>
              <a:rPr lang="en-US" sz="4800" cap="none">
                <a:latin typeface="Oswald"/>
                <a:ea typeface="Noto Serif"/>
                <a:cs typeface="Noto Serif"/>
              </a:rPr>
              <a:t>Student Spouse</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59719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FAFSA</a:t>
            </a:r>
            <a:r>
              <a:rPr lang="en-US" altLang="en-US" sz="3600" b="1" cap="none" spc="0" baseline="30000">
                <a:latin typeface="+mn-lt"/>
              </a:rPr>
              <a:t>®</a:t>
            </a:r>
            <a:r>
              <a:rPr lang="en-US" altLang="en-US" sz="3600" cap="none" spc="0">
                <a:latin typeface="Oswald"/>
              </a:rPr>
              <a:t> Form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main </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 form landing page. On this page, students are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directed to "Start New Form" or </a:t>
            </a:r>
            <a:r>
              <a:rPr lang="en-US" sz="1800" b="0" i="0" u="none" strike="noStrike">
                <a:solidFill>
                  <a:srgbClr val="191918"/>
                </a:solidFill>
                <a:effectLst/>
                <a:latin typeface="Arial" panose="020B0604020202020204" pitchFamily="34" charset="0"/>
              </a:rPr>
              <a:t>"</a:t>
            </a:r>
            <a:r>
              <a:rPr lang="en-US">
                <a:solidFill>
                  <a:srgbClr val="191918"/>
                </a:solidFill>
                <a:latin typeface="Arial" panose="020B0604020202020204"/>
              </a:rPr>
              <a:t>Edit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Existing Forms." For this section of the presentation, the student is beginning a new application.</a:t>
            </a:r>
            <a:endPar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2" name="Picture 1" descr="Screenshot of the FAFSA landing page. Buttons display the option to “Start New Form” or “Edit Existing Forms.”">
            <a:extLst>
              <a:ext uri="{FF2B5EF4-FFF2-40B4-BE49-F238E27FC236}">
                <a16:creationId xmlns:a16="http://schemas.microsoft.com/office/drawing/2014/main" id="{2ECF555A-E646-A006-B4A4-8DED2DB70F3B}"/>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Tree>
    <p:extLst>
      <p:ext uri="{BB962C8B-B14F-4D97-AF65-F5344CB8AC3E}">
        <p14:creationId xmlns:p14="http://schemas.microsoft.com/office/powerpoint/2010/main" val="36855926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608745" cy="37804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If the student selects "Start New Form" from the 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landing page and they are not logged in to StudentAid.gov, they are taken to the "Log In" page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to enter their credentials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To access the FAFSA form, all students are required to have an FSA ID (account username and password). If the student doesn't have an FSA ID, they can select "Create an Account."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3663" y="1714500"/>
            <a:ext cx="5705091" cy="444545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9222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93093" y="1725970"/>
            <a:ext cx="4098363" cy="12874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After logging in, the student selects the applicable role to fill out the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"Student."</a:t>
            </a:r>
            <a:endParaRPr kumimoji="0" lang="en-US" sz="12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welcome to the FAFSA form section, which instructs the student to select the role for completing the form: “Student” or “Parent.”">
            <a:extLst>
              <a:ext uri="{FF2B5EF4-FFF2-40B4-BE49-F238E27FC236}">
                <a16:creationId xmlns:a16="http://schemas.microsoft.com/office/drawing/2014/main" id="{7E177724-7026-A5A3-044A-41DC4D4DD345}"/>
              </a:ext>
            </a:extLst>
          </p:cNvPr>
          <p:cNvPicPr>
            <a:picLocks noChangeAspect="1"/>
          </p:cNvPicPr>
          <p:nvPr/>
        </p:nvPicPr>
        <p:blipFill>
          <a:blip r:embed="rId3"/>
          <a:stretch>
            <a:fillRect/>
          </a:stretch>
        </p:blipFill>
        <p:spPr>
          <a:xfrm>
            <a:off x="4791456" y="1690158"/>
            <a:ext cx="6790033" cy="3514624"/>
          </a:xfrm>
          <a:prstGeom prst="rect">
            <a:avLst/>
          </a:prstGeom>
          <a:ln>
            <a:solidFill>
              <a:schemeClr val="tx1"/>
            </a:solidFill>
          </a:ln>
        </p:spPr>
      </p:pic>
    </p:spTree>
    <p:extLst>
      <p:ext uri="{BB962C8B-B14F-4D97-AF65-F5344CB8AC3E}">
        <p14:creationId xmlns:p14="http://schemas.microsoft.com/office/powerpoint/2010/main" val="26996265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(1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2981A2A-2D4B-358A-931D-7A20B79BE81D}"/>
              </a:ext>
            </a:extLst>
          </p:cNvPr>
          <p:cNvSpPr txBox="1"/>
          <p:nvPr/>
        </p:nvSpPr>
        <p:spPr>
          <a:xfrm>
            <a:off x="688517" y="1714500"/>
            <a:ext cx="4326396"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When the student starts the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2025–26</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for the first time, they are taken through the FAFSA onboarding process. The first onboarding page provides an introduction of the FAFSA form and an accompanying video. </a:t>
            </a:r>
          </a:p>
        </p:txBody>
      </p:sp>
      <p:pic>
        <p:nvPicPr>
          <p:cNvPr id="6" name="Picture 5" descr="Screenshot of the first page of the “Understanding the FAFSA Form” section. A video provides the student with an overview of the form and why it's important.">
            <a:extLst>
              <a:ext uri="{FF2B5EF4-FFF2-40B4-BE49-F238E27FC236}">
                <a16:creationId xmlns:a16="http://schemas.microsoft.com/office/drawing/2014/main" id="{71531453-BAA7-9527-6B62-D0A4A0384C7F}"/>
              </a:ext>
            </a:extLst>
          </p:cNvPr>
          <p:cNvPicPr>
            <a:picLocks noChangeAspect="1"/>
          </p:cNvPicPr>
          <p:nvPr/>
        </p:nvPicPr>
        <p:blipFill>
          <a:blip r:embed="rId3"/>
          <a:stretch>
            <a:fillRect/>
          </a:stretch>
        </p:blipFill>
        <p:spPr>
          <a:xfrm>
            <a:off x="5449178" y="1474300"/>
            <a:ext cx="5265876" cy="3909399"/>
          </a:xfrm>
          <a:prstGeom prst="rect">
            <a:avLst/>
          </a:prstGeom>
          <a:ln>
            <a:solidFill>
              <a:schemeClr val="tx1"/>
            </a:solidFill>
          </a:ln>
        </p:spPr>
      </p:pic>
    </p:spTree>
    <p:extLst>
      <p:ext uri="{BB962C8B-B14F-4D97-AF65-F5344CB8AC3E}">
        <p14:creationId xmlns:p14="http://schemas.microsoft.com/office/powerpoint/2010/main" val="34310501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(2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E9E97D3-F27D-7CFC-0549-42128755775C}"/>
              </a:ext>
            </a:extLst>
          </p:cNvPr>
          <p:cNvSpPr txBox="1"/>
          <p:nvPr/>
        </p:nvSpPr>
        <p:spPr>
          <a:xfrm>
            <a:off x="693092" y="1734296"/>
            <a:ext cx="5299041" cy="502701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will invite them. Documents that may be needed to fill out the form are also included on this page within a drop-down menu and may include tax returns; record of child support received; current balances of cash, savings, and checking accounts; and net worth of investments, businesses, and farms. </a:t>
            </a:r>
          </a:p>
        </p:txBody>
      </p:sp>
      <p:pic>
        <p:nvPicPr>
          <p:cNvPr id="8" name="Picture 7" descr="Screenshot of the second page of the “Understanding the FAFSA Form” section, which explains the expectations of the contributor role when completing the form and includes a video that the student can watch about &quot;Who is a contributor on the 2024–25 FAFSA form?&quot;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within a drop down menu,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985EF6EC-B3DC-2083-53A0-50094F23A283}"/>
              </a:ext>
            </a:extLst>
          </p:cNvPr>
          <p:cNvPicPr>
            <a:picLocks noChangeAspect="1"/>
          </p:cNvPicPr>
          <p:nvPr/>
        </p:nvPicPr>
        <p:blipFill>
          <a:blip r:embed="rId3"/>
          <a:stretch>
            <a:fillRect/>
          </a:stretch>
        </p:blipFill>
        <p:spPr>
          <a:xfrm>
            <a:off x="6138617" y="1734296"/>
            <a:ext cx="5159187" cy="4351397"/>
          </a:xfrm>
          <a:prstGeom prst="rect">
            <a:avLst/>
          </a:prstGeom>
          <a:ln>
            <a:solidFill>
              <a:schemeClr val="tx1"/>
            </a:solidFill>
          </a:ln>
        </p:spPr>
      </p:pic>
    </p:spTree>
    <p:extLst>
      <p:ext uri="{BB962C8B-B14F-4D97-AF65-F5344CB8AC3E}">
        <p14:creationId xmlns:p14="http://schemas.microsoft.com/office/powerpoint/2010/main" val="31973596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(3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F20DE52-7BC0-2292-42EE-931186725B7D}"/>
              </a:ext>
            </a:extLst>
          </p:cNvPr>
          <p:cNvSpPr txBox="1"/>
          <p:nvPr/>
        </p:nvSpPr>
        <p:spPr>
          <a:xfrm>
            <a:off x="693094" y="1714500"/>
            <a:ext cx="4063964"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an estimated time to complete the form, and that they can save the form and return later if needed, with an accompanying video.</a:t>
            </a:r>
          </a:p>
        </p:txBody>
      </p:sp>
      <p:pic>
        <p:nvPicPr>
          <p:cNvPr id="8" name="Picture 7"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59028518-75C4-9DF0-47B5-8D0707D949E4}"/>
              </a:ext>
            </a:extLst>
          </p:cNvPr>
          <p:cNvPicPr>
            <a:picLocks noChangeAspect="1"/>
          </p:cNvPicPr>
          <p:nvPr/>
        </p:nvPicPr>
        <p:blipFill>
          <a:blip r:embed="rId3"/>
          <a:stretch>
            <a:fillRect/>
          </a:stretch>
        </p:blipFill>
        <p:spPr>
          <a:xfrm>
            <a:off x="5538014" y="1392918"/>
            <a:ext cx="5776461" cy="4839119"/>
          </a:xfrm>
          <a:prstGeom prst="rect">
            <a:avLst/>
          </a:prstGeom>
          <a:ln>
            <a:solidFill>
              <a:schemeClr val="tx1"/>
            </a:solidFill>
          </a:ln>
        </p:spPr>
      </p:pic>
    </p:spTree>
    <p:extLst>
      <p:ext uri="{BB962C8B-B14F-4D97-AF65-F5344CB8AC3E}">
        <p14:creationId xmlns:p14="http://schemas.microsoft.com/office/powerpoint/2010/main" val="30190087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(4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43DF878-3F09-C17E-996E-C1D4C4D7E4D7}"/>
              </a:ext>
            </a:extLst>
          </p:cNvPr>
          <p:cNvSpPr txBox="1"/>
          <p:nvPr/>
        </p:nvSpPr>
        <p:spPr>
          <a:xfrm>
            <a:off x="680900" y="1730809"/>
            <a:ext cx="4110555"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pic>
        <p:nvPicPr>
          <p:cNvPr id="8" name="Picture 7"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6EF00DAD-7F1D-7568-A76B-4510874FB5C0}"/>
              </a:ext>
            </a:extLst>
          </p:cNvPr>
          <p:cNvPicPr>
            <a:picLocks noChangeAspect="1"/>
          </p:cNvPicPr>
          <p:nvPr/>
        </p:nvPicPr>
        <p:blipFill>
          <a:blip r:embed="rId3"/>
          <a:stretch>
            <a:fillRect/>
          </a:stretch>
        </p:blipFill>
        <p:spPr>
          <a:xfrm>
            <a:off x="5277606" y="1328544"/>
            <a:ext cx="5235394" cy="4991533"/>
          </a:xfrm>
          <a:prstGeom prst="rect">
            <a:avLst/>
          </a:prstGeom>
          <a:ln>
            <a:solidFill>
              <a:schemeClr val="tx1"/>
            </a:solidFill>
          </a:ln>
        </p:spPr>
      </p:pic>
    </p:spTree>
    <p:extLst>
      <p:ext uri="{BB962C8B-B14F-4D97-AF65-F5344CB8AC3E}">
        <p14:creationId xmlns:p14="http://schemas.microsoft.com/office/powerpoint/2010/main" val="35238652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369259"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first page within the student section. The student can verify that their personal information is correct. To update any of the personal information, the student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of the “Student Identity Information” section of the FAFSA form. Student information, including name, date of birth, Social Security number, email address, and mobile phone number is displayed for the student to verify.">
            <a:extLst>
              <a:ext uri="{FF2B5EF4-FFF2-40B4-BE49-F238E27FC236}">
                <a16:creationId xmlns:a16="http://schemas.microsoft.com/office/drawing/2014/main" id="{A6C0650C-E3EB-F3F8-FD2A-EABFBF80D616}"/>
              </a:ext>
            </a:extLst>
          </p:cNvPr>
          <p:cNvPicPr>
            <a:picLocks noChangeAspect="1"/>
          </p:cNvPicPr>
          <p:nvPr/>
        </p:nvPicPr>
        <p:blipFill>
          <a:blip r:embed="rId3"/>
          <a:stretch>
            <a:fillRect/>
          </a:stretch>
        </p:blipFill>
        <p:spPr>
          <a:xfrm>
            <a:off x="5494369" y="1728296"/>
            <a:ext cx="6119390" cy="3063505"/>
          </a:xfrm>
          <a:prstGeom prst="rect">
            <a:avLst/>
          </a:prstGeom>
          <a:ln>
            <a:solidFill>
              <a:schemeClr val="tx1"/>
            </a:solidFill>
          </a:ln>
        </p:spPr>
      </p:pic>
    </p:spTree>
    <p:extLst>
      <p:ext uri="{BB962C8B-B14F-4D97-AF65-F5344CB8AC3E}">
        <p14:creationId xmlns:p14="http://schemas.microsoft.com/office/powerpoint/2010/main" val="20160088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356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D091DCA-47E9-E31B-5F5D-502290A8919C}"/>
              </a:ext>
            </a:extLst>
          </p:cNvPr>
          <p:cNvSpPr txBox="1"/>
          <p:nvPr/>
        </p:nvSpPr>
        <p:spPr>
          <a:xfrm>
            <a:off x="676751" y="1726614"/>
            <a:ext cx="4417763"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student section. The student can verify their mailing address on this part of the page. To update this information, the student must access their Account Settings on StudentAid.gov. </a:t>
            </a:r>
          </a:p>
        </p:txBody>
      </p:sp>
      <p:pic>
        <p:nvPicPr>
          <p:cNvPr id="3" name="Picture 2" descr="Screenshot continuation of the “Student Identity Information” section, which includes the student's permanent mailing address to verify.">
            <a:extLst>
              <a:ext uri="{FF2B5EF4-FFF2-40B4-BE49-F238E27FC236}">
                <a16:creationId xmlns:a16="http://schemas.microsoft.com/office/drawing/2014/main" id="{AAAA1263-9A76-F585-2A59-C44B07B3F281}"/>
              </a:ext>
            </a:extLst>
          </p:cNvPr>
          <p:cNvPicPr>
            <a:picLocks noChangeAspect="1"/>
          </p:cNvPicPr>
          <p:nvPr/>
        </p:nvPicPr>
        <p:blipFill>
          <a:blip r:embed="rId3"/>
          <a:stretch>
            <a:fillRect/>
          </a:stretch>
        </p:blipFill>
        <p:spPr>
          <a:xfrm>
            <a:off x="5251930" y="1914524"/>
            <a:ext cx="6332796" cy="3223881"/>
          </a:xfrm>
          <a:prstGeom prst="rect">
            <a:avLst/>
          </a:prstGeom>
          <a:ln>
            <a:solidFill>
              <a:schemeClr val="tx1"/>
            </a:solidFill>
          </a:ln>
        </p:spPr>
      </p:pic>
    </p:spTree>
    <p:extLst>
      <p:ext uri="{BB962C8B-B14F-4D97-AF65-F5344CB8AC3E}">
        <p14:creationId xmlns:p14="http://schemas.microsoft.com/office/powerpoint/2010/main" val="230146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2237" y="204749"/>
            <a:ext cx="1193076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a:t>
            </a:fld>
            <a:endParaRPr lang="en-US"/>
          </a:p>
        </p:txBody>
      </p:sp>
      <p:sp>
        <p:nvSpPr>
          <p:cNvPr id="2" name="TextBox 1">
            <a:extLst>
              <a:ext uri="{FF2B5EF4-FFF2-40B4-BE49-F238E27FC236}">
                <a16:creationId xmlns:a16="http://schemas.microsoft.com/office/drawing/2014/main" id="{DAC0E045-21CE-7D95-83B2-A9693181C93F}"/>
              </a:ext>
            </a:extLst>
          </p:cNvPr>
          <p:cNvSpPr txBox="1"/>
          <p:nvPr/>
        </p:nvSpPr>
        <p:spPr>
          <a:xfrm>
            <a:off x="695245" y="1606318"/>
            <a:ext cx="11039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student can expand and collapse. The student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119C2D66-12F7-6E49-EA36-A46A0B45E4FE}"/>
              </a:ext>
            </a:extLst>
          </p:cNvPr>
          <p:cNvPicPr>
            <a:picLocks noChangeAspect="1"/>
          </p:cNvPicPr>
          <p:nvPr/>
        </p:nvPicPr>
        <p:blipFill rotWithShape="1">
          <a:blip r:embed="rId3"/>
          <a:srcRect l="17489" t="45279" r="14104" b="31111"/>
          <a:stretch/>
        </p:blipFill>
        <p:spPr>
          <a:xfrm>
            <a:off x="1774370" y="3164068"/>
            <a:ext cx="3929743" cy="3137164"/>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1D41D631-B8C7-9434-FE87-00312A0FFB90}"/>
              </a:ext>
            </a:extLst>
          </p:cNvPr>
          <p:cNvPicPr>
            <a:picLocks noChangeAspect="1"/>
          </p:cNvPicPr>
          <p:nvPr/>
        </p:nvPicPr>
        <p:blipFill rotWithShape="1">
          <a:blip r:embed="rId3"/>
          <a:srcRect l="11450" t="68413" r="11083" b="5555"/>
          <a:stretch/>
        </p:blipFill>
        <p:spPr>
          <a:xfrm>
            <a:off x="6215022" y="3164068"/>
            <a:ext cx="3929743" cy="3137164"/>
          </a:xfrm>
          <a:prstGeom prst="rect">
            <a:avLst/>
          </a:prstGeom>
          <a:ln>
            <a:solidFill>
              <a:schemeClr val="tx1"/>
            </a:solidFill>
          </a:ln>
        </p:spPr>
      </p:pic>
    </p:spTree>
    <p:extLst>
      <p:ext uri="{BB962C8B-B14F-4D97-AF65-F5344CB8AC3E}">
        <p14:creationId xmlns:p14="http://schemas.microsoft.com/office/powerpoint/2010/main" val="17398438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80900" y="1734738"/>
            <a:ext cx="4281243" cy="21184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The student is asked about their state of legal residence. The student selects the state from a drop-down box and provides the month and year when they became a legal resident.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180A1EA6-B5F3-5BC8-DEA1-4B34293C18F2}"/>
              </a:ext>
            </a:extLst>
          </p:cNvPr>
          <p:cNvPicPr>
            <a:picLocks noChangeAspect="1"/>
          </p:cNvPicPr>
          <p:nvPr/>
        </p:nvPicPr>
        <p:blipFill>
          <a:blip r:embed="rId3"/>
          <a:stretch>
            <a:fillRect/>
          </a:stretch>
        </p:blipFill>
        <p:spPr>
          <a:xfrm>
            <a:off x="5561139" y="1734738"/>
            <a:ext cx="5883150" cy="2613887"/>
          </a:xfrm>
          <a:prstGeom prst="rect">
            <a:avLst/>
          </a:prstGeom>
          <a:ln>
            <a:solidFill>
              <a:schemeClr val="tx1"/>
            </a:solidFill>
          </a:ln>
        </p:spPr>
      </p:pic>
    </p:spTree>
    <p:extLst>
      <p:ext uri="{BB962C8B-B14F-4D97-AF65-F5344CB8AC3E}">
        <p14:creationId xmlns:p14="http://schemas.microsoft.com/office/powerpoint/2010/main" val="30680197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3092" y="1713920"/>
            <a:ext cx="4488507"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page informs the student about consent, approval, and the use of their federal tax information. By providing consent and approval, the student’s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to help complete the "Student Financials"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2E8E938-F591-A25A-1B7B-821225F54A14}"/>
              </a:ext>
            </a:extLst>
          </p:cNvPr>
          <p:cNvPicPr>
            <a:picLocks noChangeAspect="1"/>
          </p:cNvPicPr>
          <p:nvPr/>
        </p:nvPicPr>
        <p:blipFill>
          <a:blip r:embed="rId3"/>
          <a:stretch>
            <a:fillRect/>
          </a:stretch>
        </p:blipFill>
        <p:spPr>
          <a:xfrm>
            <a:off x="5413501" y="1198184"/>
            <a:ext cx="5077520" cy="5121893"/>
          </a:xfrm>
          <a:prstGeom prst="rect">
            <a:avLst/>
          </a:prstGeom>
          <a:ln>
            <a:solidFill>
              <a:schemeClr val="tx1"/>
            </a:solidFill>
          </a:ln>
        </p:spPr>
      </p:pic>
    </p:spTree>
    <p:extLst>
      <p:ext uri="{BB962C8B-B14F-4D97-AF65-F5344CB8AC3E}">
        <p14:creationId xmlns:p14="http://schemas.microsoft.com/office/powerpoint/2010/main" val="30984348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489" y="535258"/>
            <a:ext cx="1247268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FAE257B-49E8-FD12-0457-7981CFF90B91}"/>
              </a:ext>
            </a:extLst>
          </p:cNvPr>
          <p:cNvSpPr txBox="1"/>
          <p:nvPr/>
        </p:nvSpPr>
        <p:spPr>
          <a:xfrm>
            <a:off x="695245" y="1715175"/>
            <a:ext cx="107456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The student selects "Approve" to provide consent and approval, and they are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68187500-4096-1822-E206-E8BCC2B419F2}"/>
              </a:ext>
            </a:extLst>
          </p:cNvPr>
          <p:cNvPicPr>
            <a:picLocks noChangeAspect="1"/>
          </p:cNvPicPr>
          <p:nvPr/>
        </p:nvPicPr>
        <p:blipFill>
          <a:blip r:embed="rId3"/>
          <a:stretch>
            <a:fillRect/>
          </a:stretch>
        </p:blipFill>
        <p:spPr>
          <a:xfrm>
            <a:off x="2350168" y="2902402"/>
            <a:ext cx="3332678" cy="3187779"/>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8D8FD6DE-B00A-A47E-F55C-11AC3682F621}"/>
              </a:ext>
            </a:extLst>
          </p:cNvPr>
          <p:cNvPicPr>
            <a:picLocks noChangeAspect="1"/>
          </p:cNvPicPr>
          <p:nvPr/>
        </p:nvPicPr>
        <p:blipFill>
          <a:blip r:embed="rId4"/>
          <a:stretch>
            <a:fillRect/>
          </a:stretch>
        </p:blipFill>
        <p:spPr>
          <a:xfrm>
            <a:off x="5962187" y="2902402"/>
            <a:ext cx="3674334" cy="3187779"/>
          </a:xfrm>
          <a:prstGeom prst="rect">
            <a:avLst/>
          </a:prstGeom>
          <a:ln>
            <a:solidFill>
              <a:schemeClr val="tx1"/>
            </a:solidFill>
          </a:ln>
        </p:spPr>
      </p:pic>
    </p:spTree>
    <p:extLst>
      <p:ext uri="{BB962C8B-B14F-4D97-AF65-F5344CB8AC3E}">
        <p14:creationId xmlns:p14="http://schemas.microsoft.com/office/powerpoint/2010/main" val="35805857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D4FD-FC2F-9D9D-372C-5406CD15E082}"/>
              </a:ext>
            </a:extLst>
          </p:cNvPr>
          <p:cNvSpPr>
            <a:spLocks noGrp="1"/>
          </p:cNvSpPr>
          <p:nvPr>
            <p:ph type="title"/>
          </p:nvPr>
        </p:nvSpPr>
        <p:spPr>
          <a:xfrm>
            <a:off x="778100" y="537764"/>
            <a:ext cx="9349125" cy="798177"/>
          </a:xfrm>
        </p:spPr>
        <p:txBody>
          <a:bodyPr/>
          <a:lstStyle/>
          <a:p>
            <a:r>
              <a:rPr lang="en-US" sz="3600" cap="none"/>
              <a:t>Married Student Imports IRS Information</a:t>
            </a:r>
            <a:endParaRPr lang="en-US" sz="3600"/>
          </a:p>
        </p:txBody>
      </p:sp>
      <p:sp>
        <p:nvSpPr>
          <p:cNvPr id="3" name="Slide Number Placeholder 2">
            <a:extLst>
              <a:ext uri="{FF2B5EF4-FFF2-40B4-BE49-F238E27FC236}">
                <a16:creationId xmlns:a16="http://schemas.microsoft.com/office/drawing/2014/main" id="{5D46208A-E02B-215D-6C52-97B42DE5D102}"/>
              </a:ext>
            </a:extLst>
          </p:cNvPr>
          <p:cNvSpPr>
            <a:spLocks noGrp="1"/>
          </p:cNvSpPr>
          <p:nvPr>
            <p:ph type="sldNum" sz="quarter" idx="4"/>
          </p:nvPr>
        </p:nvSpPr>
        <p:spPr/>
        <p:txBody>
          <a:bodyPr/>
          <a:lstStyle/>
          <a:p>
            <a:fld id="{234755BD-B4AC-9044-BCE4-27904766F8BB}" type="slidenum">
              <a:rPr lang="en-US" smtClean="0"/>
              <a:pPr/>
              <a:t>153</a:t>
            </a:fld>
            <a:endParaRPr lang="en-US"/>
          </a:p>
        </p:txBody>
      </p:sp>
      <p:pic>
        <p:nvPicPr>
          <p:cNvPr id="5" name="Picture 4" descr="Screenshot of the results from the data import page. The student is informed that their information was not received. They will need to manually enter in their tax information into their Finances section. ">
            <a:extLst>
              <a:ext uri="{FF2B5EF4-FFF2-40B4-BE49-F238E27FC236}">
                <a16:creationId xmlns:a16="http://schemas.microsoft.com/office/drawing/2014/main" id="{4BF226A3-B6D6-08E1-44D7-6A3A94049BBC}"/>
              </a:ext>
            </a:extLst>
          </p:cNvPr>
          <p:cNvPicPr>
            <a:picLocks noChangeAspect="1"/>
          </p:cNvPicPr>
          <p:nvPr/>
        </p:nvPicPr>
        <p:blipFill>
          <a:blip r:embed="rId2"/>
          <a:stretch>
            <a:fillRect/>
          </a:stretch>
        </p:blipFill>
        <p:spPr>
          <a:xfrm>
            <a:off x="5051039" y="2190642"/>
            <a:ext cx="6553768" cy="2476715"/>
          </a:xfrm>
          <a:prstGeom prst="rect">
            <a:avLst/>
          </a:prstGeom>
          <a:ln>
            <a:solidFill>
              <a:schemeClr val="tx1"/>
            </a:solidFill>
          </a:ln>
        </p:spPr>
      </p:pic>
      <p:sp>
        <p:nvSpPr>
          <p:cNvPr id="6" name="TextBox 5">
            <a:extLst>
              <a:ext uri="{FF2B5EF4-FFF2-40B4-BE49-F238E27FC236}">
                <a16:creationId xmlns:a16="http://schemas.microsoft.com/office/drawing/2014/main" id="{3653A671-3698-6E25-9584-C85A1EF331CB}"/>
              </a:ext>
            </a:extLst>
          </p:cNvPr>
          <p:cNvSpPr txBox="1"/>
          <p:nvPr/>
        </p:nvSpPr>
        <p:spPr>
          <a:xfrm>
            <a:off x="778100" y="1954237"/>
            <a:ext cx="3953387" cy="2118529"/>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456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335-BC68-A796-8FB0-EC7F9D926A78}"/>
              </a:ext>
            </a:extLst>
          </p:cNvPr>
          <p:cNvSpPr>
            <a:spLocks noGrp="1"/>
          </p:cNvSpPr>
          <p:nvPr>
            <p:ph type="title"/>
          </p:nvPr>
        </p:nvSpPr>
        <p:spPr>
          <a:xfrm>
            <a:off x="778101" y="537764"/>
            <a:ext cx="9634260" cy="798177"/>
          </a:xfrm>
        </p:spPr>
        <p:txBody>
          <a:bodyPr/>
          <a:lstStyle/>
          <a:p>
            <a:r>
              <a:rPr lang="en-US" sz="3600" cap="none"/>
              <a:t>Married Student Imports IRS Information (Continued)</a:t>
            </a:r>
          </a:p>
        </p:txBody>
      </p:sp>
      <p:sp>
        <p:nvSpPr>
          <p:cNvPr id="3" name="Slide Number Placeholder 2">
            <a:extLst>
              <a:ext uri="{FF2B5EF4-FFF2-40B4-BE49-F238E27FC236}">
                <a16:creationId xmlns:a16="http://schemas.microsoft.com/office/drawing/2014/main" id="{F7163E73-167D-B68D-8EB0-E88A0DDD9203}"/>
              </a:ext>
            </a:extLst>
          </p:cNvPr>
          <p:cNvSpPr>
            <a:spLocks noGrp="1"/>
          </p:cNvSpPr>
          <p:nvPr>
            <p:ph type="sldNum" sz="quarter" idx="4"/>
          </p:nvPr>
        </p:nvSpPr>
        <p:spPr/>
        <p:txBody>
          <a:bodyPr/>
          <a:lstStyle/>
          <a:p>
            <a:fld id="{234755BD-B4AC-9044-BCE4-27904766F8BB}" type="slidenum">
              <a:rPr lang="en-US" smtClean="0"/>
              <a:pPr/>
              <a:t>154</a:t>
            </a:fld>
            <a:endParaRPr lang="en-US"/>
          </a:p>
        </p:txBody>
      </p:sp>
      <p:pic>
        <p:nvPicPr>
          <p:cNvPr id="5" name="Picture 4"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489D2909-325B-4685-4C19-1031A6F72D1E}"/>
              </a:ext>
            </a:extLst>
          </p:cNvPr>
          <p:cNvPicPr>
            <a:picLocks noChangeAspect="1"/>
          </p:cNvPicPr>
          <p:nvPr/>
        </p:nvPicPr>
        <p:blipFill>
          <a:blip r:embed="rId2"/>
          <a:stretch>
            <a:fillRect/>
          </a:stretch>
        </p:blipFill>
        <p:spPr>
          <a:xfrm>
            <a:off x="5140781" y="2057148"/>
            <a:ext cx="6020322" cy="2979678"/>
          </a:xfrm>
          <a:prstGeom prst="rect">
            <a:avLst/>
          </a:prstGeom>
          <a:ln>
            <a:solidFill>
              <a:schemeClr val="tx1"/>
            </a:solidFill>
          </a:ln>
        </p:spPr>
      </p:pic>
      <p:sp>
        <p:nvSpPr>
          <p:cNvPr id="6" name="TextBox 5">
            <a:extLst>
              <a:ext uri="{FF2B5EF4-FFF2-40B4-BE49-F238E27FC236}">
                <a16:creationId xmlns:a16="http://schemas.microsoft.com/office/drawing/2014/main" id="{CADB5286-FC31-11AB-F2BD-A2CF36EF41B4}"/>
              </a:ext>
            </a:extLst>
          </p:cNvPr>
          <p:cNvSpPr txBox="1"/>
          <p:nvPr/>
        </p:nvSpPr>
        <p:spPr>
          <a:xfrm>
            <a:off x="778101" y="1954237"/>
            <a:ext cx="4197936" cy="2118529"/>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0813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823" y="54706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28578"/>
            <a:ext cx="411055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a:t>
            </a:r>
            <a:r>
              <a:rPr lang="en-US" sz="1800" b="0" i="0" u="none" strike="noStrike">
                <a:solidFill>
                  <a:srgbClr val="191918"/>
                </a:solidFill>
                <a:effectLst/>
                <a:latin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Student Personal Circumstances</a:t>
            </a:r>
            <a:r>
              <a:rPr lang="en-US" sz="1800" b="0" i="0" u="none" strike="noStrike">
                <a:solidFill>
                  <a:srgbClr val="191918"/>
                </a:solidFill>
                <a:effectLst/>
                <a:latin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page to the “Personal Circumstances” section. The student is reminded that the information they provide will determine their eligibility for federal student aid and that additional information may be required based on the answers given.">
            <a:extLst>
              <a:ext uri="{FF2B5EF4-FFF2-40B4-BE49-F238E27FC236}">
                <a16:creationId xmlns:a16="http://schemas.microsoft.com/office/drawing/2014/main" id="{D8CA55C0-4039-5489-EABF-DC9AEE6229F5}"/>
              </a:ext>
            </a:extLst>
          </p:cNvPr>
          <p:cNvPicPr>
            <a:picLocks noChangeAspect="1"/>
          </p:cNvPicPr>
          <p:nvPr/>
        </p:nvPicPr>
        <p:blipFill>
          <a:blip r:embed="rId3"/>
          <a:stretch>
            <a:fillRect/>
          </a:stretch>
        </p:blipFill>
        <p:spPr>
          <a:xfrm>
            <a:off x="5459490" y="1686792"/>
            <a:ext cx="5540220" cy="2476715"/>
          </a:xfrm>
          <a:prstGeom prst="rect">
            <a:avLst/>
          </a:prstGeom>
          <a:ln>
            <a:solidFill>
              <a:schemeClr val="tx1"/>
            </a:solidFill>
          </a:ln>
        </p:spPr>
      </p:pic>
    </p:spTree>
    <p:extLst>
      <p:ext uri="{BB962C8B-B14F-4D97-AF65-F5344CB8AC3E}">
        <p14:creationId xmlns:p14="http://schemas.microsoft.com/office/powerpoint/2010/main" val="22194801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705284" y="1728578"/>
            <a:ext cx="40130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marital status. The student selects the "Married (not separated)"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CA8CFC6D-F3EE-A144-6612-A5B6443E0998}"/>
              </a:ext>
            </a:extLst>
          </p:cNvPr>
          <p:cNvPicPr>
            <a:picLocks noChangeAspect="1"/>
          </p:cNvPicPr>
          <p:nvPr/>
        </p:nvPicPr>
        <p:blipFill>
          <a:blip r:embed="rId3"/>
          <a:stretch>
            <a:fillRect/>
          </a:stretch>
        </p:blipFill>
        <p:spPr>
          <a:xfrm>
            <a:off x="5020343" y="1466135"/>
            <a:ext cx="5867908" cy="4099915"/>
          </a:xfrm>
          <a:prstGeom prst="rect">
            <a:avLst/>
          </a:prstGeom>
          <a:ln>
            <a:solidFill>
              <a:schemeClr val="tx1"/>
            </a:solidFill>
          </a:ln>
        </p:spPr>
      </p:pic>
    </p:spTree>
    <p:extLst>
      <p:ext uri="{BB962C8B-B14F-4D97-AF65-F5344CB8AC3E}">
        <p14:creationId xmlns:p14="http://schemas.microsoft.com/office/powerpoint/2010/main" val="1028276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095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618" y="1714920"/>
            <a:ext cx="4499982"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college grade level for the 2025–26 school year and if they will have their first bachelor’s degree. The student selects “Master’s or doctorate program (such as, M.A., MBA, M.D., J.D., Ph.D., Ed.D., etc.)" and that they will have their first bachelor’s degree. Because they have answered "Yes," the student is asked if they will be pursuing an initial teaching certification. The student selects "No."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Because the student selected yes, an additional question appears below, asking if the student will be pursuing an initial teaching certification at the elementary or secondary level.">
            <a:extLst>
              <a:ext uri="{FF2B5EF4-FFF2-40B4-BE49-F238E27FC236}">
                <a16:creationId xmlns:a16="http://schemas.microsoft.com/office/drawing/2014/main" id="{B3E530E2-52DE-84F3-DF49-70000349F3EF}"/>
              </a:ext>
            </a:extLst>
          </p:cNvPr>
          <p:cNvPicPr>
            <a:picLocks noChangeAspect="1"/>
          </p:cNvPicPr>
          <p:nvPr/>
        </p:nvPicPr>
        <p:blipFill>
          <a:blip r:embed="rId3"/>
          <a:stretch>
            <a:fillRect/>
          </a:stretch>
        </p:blipFill>
        <p:spPr>
          <a:xfrm>
            <a:off x="5629703" y="1350262"/>
            <a:ext cx="5048130" cy="4739334"/>
          </a:xfrm>
          <a:prstGeom prst="rect">
            <a:avLst/>
          </a:prstGeom>
          <a:ln>
            <a:solidFill>
              <a:schemeClr val="tx1"/>
            </a:solidFill>
          </a:ln>
        </p:spPr>
      </p:pic>
    </p:spTree>
    <p:extLst>
      <p:ext uri="{BB962C8B-B14F-4D97-AF65-F5344CB8AC3E}">
        <p14:creationId xmlns:p14="http://schemas.microsoft.com/office/powerpoint/2010/main" val="20182919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56516" y="1725970"/>
            <a:ext cx="452508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if any of the listed personal circumstances apply to them. The student selects "None of these apply.”</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71606383-316F-93C1-47FF-1DF55ECD15FD}"/>
              </a:ext>
            </a:extLst>
          </p:cNvPr>
          <p:cNvPicPr>
            <a:picLocks noChangeAspect="1"/>
          </p:cNvPicPr>
          <p:nvPr/>
        </p:nvPicPr>
        <p:blipFill>
          <a:blip r:embed="rId3"/>
          <a:stretch>
            <a:fillRect/>
          </a:stretch>
        </p:blipFill>
        <p:spPr>
          <a:xfrm>
            <a:off x="5414618" y="1323696"/>
            <a:ext cx="5214053" cy="4906136"/>
          </a:xfrm>
          <a:prstGeom prst="rect">
            <a:avLst/>
          </a:prstGeom>
          <a:ln>
            <a:solidFill>
              <a:schemeClr val="tx1"/>
            </a:solidFill>
          </a:ln>
        </p:spPr>
      </p:pic>
    </p:spTree>
    <p:extLst>
      <p:ext uri="{BB962C8B-B14F-4D97-AF65-F5344CB8AC3E}">
        <p14:creationId xmlns:p14="http://schemas.microsoft.com/office/powerpoint/2010/main" val="20926493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3452800"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unaccompanied and either homeless or at risk of being homeless. The student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159</a:t>
            </a:fld>
            <a:endParaRPr lang="en-US"/>
          </a:p>
        </p:txBody>
      </p:sp>
      <p:pic>
        <p:nvPicPr>
          <p:cNvPr id="6" name="Picture 5"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142FECF1-FC09-0FC1-C4CD-D77E56FE707C}"/>
              </a:ext>
            </a:extLst>
          </p:cNvPr>
          <p:cNvPicPr>
            <a:picLocks noChangeAspect="1"/>
          </p:cNvPicPr>
          <p:nvPr/>
        </p:nvPicPr>
        <p:blipFill>
          <a:blip r:embed="rId3"/>
          <a:stretch>
            <a:fillRect/>
          </a:stretch>
        </p:blipFill>
        <p:spPr>
          <a:xfrm>
            <a:off x="4323850" y="1714500"/>
            <a:ext cx="5845047" cy="2446232"/>
          </a:xfrm>
          <a:prstGeom prst="rect">
            <a:avLst/>
          </a:prstGeom>
          <a:ln>
            <a:solidFill>
              <a:schemeClr val="tx1"/>
            </a:solidFill>
          </a:ln>
        </p:spPr>
      </p:pic>
    </p:spTree>
    <p:extLst>
      <p:ext uri="{BB962C8B-B14F-4D97-AF65-F5344CB8AC3E}">
        <p14:creationId xmlns:p14="http://schemas.microsoft.com/office/powerpoint/2010/main" val="3165419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C78D-23F0-0CB8-E661-B95A003DA4B6}"/>
              </a:ext>
            </a:extLst>
          </p:cNvPr>
          <p:cNvSpPr>
            <a:spLocks noGrp="1"/>
          </p:cNvSpPr>
          <p:nvPr>
            <p:ph type="title"/>
          </p:nvPr>
        </p:nvSpPr>
        <p:spPr/>
        <p:txBody>
          <a:bodyPr/>
          <a:lstStyle/>
          <a:p>
            <a:r>
              <a:rPr lang="en-US" sz="3600" cap="none"/>
              <a:t>Dependent Student Imports IRS Information </a:t>
            </a:r>
          </a:p>
        </p:txBody>
      </p:sp>
      <p:sp>
        <p:nvSpPr>
          <p:cNvPr id="3" name="Slide Number Placeholder 2">
            <a:extLst>
              <a:ext uri="{FF2B5EF4-FFF2-40B4-BE49-F238E27FC236}">
                <a16:creationId xmlns:a16="http://schemas.microsoft.com/office/drawing/2014/main" id="{08FDD40E-257F-8C91-7773-A903D523AC96}"/>
              </a:ext>
            </a:extLst>
          </p:cNvPr>
          <p:cNvSpPr>
            <a:spLocks noGrp="1"/>
          </p:cNvSpPr>
          <p:nvPr>
            <p:ph type="sldNum" sz="quarter" idx="4"/>
          </p:nvPr>
        </p:nvSpPr>
        <p:spPr/>
        <p:txBody>
          <a:bodyPr/>
          <a:lstStyle/>
          <a:p>
            <a:fld id="{234755BD-B4AC-9044-BCE4-27904766F8BB}" type="slidenum">
              <a:rPr lang="en-US" smtClean="0"/>
              <a:pPr/>
              <a:t>16</a:t>
            </a:fld>
            <a:endParaRPr lang="en-US"/>
          </a:p>
        </p:txBody>
      </p:sp>
      <p:pic>
        <p:nvPicPr>
          <p:cNvPr id="5" name="Picture 4" descr="Screenshot of the data import page for the student’s federal tax information from the IRS where their information is being directly transferred from the IRS into their FAFSA form. The student should not leave this page while their information is being loaded into their application. ">
            <a:extLst>
              <a:ext uri="{FF2B5EF4-FFF2-40B4-BE49-F238E27FC236}">
                <a16:creationId xmlns:a16="http://schemas.microsoft.com/office/drawing/2014/main" id="{46094FD3-D43B-1310-9001-B7A089623CAC}"/>
              </a:ext>
            </a:extLst>
          </p:cNvPr>
          <p:cNvPicPr>
            <a:picLocks noChangeAspect="1"/>
          </p:cNvPicPr>
          <p:nvPr/>
        </p:nvPicPr>
        <p:blipFill>
          <a:blip r:embed="rId2"/>
          <a:stretch>
            <a:fillRect/>
          </a:stretch>
        </p:blipFill>
        <p:spPr>
          <a:xfrm>
            <a:off x="5487839" y="1952917"/>
            <a:ext cx="6008916" cy="2952166"/>
          </a:xfrm>
          <a:prstGeom prst="rect">
            <a:avLst/>
          </a:prstGeom>
          <a:ln>
            <a:solidFill>
              <a:schemeClr val="tx1"/>
            </a:solidFill>
          </a:ln>
        </p:spPr>
      </p:pic>
      <p:sp>
        <p:nvSpPr>
          <p:cNvPr id="6" name="TextBox 5">
            <a:extLst>
              <a:ext uri="{FF2B5EF4-FFF2-40B4-BE49-F238E27FC236}">
                <a16:creationId xmlns:a16="http://schemas.microsoft.com/office/drawing/2014/main" id="{FDF5354C-17A5-74AB-17AB-006E8F12423B}"/>
              </a:ext>
            </a:extLst>
          </p:cNvPr>
          <p:cNvSpPr txBox="1"/>
          <p:nvPr/>
        </p:nvSpPr>
        <p:spPr>
          <a:xfrm>
            <a:off x="695245" y="1725808"/>
            <a:ext cx="448635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2120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062" y="52883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Dependency Status: Independent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0" y="1732929"/>
            <a:ext cx="450069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Based on the answers provided by the student, they are considered an independent student. The student is not required to provide information about their parents due to this status.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that informs the student that, based on their answers in the previous section, they are determined to be an independent student. Below that, the student is informed they will not need to provide information about their parents to complete their FAFSA form.">
            <a:extLst>
              <a:ext uri="{FF2B5EF4-FFF2-40B4-BE49-F238E27FC236}">
                <a16:creationId xmlns:a16="http://schemas.microsoft.com/office/drawing/2014/main" id="{7A573CA1-CD7F-C33F-0929-8F20A226E9D9}"/>
              </a:ext>
            </a:extLst>
          </p:cNvPr>
          <p:cNvPicPr>
            <a:picLocks noChangeAspect="1"/>
          </p:cNvPicPr>
          <p:nvPr/>
        </p:nvPicPr>
        <p:blipFill>
          <a:blip r:embed="rId3"/>
          <a:stretch>
            <a:fillRect/>
          </a:stretch>
        </p:blipFill>
        <p:spPr>
          <a:xfrm>
            <a:off x="5501883" y="1732929"/>
            <a:ext cx="5730737" cy="2613887"/>
          </a:xfrm>
          <a:prstGeom prst="rect">
            <a:avLst/>
          </a:prstGeom>
          <a:ln>
            <a:solidFill>
              <a:schemeClr val="tx1"/>
            </a:solidFill>
          </a:ln>
        </p:spPr>
      </p:pic>
    </p:spTree>
    <p:extLst>
      <p:ext uri="{BB962C8B-B14F-4D97-AF65-F5344CB8AC3E}">
        <p14:creationId xmlns:p14="http://schemas.microsoft.com/office/powerpoint/2010/main" val="32643511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72844" y="1731665"/>
            <a:ext cx="106598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tudent Demographics” section, which informs the student that the next series of pages will ask about their background, which will help determine how much federal student aid the student will be eligible for. ">
            <a:extLst>
              <a:ext uri="{FF2B5EF4-FFF2-40B4-BE49-F238E27FC236}">
                <a16:creationId xmlns:a16="http://schemas.microsoft.com/office/drawing/2014/main" id="{1EB5E26C-9625-D6DE-61CB-1CAE57AE125E}"/>
              </a:ext>
            </a:extLst>
          </p:cNvPr>
          <p:cNvPicPr>
            <a:picLocks noChangeAspect="1"/>
          </p:cNvPicPr>
          <p:nvPr/>
        </p:nvPicPr>
        <p:blipFill>
          <a:blip r:embed="rId3"/>
          <a:stretch>
            <a:fillRect/>
          </a:stretch>
        </p:blipFill>
        <p:spPr>
          <a:xfrm>
            <a:off x="1821075" y="2540687"/>
            <a:ext cx="8363374" cy="3309507"/>
          </a:xfrm>
          <a:prstGeom prst="rect">
            <a:avLst/>
          </a:prstGeom>
          <a:ln>
            <a:solidFill>
              <a:schemeClr val="tx1"/>
            </a:solidFill>
          </a:ln>
        </p:spPr>
      </p:pic>
    </p:spTree>
    <p:extLst>
      <p:ext uri="{BB962C8B-B14F-4D97-AF65-F5344CB8AC3E}">
        <p14:creationId xmlns:p14="http://schemas.microsoft.com/office/powerpoint/2010/main" val="35224718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2" y="1727806"/>
            <a:ext cx="428124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gender identity. The student selects their response from the options listed.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Student Demographics” section. The student is informed the questions on this page are for research purposes only and will not affect federal student aid eligibility. Below that, the student is asked to select their gender.">
            <a:extLst>
              <a:ext uri="{FF2B5EF4-FFF2-40B4-BE49-F238E27FC236}">
                <a16:creationId xmlns:a16="http://schemas.microsoft.com/office/drawing/2014/main" id="{6FBCD17F-8672-37ED-1B8C-44FA29AAD224}"/>
              </a:ext>
            </a:extLst>
          </p:cNvPr>
          <p:cNvPicPr>
            <a:picLocks noChangeAspect="1"/>
          </p:cNvPicPr>
          <p:nvPr/>
        </p:nvPicPr>
        <p:blipFill>
          <a:blip r:embed="rId3"/>
          <a:stretch>
            <a:fillRect/>
          </a:stretch>
        </p:blipFill>
        <p:spPr>
          <a:xfrm>
            <a:off x="5751656" y="1453943"/>
            <a:ext cx="5692633" cy="4404742"/>
          </a:xfrm>
          <a:prstGeom prst="rect">
            <a:avLst/>
          </a:prstGeom>
          <a:ln>
            <a:solidFill>
              <a:schemeClr val="tx1"/>
            </a:solidFill>
          </a:ln>
        </p:spPr>
      </p:pic>
    </p:spTree>
    <p:extLst>
      <p:ext uri="{BB962C8B-B14F-4D97-AF65-F5344CB8AC3E}">
        <p14:creationId xmlns:p14="http://schemas.microsoft.com/office/powerpoint/2010/main" val="856610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Married Student Race and Ethnicity</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705285" y="1718648"/>
            <a:ext cx="108038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are of Hispanic, Latino, or Spanish origin. They are also asked about their race. The student selects checkboxes to answer both questions.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F5A35C01-158D-FD48-5D2C-A6F8FE4B156D}"/>
              </a:ext>
            </a:extLst>
          </p:cNvPr>
          <p:cNvPicPr>
            <a:picLocks noChangeAspect="1"/>
          </p:cNvPicPr>
          <p:nvPr/>
        </p:nvPicPr>
        <p:blipFill>
          <a:blip r:embed="rId3"/>
          <a:stretch>
            <a:fillRect/>
          </a:stretch>
        </p:blipFill>
        <p:spPr>
          <a:xfrm>
            <a:off x="1968574" y="2629684"/>
            <a:ext cx="4349559" cy="3455360"/>
          </a:xfrm>
          <a:prstGeom prst="rect">
            <a:avLst/>
          </a:prstGeom>
          <a:ln>
            <a:solidFill>
              <a:schemeClr val="tx1"/>
            </a:solidFill>
          </a:ln>
        </p:spPr>
      </p:pic>
      <p:pic>
        <p:nvPicPr>
          <p:cNvPr id="4" name="Picture 3" descr="Screenshot continuation of the “Student Demographics” section, which asks the student to select their race: “White,” “Black or African American,” “American Indian or Alaska Native,” “Asian,” “Native Hawaiian or Other Pacific Islander,” or &quot;Prefer not to answer.&quot; A secondary drop-down of options is displayed after the student selects their response.">
            <a:extLst>
              <a:ext uri="{FF2B5EF4-FFF2-40B4-BE49-F238E27FC236}">
                <a16:creationId xmlns:a16="http://schemas.microsoft.com/office/drawing/2014/main" id="{FB53EB28-A154-77A3-FC43-151FD40BA71F}"/>
              </a:ext>
            </a:extLst>
          </p:cNvPr>
          <p:cNvPicPr>
            <a:picLocks noChangeAspect="1"/>
          </p:cNvPicPr>
          <p:nvPr/>
        </p:nvPicPr>
        <p:blipFill>
          <a:blip r:embed="rId4"/>
          <a:stretch>
            <a:fillRect/>
          </a:stretch>
        </p:blipFill>
        <p:spPr>
          <a:xfrm>
            <a:off x="6657782" y="2573959"/>
            <a:ext cx="2952943" cy="3518293"/>
          </a:xfrm>
          <a:prstGeom prst="rect">
            <a:avLst/>
          </a:prstGeom>
          <a:ln>
            <a:solidFill>
              <a:schemeClr val="tx1"/>
            </a:solidFill>
          </a:ln>
        </p:spPr>
      </p:pic>
    </p:spTree>
    <p:extLst>
      <p:ext uri="{BB962C8B-B14F-4D97-AF65-F5344CB8AC3E}">
        <p14:creationId xmlns:p14="http://schemas.microsoft.com/office/powerpoint/2010/main" val="11816713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705285" y="1725970"/>
            <a:ext cx="420809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to select their citizenship status from the options “U.S. citizen or national,” “Eligible noncitizen,” or “Neither U.S. citizen nor eligible noncitizen.”">
            <a:extLst>
              <a:ext uri="{FF2B5EF4-FFF2-40B4-BE49-F238E27FC236}">
                <a16:creationId xmlns:a16="http://schemas.microsoft.com/office/drawing/2014/main" id="{36094F48-DD51-155D-B60A-9D4212BD0346}"/>
              </a:ext>
            </a:extLst>
          </p:cNvPr>
          <p:cNvPicPr>
            <a:picLocks noChangeAspect="1"/>
          </p:cNvPicPr>
          <p:nvPr/>
        </p:nvPicPr>
        <p:blipFill>
          <a:blip r:embed="rId3"/>
          <a:stretch>
            <a:fillRect/>
          </a:stretch>
        </p:blipFill>
        <p:spPr>
          <a:xfrm>
            <a:off x="5275368" y="1587650"/>
            <a:ext cx="5829805" cy="3132091"/>
          </a:xfrm>
          <a:prstGeom prst="rect">
            <a:avLst/>
          </a:prstGeom>
          <a:ln>
            <a:solidFill>
              <a:schemeClr val="tx1"/>
            </a:solidFill>
          </a:ln>
        </p:spPr>
      </p:pic>
    </p:spTree>
    <p:extLst>
      <p:ext uri="{BB962C8B-B14F-4D97-AF65-F5344CB8AC3E}">
        <p14:creationId xmlns:p14="http://schemas.microsoft.com/office/powerpoint/2010/main" val="15900383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0901" y="1731583"/>
            <a:ext cx="41837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if either or both of their parents attended or completed college.">
            <a:extLst>
              <a:ext uri="{FF2B5EF4-FFF2-40B4-BE49-F238E27FC236}">
                <a16:creationId xmlns:a16="http://schemas.microsoft.com/office/drawing/2014/main" id="{55461304-1A58-124F-8994-4539D122A5B6}"/>
              </a:ext>
            </a:extLst>
          </p:cNvPr>
          <p:cNvPicPr>
            <a:picLocks noChangeAspect="1"/>
          </p:cNvPicPr>
          <p:nvPr/>
        </p:nvPicPr>
        <p:blipFill>
          <a:blip r:embed="rId3"/>
          <a:stretch>
            <a:fillRect/>
          </a:stretch>
        </p:blipFill>
        <p:spPr>
          <a:xfrm>
            <a:off x="5068890" y="1461317"/>
            <a:ext cx="5829805" cy="3627434"/>
          </a:xfrm>
          <a:prstGeom prst="rect">
            <a:avLst/>
          </a:prstGeom>
          <a:ln>
            <a:solidFill>
              <a:schemeClr val="tx1"/>
            </a:solidFill>
          </a:ln>
        </p:spPr>
      </p:pic>
    </p:spTree>
    <p:extLst>
      <p:ext uri="{BB962C8B-B14F-4D97-AF65-F5344CB8AC3E}">
        <p14:creationId xmlns:p14="http://schemas.microsoft.com/office/powerpoint/2010/main" val="12258380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095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7151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Since the student is under the age of 33, they are asked if their parent was killed in the line of duty. The student selects the "No"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if their parent or guardian was killed in the line of duty.">
            <a:extLst>
              <a:ext uri="{FF2B5EF4-FFF2-40B4-BE49-F238E27FC236}">
                <a16:creationId xmlns:a16="http://schemas.microsoft.com/office/drawing/2014/main" id="{D013F952-56F4-4379-B5C0-A3FEE14782AD}"/>
              </a:ext>
            </a:extLst>
          </p:cNvPr>
          <p:cNvPicPr>
            <a:picLocks noChangeAspect="1"/>
          </p:cNvPicPr>
          <p:nvPr/>
        </p:nvPicPr>
        <p:blipFill>
          <a:blip r:embed="rId3"/>
          <a:stretch>
            <a:fillRect/>
          </a:stretch>
        </p:blipFill>
        <p:spPr>
          <a:xfrm>
            <a:off x="5538277" y="1714500"/>
            <a:ext cx="5906012" cy="2690093"/>
          </a:xfrm>
          <a:prstGeom prst="rect">
            <a:avLst/>
          </a:prstGeom>
          <a:ln>
            <a:solidFill>
              <a:schemeClr val="tx1"/>
            </a:solidFill>
          </a:ln>
        </p:spPr>
      </p:pic>
    </p:spTree>
    <p:extLst>
      <p:ext uri="{BB962C8B-B14F-4D97-AF65-F5344CB8AC3E}">
        <p14:creationId xmlns:p14="http://schemas.microsoft.com/office/powerpoint/2010/main" val="2030579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095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0900" y="1714500"/>
            <a:ext cx="4293435"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what their high school completion status will be when they start the 2025–26 school year. The student selects the "High school diploma"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to select what their high school completion status will be for the 2025–26 school year: “High school diploma,” “State-recognized high school equivalent (e.g., GED certificate),” “Homeschooled,” or “None of the above.”">
            <a:extLst>
              <a:ext uri="{FF2B5EF4-FFF2-40B4-BE49-F238E27FC236}">
                <a16:creationId xmlns:a16="http://schemas.microsoft.com/office/drawing/2014/main" id="{E585E84D-2AA2-03B8-1194-0958143AEA85}"/>
              </a:ext>
            </a:extLst>
          </p:cNvPr>
          <p:cNvPicPr>
            <a:picLocks noChangeAspect="1"/>
          </p:cNvPicPr>
          <p:nvPr/>
        </p:nvPicPr>
        <p:blipFill>
          <a:blip r:embed="rId3"/>
          <a:stretch>
            <a:fillRect/>
          </a:stretch>
        </p:blipFill>
        <p:spPr>
          <a:xfrm>
            <a:off x="5283229" y="1573369"/>
            <a:ext cx="5951736" cy="3711262"/>
          </a:xfrm>
          <a:prstGeom prst="rect">
            <a:avLst/>
          </a:prstGeom>
          <a:ln>
            <a:solidFill>
              <a:schemeClr val="tx1"/>
            </a:solidFill>
          </a:ln>
        </p:spPr>
      </p:pic>
    </p:spTree>
    <p:extLst>
      <p:ext uri="{BB962C8B-B14F-4D97-AF65-F5344CB8AC3E}">
        <p14:creationId xmlns:p14="http://schemas.microsoft.com/office/powerpoint/2010/main" val="41709591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901" y="1722167"/>
            <a:ext cx="113631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which high school they did or will graduate from. The student enters their high school’s state and city. After selecting "Search," they select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58E78E0E-5898-D7F2-91A7-F3698DABA54E}"/>
              </a:ext>
            </a:extLst>
          </p:cNvPr>
          <p:cNvPicPr>
            <a:picLocks noChangeAspect="1"/>
          </p:cNvPicPr>
          <p:nvPr/>
        </p:nvPicPr>
        <p:blipFill>
          <a:blip r:embed="rId3"/>
          <a:stretch>
            <a:fillRect/>
          </a:stretch>
        </p:blipFill>
        <p:spPr>
          <a:xfrm>
            <a:off x="995533" y="2636722"/>
            <a:ext cx="4884157" cy="3116312"/>
          </a:xfrm>
          <a:prstGeom prst="rect">
            <a:avLst/>
          </a:prstGeom>
          <a:ln>
            <a:solidFill>
              <a:schemeClr val="tx1"/>
            </a:solidFill>
          </a:ln>
        </p:spPr>
      </p:pic>
      <p:pic>
        <p:nvPicPr>
          <p:cNvPr id="10" name="Picture 9"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0E517AD1-5002-6F55-1B5D-66C811A0377E}"/>
              </a:ext>
            </a:extLst>
          </p:cNvPr>
          <p:cNvPicPr>
            <a:picLocks noChangeAspect="1"/>
          </p:cNvPicPr>
          <p:nvPr/>
        </p:nvPicPr>
        <p:blipFill>
          <a:blip r:embed="rId4"/>
          <a:stretch>
            <a:fillRect/>
          </a:stretch>
        </p:blipFill>
        <p:spPr>
          <a:xfrm>
            <a:off x="6198243" y="2636722"/>
            <a:ext cx="4604177" cy="3116313"/>
          </a:xfrm>
          <a:prstGeom prst="rect">
            <a:avLst/>
          </a:prstGeom>
          <a:ln>
            <a:solidFill>
              <a:schemeClr val="tx1"/>
            </a:solidFill>
          </a:ln>
        </p:spPr>
      </p:pic>
    </p:spTree>
    <p:extLst>
      <p:ext uri="{BB962C8B-B14F-4D97-AF65-F5344CB8AC3E}">
        <p14:creationId xmlns:p14="http://schemas.microsoft.com/office/powerpoint/2010/main" val="5123491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11"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32929"/>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8EE3A3BA-DBF6-66CE-8C9B-AF5EC1AB65D5}"/>
              </a:ext>
            </a:extLst>
          </p:cNvPr>
          <p:cNvPicPr>
            <a:picLocks noChangeAspect="1"/>
          </p:cNvPicPr>
          <p:nvPr/>
        </p:nvPicPr>
        <p:blipFill>
          <a:blip r:embed="rId3"/>
          <a:stretch>
            <a:fillRect/>
          </a:stretch>
        </p:blipFill>
        <p:spPr>
          <a:xfrm>
            <a:off x="5395567" y="1599700"/>
            <a:ext cx="5845047" cy="3215919"/>
          </a:xfrm>
          <a:prstGeom prst="rect">
            <a:avLst/>
          </a:prstGeom>
          <a:ln>
            <a:solidFill>
              <a:schemeClr val="tx1"/>
            </a:solidFill>
          </a:ln>
        </p:spPr>
      </p:pic>
    </p:spTree>
    <p:extLst>
      <p:ext uri="{BB962C8B-B14F-4D97-AF65-F5344CB8AC3E}">
        <p14:creationId xmlns:p14="http://schemas.microsoft.com/office/powerpoint/2010/main" val="126168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8A4B-634E-AB9C-EF7D-850F8FE44E1B}"/>
              </a:ext>
            </a:extLst>
          </p:cNvPr>
          <p:cNvSpPr>
            <a:spLocks noGrp="1"/>
          </p:cNvSpPr>
          <p:nvPr>
            <p:ph type="title"/>
          </p:nvPr>
        </p:nvSpPr>
        <p:spPr/>
        <p:txBody>
          <a:bodyPr/>
          <a:lstStyle/>
          <a:p>
            <a:r>
              <a:rPr lang="en-US" sz="3600" cap="none"/>
              <a:t>Dependent Student Imports IRS Information (Continued)</a:t>
            </a:r>
          </a:p>
        </p:txBody>
      </p:sp>
      <p:sp>
        <p:nvSpPr>
          <p:cNvPr id="3" name="Slide Number Placeholder 2">
            <a:extLst>
              <a:ext uri="{FF2B5EF4-FFF2-40B4-BE49-F238E27FC236}">
                <a16:creationId xmlns:a16="http://schemas.microsoft.com/office/drawing/2014/main" id="{FD837B2D-5923-EB63-386B-FF689ADFBEDF}"/>
              </a:ext>
            </a:extLst>
          </p:cNvPr>
          <p:cNvSpPr>
            <a:spLocks noGrp="1"/>
          </p:cNvSpPr>
          <p:nvPr>
            <p:ph type="sldNum" sz="quarter" idx="4"/>
          </p:nvPr>
        </p:nvSpPr>
        <p:spPr/>
        <p:txBody>
          <a:bodyPr/>
          <a:lstStyle/>
          <a:p>
            <a:fld id="{234755BD-B4AC-9044-BCE4-27904766F8BB}" type="slidenum">
              <a:rPr lang="en-US" smtClean="0"/>
              <a:pPr/>
              <a:t>17</a:t>
            </a:fld>
            <a:endParaRPr lang="en-US"/>
          </a:p>
        </p:txBody>
      </p:sp>
      <p:sp>
        <p:nvSpPr>
          <p:cNvPr id="6" name="TextBox 5">
            <a:extLst>
              <a:ext uri="{FF2B5EF4-FFF2-40B4-BE49-F238E27FC236}">
                <a16:creationId xmlns:a16="http://schemas.microsoft.com/office/drawing/2014/main" id="{AA7C8C2A-446F-EBD7-EF04-BE2C1B278F27}"/>
              </a:ext>
            </a:extLst>
          </p:cNvPr>
          <p:cNvSpPr txBox="1"/>
          <p:nvPr/>
        </p:nvSpPr>
        <p:spPr>
          <a:xfrm>
            <a:off x="695245" y="1725808"/>
            <a:ext cx="4486355"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8" name="Picture 7"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88492EE7-10CF-E871-09B4-669FA08FBB7F}"/>
              </a:ext>
            </a:extLst>
          </p:cNvPr>
          <p:cNvPicPr>
            <a:picLocks noChangeAspect="1"/>
          </p:cNvPicPr>
          <p:nvPr/>
        </p:nvPicPr>
        <p:blipFill>
          <a:blip r:embed="rId2"/>
          <a:stretch>
            <a:fillRect/>
          </a:stretch>
        </p:blipFill>
        <p:spPr>
          <a:xfrm>
            <a:off x="5449392" y="1920740"/>
            <a:ext cx="5552905" cy="2747681"/>
          </a:xfrm>
          <a:prstGeom prst="rect">
            <a:avLst/>
          </a:prstGeom>
          <a:ln>
            <a:solidFill>
              <a:schemeClr val="tx1"/>
            </a:solidFill>
          </a:ln>
        </p:spPr>
      </p:pic>
    </p:spTree>
    <p:extLst>
      <p:ext uri="{BB962C8B-B14F-4D97-AF65-F5344CB8AC3E}">
        <p14:creationId xmlns:p14="http://schemas.microsoft.com/office/powerpoint/2010/main" val="10465958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1981" y="1714500"/>
            <a:ext cx="43649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Financials"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EE3A743B-9EAF-5B9B-5D1C-71ECD5F30240}"/>
              </a:ext>
            </a:extLst>
          </p:cNvPr>
          <p:cNvPicPr>
            <a:picLocks noChangeAspect="1"/>
          </p:cNvPicPr>
          <p:nvPr/>
        </p:nvPicPr>
        <p:blipFill>
          <a:blip r:embed="rId3"/>
          <a:stretch>
            <a:fillRect/>
          </a:stretch>
        </p:blipFill>
        <p:spPr>
          <a:xfrm>
            <a:off x="5056909" y="1714500"/>
            <a:ext cx="6702472" cy="2842566"/>
          </a:xfrm>
          <a:prstGeom prst="rect">
            <a:avLst/>
          </a:prstGeom>
          <a:ln>
            <a:solidFill>
              <a:schemeClr val="tx1"/>
            </a:solidFill>
          </a:ln>
        </p:spPr>
      </p:pic>
    </p:spTree>
    <p:extLst>
      <p:ext uri="{BB962C8B-B14F-4D97-AF65-F5344CB8AC3E}">
        <p14:creationId xmlns:p14="http://schemas.microsoft.com/office/powerpoint/2010/main" val="14688936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761256" y="1714500"/>
            <a:ext cx="4004708"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page asks the student if they or anyone in their family has received federal benefits. The student selects "None of these apply."</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Financials” section, which asks the student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866B7CA8-3356-281A-5DC3-7FE49A95F8AE}"/>
              </a:ext>
            </a:extLst>
          </p:cNvPr>
          <p:cNvPicPr>
            <a:picLocks noChangeAspect="1"/>
          </p:cNvPicPr>
          <p:nvPr/>
        </p:nvPicPr>
        <p:blipFill>
          <a:blip r:embed="rId3"/>
          <a:stretch>
            <a:fillRect/>
          </a:stretch>
        </p:blipFill>
        <p:spPr>
          <a:xfrm>
            <a:off x="5984356" y="1357140"/>
            <a:ext cx="3939881" cy="4694327"/>
          </a:xfrm>
          <a:prstGeom prst="rect">
            <a:avLst/>
          </a:prstGeom>
          <a:ln>
            <a:solidFill>
              <a:schemeClr val="tx1"/>
            </a:solidFill>
          </a:ln>
        </p:spPr>
      </p:pic>
    </p:spTree>
    <p:extLst>
      <p:ext uri="{BB962C8B-B14F-4D97-AF65-F5344CB8AC3E}">
        <p14:creationId xmlns:p14="http://schemas.microsoft.com/office/powerpoint/2010/main" val="37138971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a:t>
            </a:r>
            <a:r>
              <a:rPr lang="en-US">
                <a:solidFill>
                  <a:srgbClr val="191918"/>
                </a:solidFill>
                <a:latin typeface="Arial" panose="020B0604020202020204" pitchFamily="34" charset="0"/>
              </a:rPr>
              <a:t>student</a:t>
            </a:r>
            <a:r>
              <a:rPr lang="en-US" sz="1800" b="0" i="0" u="none" strike="noStrike">
                <a:solidFill>
                  <a:srgbClr val="191918"/>
                </a:solidFill>
                <a:effectLst/>
                <a:latin typeface="Arial" panose="020B0604020202020204" pitchFamily="34" charset="0"/>
              </a:rPr>
              <a:t> about their tax filing status. </a:t>
            </a:r>
            <a:r>
              <a:rPr lang="en-US" sz="1800" b="0" i="0" u="none" strike="noStrike">
                <a:solidFill>
                  <a:srgbClr val="191918"/>
                </a:solidFill>
                <a:effectLst/>
                <a:highlight>
                  <a:srgbClr val="FFFFFF"/>
                </a:highlight>
                <a:latin typeface="Arial" panose="020B0604020202020204" pitchFamily="34" charset="0"/>
              </a:rPr>
              <a:t>The </a:t>
            </a:r>
            <a:r>
              <a:rPr lang="en-US">
                <a:solidFill>
                  <a:srgbClr val="191918"/>
                </a:solidFill>
                <a:highlight>
                  <a:srgbClr val="FFFFFF"/>
                </a:highlight>
                <a:latin typeface="Arial" panose="020B0604020202020204" pitchFamily="34" charset="0"/>
              </a:rPr>
              <a:t>student</a:t>
            </a:r>
            <a:r>
              <a:rPr lang="en-US" sz="1800" b="0" i="0" u="none" strike="noStrike">
                <a:solidFill>
                  <a:srgbClr val="191918"/>
                </a:solidFill>
                <a:effectLst/>
                <a:highlight>
                  <a:srgbClr val="FFFFFF"/>
                </a:highlight>
                <a:latin typeface="Arial" panose="020B0604020202020204" pitchFamily="34" charset="0"/>
              </a:rPr>
              <a:t> selects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Yes" to "Did or will the student file a 2023 IRS Form 1040 or 1040-NR?" and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No</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to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Did or will the student file a 2023 joint tax return with their current spouse?</a:t>
            </a:r>
            <a:r>
              <a:rPr lang="en-US" sz="1800" b="0" i="0" u="none" strike="noStrike">
                <a:solidFill>
                  <a:srgbClr val="191918"/>
                </a:solidFill>
                <a:effectLst/>
                <a:latin typeface="Arial" panose="020B0604020202020204" pitchFamily="34" charset="0"/>
              </a:rPr>
              <a:t>"</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172</a:t>
            </a:fld>
            <a:endParaRPr lang="en-US"/>
          </a:p>
        </p:txBody>
      </p:sp>
      <p:pic>
        <p:nvPicPr>
          <p:cNvPr id="11" name="Picture 10" descr="Screenshot continuation of the “Student Financials” section, which asks the student if they filed a 2023 IRS Form 1040 or 1040-NR. After selecting “Yes”, the student is asked if they did or will file a 2023 joint tax return with their current spouse. ">
            <a:extLst>
              <a:ext uri="{FF2B5EF4-FFF2-40B4-BE49-F238E27FC236}">
                <a16:creationId xmlns:a16="http://schemas.microsoft.com/office/drawing/2014/main" id="{CC98862E-69F0-6F73-79FD-2C6CB262EF07}"/>
              </a:ext>
            </a:extLst>
          </p:cNvPr>
          <p:cNvPicPr>
            <a:picLocks noChangeAspect="1"/>
          </p:cNvPicPr>
          <p:nvPr/>
        </p:nvPicPr>
        <p:blipFill>
          <a:blip r:embed="rId3"/>
          <a:stretch>
            <a:fillRect/>
          </a:stretch>
        </p:blipFill>
        <p:spPr>
          <a:xfrm>
            <a:off x="5059680" y="1653955"/>
            <a:ext cx="6524599" cy="3554103"/>
          </a:xfrm>
          <a:prstGeom prst="rect">
            <a:avLst/>
          </a:prstGeom>
          <a:ln>
            <a:solidFill>
              <a:schemeClr val="tx1"/>
            </a:solidFill>
          </a:ln>
        </p:spPr>
      </p:pic>
    </p:spTree>
    <p:extLst>
      <p:ext uri="{BB962C8B-B14F-4D97-AF65-F5344CB8AC3E}">
        <p14:creationId xmlns:p14="http://schemas.microsoft.com/office/powerpoint/2010/main" val="16515422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Family Size</a:t>
            </a:r>
            <a:endParaRPr lang="en-US" altLang="en-US" sz="3600" b="1" i="0" u="none" strike="noStrike" kern="1200" cap="none" spc="0" normalizeH="0" baseline="0" noProof="0">
              <a:ln>
                <a:noFill/>
              </a:ln>
              <a:effectLst/>
              <a:uLnTx/>
              <a:uFillTx/>
              <a:latin typeface="Oswald"/>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Student Financials” section, which asks the student to enter the number of children or other dependents who live with the student and will receive more than half of their support from the student between July 1, 2025, and June 30, 2026. ">
            <a:extLst>
              <a:ext uri="{FF2B5EF4-FFF2-40B4-BE49-F238E27FC236}">
                <a16:creationId xmlns:a16="http://schemas.microsoft.com/office/drawing/2014/main" id="{93B14EA6-A7B9-F181-933D-E000C4206EC9}"/>
              </a:ext>
            </a:extLst>
          </p:cNvPr>
          <p:cNvPicPr>
            <a:picLocks noChangeAspect="1"/>
          </p:cNvPicPr>
          <p:nvPr/>
        </p:nvPicPr>
        <p:blipFill>
          <a:blip r:embed="rId3"/>
          <a:stretch>
            <a:fillRect/>
          </a:stretch>
        </p:blipFill>
        <p:spPr>
          <a:xfrm>
            <a:off x="4924152" y="1457269"/>
            <a:ext cx="5802841" cy="3841802"/>
          </a:xfrm>
          <a:prstGeom prst="rect">
            <a:avLst/>
          </a:prstGeom>
          <a:ln>
            <a:solidFill>
              <a:schemeClr val="tx1"/>
            </a:solidFill>
          </a:ln>
        </p:spPr>
      </p:pic>
      <p:sp>
        <p:nvSpPr>
          <p:cNvPr id="11" name="TextBox 10">
            <a:extLst>
              <a:ext uri="{FF2B5EF4-FFF2-40B4-BE49-F238E27FC236}">
                <a16:creationId xmlns:a16="http://schemas.microsoft.com/office/drawing/2014/main" id="{2F68618F-8507-174E-A8B2-A6A66423B7CB}"/>
              </a:ext>
            </a:extLst>
          </p:cNvPr>
          <p:cNvSpPr txBox="1"/>
          <p:nvPr/>
        </p:nvSpPr>
        <p:spPr>
          <a:xfrm>
            <a:off x="693093" y="1714500"/>
            <a:ext cx="3934325" cy="3365024"/>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displays the family size for the student. The </a:t>
            </a:r>
            <a:r>
              <a:rPr lang="en-US">
                <a:solidFill>
                  <a:srgbClr val="191918"/>
                </a:solidFill>
                <a:latin typeface="Arial"/>
                <a:cs typeface="Arial"/>
              </a:rPr>
              <a:t>student</a:t>
            </a:r>
            <a:r>
              <a:rPr lang="en-US" sz="1800" b="0" i="0" u="none" strike="noStrike">
                <a:solidFill>
                  <a:srgbClr val="191918"/>
                </a:solidFill>
                <a:effectLst/>
                <a:latin typeface="Arial"/>
                <a:cs typeface="Arial"/>
              </a:rPr>
              <a:t> has the option to enter the number of children or other dependents who live with the</a:t>
            </a:r>
            <a:r>
              <a:rPr lang="en-US">
                <a:solidFill>
                  <a:srgbClr val="191918"/>
                </a:solidFill>
                <a:latin typeface="Arial"/>
                <a:cs typeface="Arial"/>
              </a:rPr>
              <a:t> student and will receive more than half of their support from the student between July 1, 2025, and June 30, 2026</a:t>
            </a:r>
            <a:r>
              <a:rPr lang="en-US" sz="1800" b="0" i="0" u="none" strike="noStrike">
                <a:solidFill>
                  <a:srgbClr val="191918"/>
                </a:solidFill>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1523388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78127" y="1711950"/>
            <a:ext cx="4503473" cy="2118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page asks the student how many people in the family will be in college between July 1, 2025, and June 30, 2026. The student enters a response into the entry field.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Financials” section, which asks the student to enter the number of family members that will be in college between July 1, 2025, and June 30, 2026.">
            <a:extLst>
              <a:ext uri="{FF2B5EF4-FFF2-40B4-BE49-F238E27FC236}">
                <a16:creationId xmlns:a16="http://schemas.microsoft.com/office/drawing/2014/main" id="{67B0D401-7355-107D-F904-5E997F8426EE}"/>
              </a:ext>
            </a:extLst>
          </p:cNvPr>
          <p:cNvPicPr>
            <a:picLocks noChangeAspect="1"/>
          </p:cNvPicPr>
          <p:nvPr/>
        </p:nvPicPr>
        <p:blipFill>
          <a:blip r:embed="rId3"/>
          <a:stretch>
            <a:fillRect/>
          </a:stretch>
        </p:blipFill>
        <p:spPr>
          <a:xfrm>
            <a:off x="5181600" y="1651336"/>
            <a:ext cx="6247147" cy="2558125"/>
          </a:xfrm>
          <a:prstGeom prst="rect">
            <a:avLst/>
          </a:prstGeom>
          <a:ln>
            <a:solidFill>
              <a:schemeClr val="tx1"/>
            </a:solidFill>
          </a:ln>
        </p:spPr>
      </p:pic>
    </p:spTree>
    <p:extLst>
      <p:ext uri="{BB962C8B-B14F-4D97-AF65-F5344CB8AC3E}">
        <p14:creationId xmlns:p14="http://schemas.microsoft.com/office/powerpoint/2010/main" val="35938048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37553" y="1713907"/>
            <a:ext cx="11325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questions about their 2023 tax return. The student enters a response in each entry field.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Student Financials” section. The student is asked if their filing status is “Single,” “Head of household,” “Married filing jointly,” “Married filing separately,” or “Qualifying surviving spouse.” A text box prompts them to enter their Income Earned From Work and any Tax Exempt Interest Income. ">
            <a:extLst>
              <a:ext uri="{FF2B5EF4-FFF2-40B4-BE49-F238E27FC236}">
                <a16:creationId xmlns:a16="http://schemas.microsoft.com/office/drawing/2014/main" id="{0E16B1AB-50BE-1B0D-E47A-5BCFB6D6359B}"/>
              </a:ext>
            </a:extLst>
          </p:cNvPr>
          <p:cNvPicPr>
            <a:picLocks noChangeAspect="1"/>
          </p:cNvPicPr>
          <p:nvPr/>
        </p:nvPicPr>
        <p:blipFill>
          <a:blip r:embed="rId3"/>
          <a:stretch>
            <a:fillRect/>
          </a:stretch>
        </p:blipFill>
        <p:spPr>
          <a:xfrm>
            <a:off x="2277515" y="2220270"/>
            <a:ext cx="3818485" cy="4297687"/>
          </a:xfrm>
          <a:prstGeom prst="rect">
            <a:avLst/>
          </a:prstGeom>
          <a:ln>
            <a:solidFill>
              <a:schemeClr val="tx1"/>
            </a:solidFill>
          </a:ln>
        </p:spPr>
      </p:pic>
      <p:pic>
        <p:nvPicPr>
          <p:cNvPr id="10" name="Picture 9" descr="Screenshot continuation of the “Student Financials” section. Text boxes prompt the student to enter the dollar amount of untaxed portions of IRA distributions or portions of pensions; adjusted gross income; income tax paid; IRA deductions and payments to self-employed Simplified Employee Pension, Savings Investment Match Plan for Employees, and qualified plans, any education credits; and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C11108F9-9A2E-BFF2-6409-CB5132187D6B}"/>
              </a:ext>
            </a:extLst>
          </p:cNvPr>
          <p:cNvPicPr>
            <a:picLocks noChangeAspect="1"/>
          </p:cNvPicPr>
          <p:nvPr/>
        </p:nvPicPr>
        <p:blipFill>
          <a:blip r:embed="rId4"/>
          <a:stretch>
            <a:fillRect/>
          </a:stretch>
        </p:blipFill>
        <p:spPr>
          <a:xfrm>
            <a:off x="6300477" y="2220270"/>
            <a:ext cx="2757748" cy="4280765"/>
          </a:xfrm>
          <a:prstGeom prst="rect">
            <a:avLst/>
          </a:prstGeom>
          <a:ln>
            <a:solidFill>
              <a:schemeClr val="tx1"/>
            </a:solidFill>
          </a:ln>
        </p:spPr>
      </p:pic>
    </p:spTree>
    <p:extLst>
      <p:ext uri="{BB962C8B-B14F-4D97-AF65-F5344CB8AC3E}">
        <p14:creationId xmlns:p14="http://schemas.microsoft.com/office/powerpoint/2010/main" val="30312180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64272" y="1725970"/>
            <a:ext cx="412940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and their spouse’s assets and the amount of child support received. The student enters a response in each entry field.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6" name="Picture 15" descr="Screenshot continuation of the “Student Financials” section, which asks the student to enter the amount of annual child support received. Below that, text boxes prompt the student to enter the dollar amount for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43E7953-E5FE-2F0A-26F2-8676AA371BB3}"/>
              </a:ext>
            </a:extLst>
          </p:cNvPr>
          <p:cNvPicPr>
            <a:picLocks noChangeAspect="1"/>
          </p:cNvPicPr>
          <p:nvPr/>
        </p:nvPicPr>
        <p:blipFill>
          <a:blip r:embed="rId3"/>
          <a:stretch>
            <a:fillRect/>
          </a:stretch>
        </p:blipFill>
        <p:spPr>
          <a:xfrm>
            <a:off x="5726259" y="1199974"/>
            <a:ext cx="4817916" cy="4939063"/>
          </a:xfrm>
          <a:prstGeom prst="rect">
            <a:avLst/>
          </a:prstGeom>
          <a:ln>
            <a:solidFill>
              <a:schemeClr val="tx1"/>
            </a:solidFill>
          </a:ln>
        </p:spPr>
      </p:pic>
    </p:spTree>
    <p:extLst>
      <p:ext uri="{BB962C8B-B14F-4D97-AF65-F5344CB8AC3E}">
        <p14:creationId xmlns:p14="http://schemas.microsoft.com/office/powerpoint/2010/main" val="1237018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400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Invite Spouse to Your FAFSA</a:t>
            </a:r>
            <a:r>
              <a:rPr lang="en-US" altLang="en-US" sz="3600" cap="none" spc="0" baseline="30000">
                <a:latin typeface="Oswald"/>
              </a:rPr>
              <a:t>®</a:t>
            </a:r>
            <a:r>
              <a:rPr lang="en-US" altLang="en-US" sz="3600" cap="none" spc="0">
                <a:latin typeface="Oswald"/>
              </a:rPr>
              <a:t> Form</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701929" y="1710783"/>
            <a:ext cx="111214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Based on their marital status and the information provided by the </a:t>
            </a:r>
            <a:r>
              <a:rPr lang="en-US">
                <a:solidFill>
                  <a:srgbClr val="191918"/>
                </a:solidFill>
                <a:latin typeface="Arial" panose="020B0604020202020204"/>
                <a:ea typeface="Calibri"/>
                <a:cs typeface="Calibri"/>
              </a:rPr>
              <a:t>student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a:t>
            </a:r>
            <a:r>
              <a:rPr lang="en-US">
                <a:solidFill>
                  <a:srgbClr val="191918"/>
                </a:solidFill>
                <a:latin typeface="Arial" panose="020B0604020202020204"/>
                <a:ea typeface="Calibri"/>
                <a:cs typeface="Calibri"/>
              </a:rPr>
              <a:t>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he student is </a:t>
            </a:r>
            <a:r>
              <a:rPr lang="en-US">
                <a:latin typeface="Arial" panose="020B0604020202020204" pitchFamily="34" charset="0"/>
                <a:ea typeface="Calibri"/>
                <a:cs typeface="Arial" panose="020B0604020202020204" pitchFamily="34" charset="0"/>
              </a:rPr>
              <a:t>required to invite their spouse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to complete the required student spouse sections.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enters the personal information about their spouse in order to send them an invite to their form.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4" name="Picture 13" descr="Screenshot continuation of the “Personal Circumstances” section, which instructs the student to invite their spouse to the FAFSA form to provide their information. The student is informed that their spouse’s information is required to receive federal student aid. There are text boxes to enter the personal information for the student spouse, including name, date of birth, and Social Security number.">
            <a:extLst>
              <a:ext uri="{FF2B5EF4-FFF2-40B4-BE49-F238E27FC236}">
                <a16:creationId xmlns:a16="http://schemas.microsoft.com/office/drawing/2014/main" id="{7358B77D-F5E9-9435-7534-20169478832F}"/>
              </a:ext>
            </a:extLst>
          </p:cNvPr>
          <p:cNvPicPr>
            <a:picLocks noChangeAspect="1"/>
          </p:cNvPicPr>
          <p:nvPr/>
        </p:nvPicPr>
        <p:blipFill>
          <a:blip r:embed="rId3"/>
          <a:stretch>
            <a:fillRect/>
          </a:stretch>
        </p:blipFill>
        <p:spPr>
          <a:xfrm>
            <a:off x="1880414" y="2781374"/>
            <a:ext cx="3830958" cy="3825903"/>
          </a:xfrm>
          <a:prstGeom prst="rect">
            <a:avLst/>
          </a:prstGeom>
          <a:ln>
            <a:solidFill>
              <a:schemeClr val="tx1"/>
            </a:solidFill>
          </a:ln>
        </p:spPr>
      </p:pic>
      <p:pic>
        <p:nvPicPr>
          <p:cNvPr id="16" name="Picture 15" descr="Screenshot continuation of the “Personal Circumstances” section, which instructs the student to invite their spouse to the FAFSA form to provide their information. Text boxes request the student spouse’s email address. Below, there is a button for the student to “Send Invite.”">
            <a:extLst>
              <a:ext uri="{FF2B5EF4-FFF2-40B4-BE49-F238E27FC236}">
                <a16:creationId xmlns:a16="http://schemas.microsoft.com/office/drawing/2014/main" id="{A29FFCC6-1F33-026E-47EF-3DDC41C92C6E}"/>
              </a:ext>
            </a:extLst>
          </p:cNvPr>
          <p:cNvPicPr>
            <a:picLocks noChangeAspect="1"/>
          </p:cNvPicPr>
          <p:nvPr/>
        </p:nvPicPr>
        <p:blipFill>
          <a:blip r:embed="rId4"/>
          <a:stretch>
            <a:fillRect/>
          </a:stretch>
        </p:blipFill>
        <p:spPr>
          <a:xfrm>
            <a:off x="5988085" y="2781374"/>
            <a:ext cx="3099052" cy="2842799"/>
          </a:xfrm>
          <a:prstGeom prst="rect">
            <a:avLst/>
          </a:prstGeom>
          <a:ln>
            <a:solidFill>
              <a:schemeClr val="tx1"/>
            </a:solidFill>
          </a:ln>
        </p:spPr>
      </p:pic>
    </p:spTree>
    <p:extLst>
      <p:ext uri="{BB962C8B-B14F-4D97-AF65-F5344CB8AC3E}">
        <p14:creationId xmlns:p14="http://schemas.microsoft.com/office/powerpoint/2010/main" val="12791697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64273" y="1714500"/>
            <a:ext cx="4143254"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is the first page in the "Select Colleges and Career Schools" section, which is the final part of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form’s student section to require information.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D7C85612-AE1C-36CA-FAD5-D2C91DD3CB63}"/>
              </a:ext>
            </a:extLst>
          </p:cNvPr>
          <p:cNvPicPr>
            <a:picLocks noChangeAspect="1"/>
          </p:cNvPicPr>
          <p:nvPr/>
        </p:nvPicPr>
        <p:blipFill>
          <a:blip r:embed="rId3"/>
          <a:stretch>
            <a:fillRect/>
          </a:stretch>
        </p:blipFill>
        <p:spPr>
          <a:xfrm>
            <a:off x="4724778" y="1714500"/>
            <a:ext cx="7030467" cy="2873690"/>
          </a:xfrm>
          <a:prstGeom prst="rect">
            <a:avLst/>
          </a:prstGeom>
          <a:ln>
            <a:solidFill>
              <a:schemeClr val="tx1"/>
            </a:solidFill>
          </a:ln>
        </p:spPr>
      </p:pic>
    </p:spTree>
    <p:extLst>
      <p:ext uri="{BB962C8B-B14F-4D97-AF65-F5344CB8AC3E}">
        <p14:creationId xmlns:p14="http://schemas.microsoft.com/office/powerpoint/2010/main" val="29730698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3211" y="1716314"/>
            <a:ext cx="4342189"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to search for the colleges and/or career schools they would like to receive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information. The student searches for a school by entering a state, city, and/or school name. After selecting "Search," they select the correct school(s) from the search results. Students can send their FAFSA information to a maximum of 20 schools.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Select Colleges and Career Schools” section. Four schools are displayed, the results of using the search function. Beside each school, there is a “Select” button for the student to select the correct school(s). ">
            <a:extLst>
              <a:ext uri="{FF2B5EF4-FFF2-40B4-BE49-F238E27FC236}">
                <a16:creationId xmlns:a16="http://schemas.microsoft.com/office/drawing/2014/main" id="{8F74EA82-E21C-DE4B-DA3B-AACB2FFA9C61}"/>
              </a:ext>
            </a:extLst>
          </p:cNvPr>
          <p:cNvPicPr>
            <a:picLocks noChangeAspect="1"/>
          </p:cNvPicPr>
          <p:nvPr/>
        </p:nvPicPr>
        <p:blipFill>
          <a:blip r:embed="rId3"/>
          <a:stretch>
            <a:fillRect/>
          </a:stretch>
        </p:blipFill>
        <p:spPr>
          <a:xfrm>
            <a:off x="4939638" y="1789471"/>
            <a:ext cx="3877626" cy="3382718"/>
          </a:xfrm>
          <a:prstGeom prst="rect">
            <a:avLst/>
          </a:prstGeom>
          <a:ln>
            <a:solidFill>
              <a:schemeClr val="tx1"/>
            </a:solidFill>
          </a:ln>
        </p:spPr>
      </p:pic>
      <p:pic>
        <p:nvPicPr>
          <p:cNvPr id="10" name="Picture 9" descr="Screenshot continuation of the “Select Colleges and Career Schools” section. Four schools are displayed, the results of using the search function. Beside each school, there is a “Select” button for the student to select the correct school(s). ">
            <a:extLst>
              <a:ext uri="{FF2B5EF4-FFF2-40B4-BE49-F238E27FC236}">
                <a16:creationId xmlns:a16="http://schemas.microsoft.com/office/drawing/2014/main" id="{CC8B75C9-8D8C-E0F0-392F-FD1C7CB22252}"/>
              </a:ext>
            </a:extLst>
          </p:cNvPr>
          <p:cNvPicPr>
            <a:picLocks noChangeAspect="1"/>
          </p:cNvPicPr>
          <p:nvPr/>
        </p:nvPicPr>
        <p:blipFill rotWithShape="1">
          <a:blip r:embed="rId4"/>
          <a:srcRect l="9983" r="9669"/>
          <a:stretch/>
        </p:blipFill>
        <p:spPr>
          <a:xfrm>
            <a:off x="8936090" y="2081717"/>
            <a:ext cx="3167421" cy="2694563"/>
          </a:xfrm>
          <a:prstGeom prst="rect">
            <a:avLst/>
          </a:prstGeom>
          <a:ln>
            <a:solidFill>
              <a:schemeClr val="tx1"/>
            </a:solidFill>
          </a:ln>
        </p:spPr>
      </p:pic>
    </p:spTree>
    <p:extLst>
      <p:ext uri="{BB962C8B-B14F-4D97-AF65-F5344CB8AC3E}">
        <p14:creationId xmlns:p14="http://schemas.microsoft.com/office/powerpoint/2010/main" val="1632222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1" y="1724608"/>
            <a:ext cx="437877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a:t>
            </a:fld>
            <a:endParaRPr lang="en-US"/>
          </a:p>
        </p:txBody>
      </p:sp>
      <p:pic>
        <p:nvPicPr>
          <p:cNvPr id="4" name="Picture 3" descr="Screenshot of the introduction page to the “Personal Circumstances” section. The student is reminded that the information they provide can affect their eligibility for federal student aid and that additional information may be required based on the answers given.">
            <a:extLst>
              <a:ext uri="{FF2B5EF4-FFF2-40B4-BE49-F238E27FC236}">
                <a16:creationId xmlns:a16="http://schemas.microsoft.com/office/drawing/2014/main" id="{0CE18017-A6ED-9FC0-0429-35C7FD05E0D6}"/>
              </a:ext>
            </a:extLst>
          </p:cNvPr>
          <p:cNvPicPr>
            <a:picLocks noChangeAspect="1"/>
          </p:cNvPicPr>
          <p:nvPr/>
        </p:nvPicPr>
        <p:blipFill>
          <a:blip r:embed="rId3"/>
          <a:stretch>
            <a:fillRect/>
          </a:stretch>
        </p:blipFill>
        <p:spPr>
          <a:xfrm>
            <a:off x="5047130" y="1918853"/>
            <a:ext cx="6607519" cy="3020294"/>
          </a:xfrm>
          <a:prstGeom prst="rect">
            <a:avLst/>
          </a:prstGeom>
        </p:spPr>
      </p:pic>
    </p:spTree>
    <p:extLst>
      <p:ext uri="{BB962C8B-B14F-4D97-AF65-F5344CB8AC3E}">
        <p14:creationId xmlns:p14="http://schemas.microsoft.com/office/powerpoint/2010/main" val="29836686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824" y="1716374"/>
            <a:ext cx="502062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can view which colleges and/or career schools they have selected. If the student has not selected 20 schools, they have the option to search and select more schools, and, </a:t>
            </a:r>
            <a:r>
              <a:rPr lang="en-US" sz="1800" b="0" i="0" u="none" strike="noStrike">
                <a:solidFill>
                  <a:srgbClr val="191918"/>
                </a:solidFill>
                <a:effectLst/>
                <a:latin typeface="Arial"/>
                <a:cs typeface="Arial"/>
              </a:rPr>
              <a:t>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they have the option to reorder the list of selected schools</a:t>
            </a:r>
            <a:r>
              <a:rPr lang="en-US" sz="1800" b="0" i="0" u="none" strike="noStrike">
                <a:solidFill>
                  <a:srgbClr val="191918"/>
                </a:solidFill>
                <a:effectLst/>
                <a:latin typeface="Arial"/>
                <a:cs typeface="Arial"/>
              </a:rPr>
              <a:t>. </a:t>
            </a:r>
            <a:r>
              <a:rPr kumimoji="0" lang="en-US" sz="1800" b="0" i="0" u="none" strike="noStrike" kern="1200" cap="none" spc="0" normalizeH="0" baseline="0" noProof="0">
                <a:ln>
                  <a:noFill/>
                </a:ln>
                <a:solidFill>
                  <a:srgbClr val="191918"/>
                </a:solidFill>
                <a:effectLst/>
                <a:uLnTx/>
                <a:uFillTx/>
                <a:latin typeface="Arial"/>
                <a:ea typeface="Calibri"/>
                <a:cs typeface="Calibri"/>
              </a:rPr>
              <a:t>When the student selects "Continue," they will have completed entering the required student information for their section and can proceed to review and sign their form.</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elect Colleges and Career Schools” section. A list of the schools entered by the student is displayed. A notification informs the student how many schools out of the maximum of twenty are currently selected. The student can select “Remove” or “View Information” hyperlinks for each school. The student can select &quot;Next&quot; to view the next page of schools they selected. After reviewing, the student can select &quot;Continue.&quot;">
            <a:extLst>
              <a:ext uri="{FF2B5EF4-FFF2-40B4-BE49-F238E27FC236}">
                <a16:creationId xmlns:a16="http://schemas.microsoft.com/office/drawing/2014/main" id="{8CC5E7F0-7177-7D7A-D7BB-BCD1A8C4AA0A}"/>
              </a:ext>
            </a:extLst>
          </p:cNvPr>
          <p:cNvPicPr>
            <a:picLocks noChangeAspect="1"/>
          </p:cNvPicPr>
          <p:nvPr/>
        </p:nvPicPr>
        <p:blipFill>
          <a:blip r:embed="rId3"/>
          <a:stretch>
            <a:fillRect/>
          </a:stretch>
        </p:blipFill>
        <p:spPr>
          <a:xfrm>
            <a:off x="5984029" y="1909689"/>
            <a:ext cx="5460260" cy="3809326"/>
          </a:xfrm>
          <a:prstGeom prst="rect">
            <a:avLst/>
          </a:prstGeom>
          <a:ln>
            <a:solidFill>
              <a:schemeClr val="tx1"/>
            </a:solidFill>
          </a:ln>
        </p:spPr>
      </p:pic>
    </p:spTree>
    <p:extLst>
      <p:ext uri="{BB962C8B-B14F-4D97-AF65-F5344CB8AC3E}">
        <p14:creationId xmlns:p14="http://schemas.microsoft.com/office/powerpoint/2010/main" val="26809707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1" y="5551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60406" y="1628310"/>
            <a:ext cx="3868178" cy="50962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review page displays the responses that the student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The student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can view all their responses by selecting "Expand All" or expand each section individually. To edit a response, the student can select the question’s hyperlink and will be taken to the corresponding page. Additionally, since the student invited their spouse into the form, they see the spouse contributor section and the status of their spouse’s invite.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review page. Each of the previous sections are listed, which the student can expand and collapse to review and verify the information they’ve provided.">
            <a:extLst>
              <a:ext uri="{FF2B5EF4-FFF2-40B4-BE49-F238E27FC236}">
                <a16:creationId xmlns:a16="http://schemas.microsoft.com/office/drawing/2014/main" id="{47AA52DA-5064-F338-2A78-98AA9B9F6C65}"/>
              </a:ext>
            </a:extLst>
          </p:cNvPr>
          <p:cNvPicPr>
            <a:picLocks noChangeAspect="1"/>
          </p:cNvPicPr>
          <p:nvPr/>
        </p:nvPicPr>
        <p:blipFill>
          <a:blip r:embed="rId3"/>
          <a:stretch>
            <a:fillRect/>
          </a:stretch>
        </p:blipFill>
        <p:spPr>
          <a:xfrm>
            <a:off x="4701189" y="1780507"/>
            <a:ext cx="3704755" cy="3296983"/>
          </a:xfrm>
          <a:prstGeom prst="rect">
            <a:avLst/>
          </a:prstGeom>
          <a:ln>
            <a:solidFill>
              <a:schemeClr val="tx1"/>
            </a:solidFill>
          </a:ln>
        </p:spPr>
      </p:pic>
      <p:pic>
        <p:nvPicPr>
          <p:cNvPr id="10" name="Picture 9" descr="Screenshot continuation of the review page. The contributor the student invited to their form is listed for the student to review. An icon beside the contributor indicates that an invite has been sent. Below that the student spouse sections of the form are listed. A gray circle beside each section indicates it has not been completed.  ">
            <a:extLst>
              <a:ext uri="{FF2B5EF4-FFF2-40B4-BE49-F238E27FC236}">
                <a16:creationId xmlns:a16="http://schemas.microsoft.com/office/drawing/2014/main" id="{E06E97EB-D24C-6E2D-AF51-CEA01B0B2051}"/>
              </a:ext>
            </a:extLst>
          </p:cNvPr>
          <p:cNvPicPr>
            <a:picLocks noChangeAspect="1"/>
          </p:cNvPicPr>
          <p:nvPr/>
        </p:nvPicPr>
        <p:blipFill>
          <a:blip r:embed="rId4"/>
          <a:stretch>
            <a:fillRect/>
          </a:stretch>
        </p:blipFill>
        <p:spPr>
          <a:xfrm>
            <a:off x="8578550" y="1780508"/>
            <a:ext cx="3448741" cy="3296983"/>
          </a:xfrm>
          <a:prstGeom prst="rect">
            <a:avLst/>
          </a:prstGeom>
          <a:ln>
            <a:solidFill>
              <a:schemeClr val="tx1"/>
            </a:solidFill>
          </a:ln>
        </p:spPr>
      </p:pic>
    </p:spTree>
    <p:extLst>
      <p:ext uri="{BB962C8B-B14F-4D97-AF65-F5344CB8AC3E}">
        <p14:creationId xmlns:p14="http://schemas.microsoft.com/office/powerpoint/2010/main" val="36683763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78126" y="1723815"/>
            <a:ext cx="4503474"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On this page, the student reviews the terms and conditions for signing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They agree to a list of statements that they certify before providing their </a:t>
            </a:r>
            <a:r>
              <a:rPr lang="en-US">
                <a:solidFill>
                  <a:srgbClr val="191918"/>
                </a:solidFill>
                <a:latin typeface="Arial" panose="020B0604020202020204"/>
                <a:ea typeface="Calibri"/>
                <a:cs typeface="Calibri"/>
              </a:rPr>
              <a:t>signature.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3FCBE8A9-35D2-75B0-2295-7277629639F4}"/>
              </a:ext>
            </a:extLst>
          </p:cNvPr>
          <p:cNvPicPr>
            <a:picLocks noChangeAspect="1"/>
          </p:cNvPicPr>
          <p:nvPr/>
        </p:nvPicPr>
        <p:blipFill>
          <a:blip r:embed="rId3"/>
          <a:stretch>
            <a:fillRect/>
          </a:stretch>
        </p:blipFill>
        <p:spPr>
          <a:xfrm>
            <a:off x="5463407" y="1255396"/>
            <a:ext cx="5342245" cy="5045836"/>
          </a:xfrm>
          <a:prstGeom prst="rect">
            <a:avLst/>
          </a:prstGeom>
          <a:ln>
            <a:solidFill>
              <a:schemeClr val="tx1"/>
            </a:solidFill>
          </a:ln>
        </p:spPr>
      </p:pic>
    </p:spTree>
    <p:extLst>
      <p:ext uri="{BB962C8B-B14F-4D97-AF65-F5344CB8AC3E}">
        <p14:creationId xmlns:p14="http://schemas.microsoft.com/office/powerpoint/2010/main" val="17184889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70E0A59-3E05-EF1A-EAB2-93DA90F4313D}"/>
              </a:ext>
            </a:extLst>
          </p:cNvPr>
          <p:cNvSpPr txBox="1"/>
          <p:nvPr/>
        </p:nvSpPr>
        <p:spPr>
          <a:xfrm>
            <a:off x="695244" y="1718685"/>
            <a:ext cx="4486356"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submit their section of the FAFSA form. Since the student spouse information has not been provided, the FAFSA form is not considered complete and can’t be processed yet.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below that for the student to “Sign” the form.">
            <a:extLst>
              <a:ext uri="{FF2B5EF4-FFF2-40B4-BE49-F238E27FC236}">
                <a16:creationId xmlns:a16="http://schemas.microsoft.com/office/drawing/2014/main" id="{B700CB87-AD76-E3D0-87DC-D0C7A1F01646}"/>
              </a:ext>
            </a:extLst>
          </p:cNvPr>
          <p:cNvPicPr>
            <a:picLocks noChangeAspect="1"/>
          </p:cNvPicPr>
          <p:nvPr/>
        </p:nvPicPr>
        <p:blipFill>
          <a:blip r:embed="rId3"/>
          <a:stretch>
            <a:fillRect/>
          </a:stretch>
        </p:blipFill>
        <p:spPr>
          <a:xfrm>
            <a:off x="5565858" y="1667903"/>
            <a:ext cx="5150953" cy="4208478"/>
          </a:xfrm>
          <a:prstGeom prst="rect">
            <a:avLst/>
          </a:prstGeom>
          <a:ln>
            <a:solidFill>
              <a:schemeClr val="tx1"/>
            </a:solidFill>
          </a:ln>
        </p:spPr>
      </p:pic>
    </p:spTree>
    <p:extLst>
      <p:ext uri="{BB962C8B-B14F-4D97-AF65-F5344CB8AC3E}">
        <p14:creationId xmlns:p14="http://schemas.microsoft.com/office/powerpoint/2010/main" val="35972071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2"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4271" y="1720508"/>
            <a:ext cx="493642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Upon signing the student section, the student is presented the student section complete page. This page displays information for the student about next steps, including tracking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The student is reminded that their form is not completed and can’t be submitted until their spouse completes the contributor section of the form and signs it.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tudent completion page, informing the student they have completed the student section successfully. The student is reminded that the FAFSA form cannot be processed until their contributor completes the required sections. Below that, the contributor is listed, with an icon beside their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8C20001D-97E6-C4DD-5E8A-CCAB72F907B2}"/>
              </a:ext>
            </a:extLst>
          </p:cNvPr>
          <p:cNvPicPr>
            <a:picLocks noChangeAspect="1"/>
          </p:cNvPicPr>
          <p:nvPr/>
        </p:nvPicPr>
        <p:blipFill>
          <a:blip r:embed="rId3"/>
          <a:stretch>
            <a:fillRect/>
          </a:stretch>
        </p:blipFill>
        <p:spPr>
          <a:xfrm>
            <a:off x="5600700" y="1546191"/>
            <a:ext cx="6119390" cy="4099915"/>
          </a:xfrm>
          <a:prstGeom prst="rect">
            <a:avLst/>
          </a:prstGeom>
          <a:ln>
            <a:solidFill>
              <a:schemeClr val="tx1"/>
            </a:solidFill>
          </a:ln>
        </p:spPr>
      </p:pic>
    </p:spTree>
    <p:extLst>
      <p:ext uri="{BB962C8B-B14F-4D97-AF65-F5344CB8AC3E}">
        <p14:creationId xmlns:p14="http://schemas.microsoft.com/office/powerpoint/2010/main" val="42159302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8281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Section Complete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644A80E9-E901-7BF8-AD60-E09810D36792}"/>
              </a:ext>
            </a:extLst>
          </p:cNvPr>
          <p:cNvSpPr txBox="1"/>
          <p:nvPr/>
        </p:nvSpPr>
        <p:spPr>
          <a:xfrm>
            <a:off x="668351" y="1725393"/>
            <a:ext cx="479115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student section complete page. This page displays information for the student about next steps, including checking their email and a reminder that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is not completed and can’t be submitted until the student spouse completes the contributor section of the form and signs it.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Next, in this scenario, the student’s invited spouse will enter the FAFSA form and complete the spouse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72936ACF-C92E-96E2-F080-BAC7E0748BD5}"/>
              </a:ext>
            </a:extLst>
          </p:cNvPr>
          <p:cNvPicPr>
            <a:picLocks noChangeAspect="1"/>
          </p:cNvPicPr>
          <p:nvPr/>
        </p:nvPicPr>
        <p:blipFill>
          <a:blip r:embed="rId3"/>
          <a:stretch>
            <a:fillRect/>
          </a:stretch>
        </p:blipFill>
        <p:spPr>
          <a:xfrm>
            <a:off x="5884274" y="1498834"/>
            <a:ext cx="4808637" cy="4587638"/>
          </a:xfrm>
          <a:prstGeom prst="rect">
            <a:avLst/>
          </a:prstGeom>
          <a:ln>
            <a:solidFill>
              <a:schemeClr val="tx1"/>
            </a:solidFill>
          </a:ln>
        </p:spPr>
      </p:pic>
    </p:spTree>
    <p:extLst>
      <p:ext uri="{BB962C8B-B14F-4D97-AF65-F5344CB8AC3E}">
        <p14:creationId xmlns:p14="http://schemas.microsoft.com/office/powerpoint/2010/main" val="19765882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20"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84365" y="1725318"/>
            <a:ext cx="449723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This is NOT a view within StudentAid.gov or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This view demonstrates a student spouse opening the FAFSA invitation from their email. The student spouse selects "</a:t>
            </a:r>
            <a:r>
              <a:rPr lang="en-US">
                <a:solidFill>
                  <a:srgbClr val="191918"/>
                </a:solidFill>
                <a:latin typeface="Arial" panose="020B0604020202020204"/>
                <a:cs typeface="Calibri"/>
              </a:rPr>
              <a:t>Get Started</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and is taken to StudentAid.gov.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email request sent to the student spouse listed on the FAFSA form. The student’s name is included in the email headline. The email text reminds the student spouse of the importance of completing their information, but that completing their section of the FAFSA form does not make them financially responsible. Additional text informs the student spouse that they will need an account username and password (FSA ID) to log in and complete this request. Below that, there is a button the spouse can select to “Get Started.”">
            <a:extLst>
              <a:ext uri="{FF2B5EF4-FFF2-40B4-BE49-F238E27FC236}">
                <a16:creationId xmlns:a16="http://schemas.microsoft.com/office/drawing/2014/main" id="{42D24DD3-7F95-C331-3A64-98D8D69A5962}"/>
              </a:ext>
            </a:extLst>
          </p:cNvPr>
          <p:cNvPicPr>
            <a:picLocks noChangeAspect="1"/>
          </p:cNvPicPr>
          <p:nvPr/>
        </p:nvPicPr>
        <p:blipFill>
          <a:blip r:embed="rId3"/>
          <a:stretch>
            <a:fillRect/>
          </a:stretch>
        </p:blipFill>
        <p:spPr>
          <a:xfrm>
            <a:off x="5429890" y="1342245"/>
            <a:ext cx="2834886" cy="5235394"/>
          </a:xfrm>
          <a:prstGeom prst="rect">
            <a:avLst/>
          </a:prstGeom>
          <a:ln>
            <a:solidFill>
              <a:schemeClr val="tx1"/>
            </a:solidFill>
          </a:ln>
        </p:spPr>
      </p:pic>
      <p:pic>
        <p:nvPicPr>
          <p:cNvPr id="10" name="Picture 9" descr="Screenshot continuation of the email request sent to the student spouse listed on the FAFSA form. The student spouse is reminded that they should complete their section of the FAFSA form as soon as possible. Below that, a banner informs the student spouse of how they can find help if they are unable to locate the student’s FAFSA form.">
            <a:extLst>
              <a:ext uri="{FF2B5EF4-FFF2-40B4-BE49-F238E27FC236}">
                <a16:creationId xmlns:a16="http://schemas.microsoft.com/office/drawing/2014/main" id="{3DB1232F-BDCF-F6B1-2AD7-7D3A4341D486}"/>
              </a:ext>
            </a:extLst>
          </p:cNvPr>
          <p:cNvPicPr>
            <a:picLocks noChangeAspect="1"/>
          </p:cNvPicPr>
          <p:nvPr/>
        </p:nvPicPr>
        <p:blipFill>
          <a:blip r:embed="rId4"/>
          <a:stretch>
            <a:fillRect/>
          </a:stretch>
        </p:blipFill>
        <p:spPr>
          <a:xfrm>
            <a:off x="8437089" y="1342245"/>
            <a:ext cx="2834886" cy="5235394"/>
          </a:xfrm>
          <a:prstGeom prst="rect">
            <a:avLst/>
          </a:prstGeom>
          <a:ln>
            <a:solidFill>
              <a:schemeClr val="tx1"/>
            </a:solidFill>
          </a:ln>
        </p:spPr>
      </p:pic>
    </p:spTree>
    <p:extLst>
      <p:ext uri="{BB962C8B-B14F-4D97-AF65-F5344CB8AC3E}">
        <p14:creationId xmlns:p14="http://schemas.microsoft.com/office/powerpoint/2010/main" val="2074476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4271" y="1724274"/>
            <a:ext cx="451732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The student spouse is taken from their email to the "Log In" page to enter their log-in credentials. To access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all users are required to have an FSA ID (StudentAid.gov account username and password). If the student spouse doesn't have an FSA ID, they can select "Create an Account."</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Log In page. Textboxes ask the student spouse to enter their FSA ID username, email, or phone number and their password. There is a button to “Log In,” or the student spouse can select one of four text hyperlinks: “Create an Account,” “Forgot My Username,” “Forgot My Password,” or “Help Me Log In to My Account.”">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595486" y="1724274"/>
            <a:ext cx="5848803" cy="444792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77583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70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Student Spouse Status Center – My Activity </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8313" y="1719100"/>
            <a:ext cx="4363084"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After successfully logging in, the student spouse is taken to their "My Activity" section. The student spouse sees an invitation to be a contributor on the student’s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My Activity” section. A banner informs the student spouse that they have been asked to be a contributor on a FAFSA form. There are hyperlinks below to “Accept Invitation” or “Decline Invitation.”">
            <a:extLst>
              <a:ext uri="{FF2B5EF4-FFF2-40B4-BE49-F238E27FC236}">
                <a16:creationId xmlns:a16="http://schemas.microsoft.com/office/drawing/2014/main" id="{7DEA2FFB-BB4F-7597-1B9D-E41F0CB52A84}"/>
              </a:ext>
            </a:extLst>
          </p:cNvPr>
          <p:cNvPicPr>
            <a:picLocks noChangeAspect="1"/>
          </p:cNvPicPr>
          <p:nvPr/>
        </p:nvPicPr>
        <p:blipFill>
          <a:blip r:embed="rId3"/>
          <a:stretch>
            <a:fillRect/>
          </a:stretch>
        </p:blipFill>
        <p:spPr>
          <a:xfrm>
            <a:off x="5331690" y="1607754"/>
            <a:ext cx="5955436" cy="4097999"/>
          </a:xfrm>
          <a:prstGeom prst="rect">
            <a:avLst/>
          </a:prstGeom>
          <a:ln>
            <a:solidFill>
              <a:schemeClr val="tx1"/>
            </a:solidFill>
          </a:ln>
        </p:spPr>
      </p:pic>
    </p:spTree>
    <p:extLst>
      <p:ext uri="{BB962C8B-B14F-4D97-AF65-F5344CB8AC3E}">
        <p14:creationId xmlns:p14="http://schemas.microsoft.com/office/powerpoint/2010/main" val="1439516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48CB3-24C6-8843-12A0-FF265DA808D2}"/>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6E830E4-61D1-70E3-1C3D-A060C01E5DCC}"/>
              </a:ext>
            </a:extLst>
          </p:cNvPr>
          <p:cNvSpPr txBox="1">
            <a:spLocks noGrp="1"/>
          </p:cNvSpPr>
          <p:nvPr>
            <p:ph type="title" idx="4294967295"/>
          </p:nvPr>
        </p:nvSpPr>
        <p:spPr>
          <a:xfrm>
            <a:off x="66070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Student Spouse Status Center – My Activity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BF47AA41-CD8E-D41A-766A-BFD11995AB54}"/>
              </a:ext>
            </a:extLst>
          </p:cNvPr>
          <p:cNvSpPr txBox="1"/>
          <p:nvPr/>
        </p:nvSpPr>
        <p:spPr>
          <a:xfrm>
            <a:off x="698313" y="1719100"/>
            <a:ext cx="4363084"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Arial"/>
              </a:rPr>
              <a:t>When the student spouse selects "Accept Invitation," a pop-up window appears to remind the student spouse that their personal information is needed to fill out the student’s FAFSA</a:t>
            </a:r>
            <a:r>
              <a:rPr lang="en-US" baseline="30000">
                <a:latin typeface="Arial"/>
                <a:cs typeface="Arial"/>
              </a:rPr>
              <a:t>®</a:t>
            </a:r>
            <a:r>
              <a:rPr lang="en-US">
                <a:latin typeface="Arial"/>
                <a:cs typeface="Arial"/>
              </a:rPr>
              <a:t> form. The student spouse selects "Continue" to agree to sharing their information and enters the FAFSA form. </a:t>
            </a:r>
            <a:endParaRPr lang="en-US"/>
          </a:p>
        </p:txBody>
      </p:sp>
      <p:sp>
        <p:nvSpPr>
          <p:cNvPr id="5" name="Slide Number Placeholder 4">
            <a:extLst>
              <a:ext uri="{FF2B5EF4-FFF2-40B4-BE49-F238E27FC236}">
                <a16:creationId xmlns:a16="http://schemas.microsoft.com/office/drawing/2014/main" id="{2C7BCDEC-26AB-EBEA-547B-E1D68DF9A22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My Activity” section. A pop-up window informs the student spouse that some personal information that is already on file will be used in order to fill out the necessary steps in the FAFSA form. Buttons give the student spouse the option to &quot;Continue&quot; and agree to sharing their information or to &quot;Go Back.&quot;">
            <a:extLst>
              <a:ext uri="{FF2B5EF4-FFF2-40B4-BE49-F238E27FC236}">
                <a16:creationId xmlns:a16="http://schemas.microsoft.com/office/drawing/2014/main" id="{37310D4E-943F-BD17-D657-EEC661892027}"/>
              </a:ext>
            </a:extLst>
          </p:cNvPr>
          <p:cNvPicPr>
            <a:picLocks noChangeAspect="1"/>
          </p:cNvPicPr>
          <p:nvPr/>
        </p:nvPicPr>
        <p:blipFill>
          <a:blip r:embed="rId3"/>
          <a:stretch>
            <a:fillRect/>
          </a:stretch>
        </p:blipFill>
        <p:spPr>
          <a:xfrm>
            <a:off x="5419321" y="1719100"/>
            <a:ext cx="5801130" cy="3982653"/>
          </a:xfrm>
          <a:prstGeom prst="rect">
            <a:avLst/>
          </a:prstGeom>
          <a:ln>
            <a:solidFill>
              <a:schemeClr val="tx1"/>
            </a:solidFill>
          </a:ln>
        </p:spPr>
      </p:pic>
    </p:spTree>
    <p:extLst>
      <p:ext uri="{BB962C8B-B14F-4D97-AF65-F5344CB8AC3E}">
        <p14:creationId xmlns:p14="http://schemas.microsoft.com/office/powerpoint/2010/main" val="393940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a:t>
            </a:fld>
            <a:endParaRPr lang="en-US"/>
          </a:p>
        </p:txBody>
      </p:sp>
      <p:pic>
        <p:nvPicPr>
          <p:cNvPr id="8" name="Picture 7" descr="Screenshot of the first page of the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9E832812-190E-4F07-D1D5-04D988812127}"/>
              </a:ext>
            </a:extLst>
          </p:cNvPr>
          <p:cNvPicPr>
            <a:picLocks noChangeAspect="1"/>
          </p:cNvPicPr>
          <p:nvPr/>
        </p:nvPicPr>
        <p:blipFill>
          <a:blip r:embed="rId3"/>
          <a:stretch>
            <a:fillRect/>
          </a:stretch>
        </p:blipFill>
        <p:spPr>
          <a:xfrm>
            <a:off x="5254691" y="1726033"/>
            <a:ext cx="5881395" cy="4214583"/>
          </a:xfrm>
          <a:prstGeom prst="rect">
            <a:avLst/>
          </a:prstGeom>
        </p:spPr>
      </p:pic>
    </p:spTree>
    <p:extLst>
      <p:ext uri="{BB962C8B-B14F-4D97-AF65-F5344CB8AC3E}">
        <p14:creationId xmlns:p14="http://schemas.microsoft.com/office/powerpoint/2010/main" val="28458867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Contributing to the FAFSA</a:t>
            </a:r>
            <a:r>
              <a:rPr lang="en-US" altLang="en-US" sz="3600" cap="none" spc="0" baseline="30000">
                <a:latin typeface="Oswald"/>
              </a:rPr>
              <a:t>®</a:t>
            </a:r>
            <a:r>
              <a:rPr lang="en-US" altLang="en-US" sz="3600" cap="none" spc="0">
                <a:latin typeface="Oswald"/>
              </a:rPr>
              <a:t> Form</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6910" y="1725970"/>
            <a:ext cx="4142667"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page provides information about being a contributor on a FAFSA</a:t>
            </a:r>
            <a:r>
              <a:rPr kumimoji="0" lang="en-US" sz="1800" b="0" i="0" u="none" strike="noStrike" kern="1200" cap="none" spc="0" normalizeH="0" baseline="30000" noProof="0">
                <a:ln>
                  <a:noFill/>
                </a:ln>
                <a:solidFill>
                  <a:srgbClr val="191918"/>
                </a:solidFill>
                <a:effectLst/>
                <a:uLnTx/>
                <a:uFillTx/>
                <a:latin typeface="Arial"/>
                <a:ea typeface="Calibri"/>
                <a:cs typeface="Calibri"/>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form.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page for student spouse contributing to the FAFSA form. The student spouse is reminded that the FAFSA form can’t be submitted for processing until their information is provided and that they can save the form to complete later. Frequently asked questions are also listed, which the student spouse can expand or collapse.">
            <a:extLst>
              <a:ext uri="{FF2B5EF4-FFF2-40B4-BE49-F238E27FC236}">
                <a16:creationId xmlns:a16="http://schemas.microsoft.com/office/drawing/2014/main" id="{0CDBA0C3-33F6-3551-5E2B-EEFDA703F8CF}"/>
              </a:ext>
            </a:extLst>
          </p:cNvPr>
          <p:cNvPicPr>
            <a:picLocks noChangeAspect="1"/>
          </p:cNvPicPr>
          <p:nvPr/>
        </p:nvPicPr>
        <p:blipFill>
          <a:blip r:embed="rId3"/>
          <a:stretch>
            <a:fillRect/>
          </a:stretch>
        </p:blipFill>
        <p:spPr>
          <a:xfrm>
            <a:off x="5336599" y="1609947"/>
            <a:ext cx="5235394" cy="4549534"/>
          </a:xfrm>
          <a:prstGeom prst="rect">
            <a:avLst/>
          </a:prstGeom>
          <a:ln>
            <a:solidFill>
              <a:schemeClr val="tx1"/>
            </a:solidFill>
          </a:ln>
        </p:spPr>
      </p:pic>
    </p:spTree>
    <p:extLst>
      <p:ext uri="{BB962C8B-B14F-4D97-AF65-F5344CB8AC3E}">
        <p14:creationId xmlns:p14="http://schemas.microsoft.com/office/powerpoint/2010/main" val="343650339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2949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first page within the student spouse section. The student spouse can verify that their personal information is correct. To update any of the personal information, the student spouse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tudent Spouse Identity Information” section of the FAFSA form. Student spouse information including name, date of birth, Social Security number, email address, mobile phone number, and permanent mailing address is displayed to verify.">
            <a:extLst>
              <a:ext uri="{FF2B5EF4-FFF2-40B4-BE49-F238E27FC236}">
                <a16:creationId xmlns:a16="http://schemas.microsoft.com/office/drawing/2014/main" id="{E12A7521-55E5-5699-57CB-3544D19DF125}"/>
              </a:ext>
            </a:extLst>
          </p:cNvPr>
          <p:cNvPicPr>
            <a:picLocks noChangeAspect="1"/>
          </p:cNvPicPr>
          <p:nvPr/>
        </p:nvPicPr>
        <p:blipFill>
          <a:blip r:embed="rId3"/>
          <a:stretch>
            <a:fillRect/>
          </a:stretch>
        </p:blipFill>
        <p:spPr>
          <a:xfrm>
            <a:off x="5658586" y="1468196"/>
            <a:ext cx="5156897" cy="4749592"/>
          </a:xfrm>
          <a:prstGeom prst="rect">
            <a:avLst/>
          </a:prstGeom>
          <a:ln>
            <a:solidFill>
              <a:schemeClr val="tx1"/>
            </a:solidFill>
          </a:ln>
        </p:spPr>
      </p:pic>
    </p:spTree>
    <p:extLst>
      <p:ext uri="{BB962C8B-B14F-4D97-AF65-F5344CB8AC3E}">
        <p14:creationId xmlns:p14="http://schemas.microsoft.com/office/powerpoint/2010/main" val="15629678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6910" y="1709430"/>
            <a:ext cx="4494690" cy="3364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page informs the student spouse about consent, approval, and the use of their federal tax information. By providing consent and approval, the student spouse’s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to help complete the "Student Spouse Financials"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consent and approval page for the retrieval and disclosure of federal tax information. A numbered list of statements defines what the student spouse is affirming and giving consent and approval to.">
            <a:extLst>
              <a:ext uri="{FF2B5EF4-FFF2-40B4-BE49-F238E27FC236}">
                <a16:creationId xmlns:a16="http://schemas.microsoft.com/office/drawing/2014/main" id="{88D0F064-9009-45CC-B29B-8B908573826B}"/>
              </a:ext>
            </a:extLst>
          </p:cNvPr>
          <p:cNvPicPr>
            <a:picLocks noChangeAspect="1"/>
          </p:cNvPicPr>
          <p:nvPr/>
        </p:nvPicPr>
        <p:blipFill>
          <a:blip r:embed="rId3"/>
          <a:stretch>
            <a:fillRect/>
          </a:stretch>
        </p:blipFill>
        <p:spPr>
          <a:xfrm>
            <a:off x="5463035" y="1370950"/>
            <a:ext cx="4494690" cy="4836926"/>
          </a:xfrm>
          <a:prstGeom prst="rect">
            <a:avLst/>
          </a:prstGeom>
          <a:ln>
            <a:solidFill>
              <a:schemeClr val="tx1"/>
            </a:solidFill>
          </a:ln>
        </p:spPr>
      </p:pic>
    </p:spTree>
    <p:extLst>
      <p:ext uri="{BB962C8B-B14F-4D97-AF65-F5344CB8AC3E}">
        <p14:creationId xmlns:p14="http://schemas.microsoft.com/office/powerpoint/2010/main" val="240655584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5245" y="615440"/>
            <a:ext cx="1183421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Provides Consent and Approval (Continued)</a:t>
            </a:r>
            <a:endParaRPr lang="en-US" altLang="en-US" sz="3600"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A010CB3E-73FF-9DD0-C90B-765765F19BC0}"/>
              </a:ext>
            </a:extLst>
          </p:cNvPr>
          <p:cNvSpPr txBox="1"/>
          <p:nvPr/>
        </p:nvSpPr>
        <p:spPr>
          <a:xfrm>
            <a:off x="695245" y="1715175"/>
            <a:ext cx="110939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The student spouse selects </a:t>
            </a:r>
            <a:r>
              <a:rPr lang="en-US" sz="1800" b="0" i="0" u="none" strike="noStrike">
                <a:solidFill>
                  <a:srgbClr val="191918"/>
                </a:solidFill>
                <a:effectLst/>
                <a:latin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Provide Approval" to provide consent and approval, and they are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student spouse is affirming and giving consent and approval to.">
            <a:extLst>
              <a:ext uri="{FF2B5EF4-FFF2-40B4-BE49-F238E27FC236}">
                <a16:creationId xmlns:a16="http://schemas.microsoft.com/office/drawing/2014/main" id="{EF59D5BF-CD98-8FC3-52E8-FF06B68658F2}"/>
              </a:ext>
            </a:extLst>
          </p:cNvPr>
          <p:cNvPicPr>
            <a:picLocks noChangeAspect="1"/>
          </p:cNvPicPr>
          <p:nvPr/>
        </p:nvPicPr>
        <p:blipFill>
          <a:blip r:embed="rId3"/>
          <a:stretch>
            <a:fillRect/>
          </a:stretch>
        </p:blipFill>
        <p:spPr>
          <a:xfrm>
            <a:off x="2472234" y="2822219"/>
            <a:ext cx="3353358" cy="3861955"/>
          </a:xfrm>
          <a:prstGeom prst="rect">
            <a:avLst/>
          </a:prstGeom>
          <a:ln>
            <a:solidFill>
              <a:schemeClr val="tx1"/>
            </a:solidFill>
          </a:ln>
        </p:spPr>
      </p:pic>
      <p:pic>
        <p:nvPicPr>
          <p:cNvPr id="2" name="Picture 1" descr="Screenshot continuation of the consent and approval page. Frequently asked questions appear, which the student spouse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spouse to provide or decline their consent and approval.">
            <a:extLst>
              <a:ext uri="{FF2B5EF4-FFF2-40B4-BE49-F238E27FC236}">
                <a16:creationId xmlns:a16="http://schemas.microsoft.com/office/drawing/2014/main" id="{1B039035-3E2D-DBE3-09CE-89C226749DCA}"/>
              </a:ext>
            </a:extLst>
          </p:cNvPr>
          <p:cNvPicPr>
            <a:picLocks noChangeAspect="1"/>
          </p:cNvPicPr>
          <p:nvPr/>
        </p:nvPicPr>
        <p:blipFill>
          <a:blip r:embed="rId4"/>
          <a:stretch>
            <a:fillRect/>
          </a:stretch>
        </p:blipFill>
        <p:spPr>
          <a:xfrm>
            <a:off x="5962187" y="2822219"/>
            <a:ext cx="3674334" cy="3861955"/>
          </a:xfrm>
          <a:prstGeom prst="rect">
            <a:avLst/>
          </a:prstGeom>
          <a:ln>
            <a:solidFill>
              <a:schemeClr val="tx1"/>
            </a:solidFill>
          </a:ln>
        </p:spPr>
      </p:pic>
    </p:spTree>
    <p:extLst>
      <p:ext uri="{BB962C8B-B14F-4D97-AF65-F5344CB8AC3E}">
        <p14:creationId xmlns:p14="http://schemas.microsoft.com/office/powerpoint/2010/main" val="41444561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D4FD-FC2F-9D9D-372C-5406CD15E082}"/>
              </a:ext>
            </a:extLst>
          </p:cNvPr>
          <p:cNvSpPr>
            <a:spLocks noGrp="1"/>
          </p:cNvSpPr>
          <p:nvPr>
            <p:ph type="title"/>
          </p:nvPr>
        </p:nvSpPr>
        <p:spPr>
          <a:xfrm>
            <a:off x="778100" y="537764"/>
            <a:ext cx="9349125" cy="798177"/>
          </a:xfrm>
        </p:spPr>
        <p:txBody>
          <a:bodyPr/>
          <a:lstStyle/>
          <a:p>
            <a:r>
              <a:rPr lang="en-US" sz="3600" cap="none"/>
              <a:t>Student Spouse Imports IRS Information</a:t>
            </a:r>
            <a:endParaRPr lang="en-US" sz="3600"/>
          </a:p>
        </p:txBody>
      </p:sp>
      <p:sp>
        <p:nvSpPr>
          <p:cNvPr id="3" name="Slide Number Placeholder 2">
            <a:extLst>
              <a:ext uri="{FF2B5EF4-FFF2-40B4-BE49-F238E27FC236}">
                <a16:creationId xmlns:a16="http://schemas.microsoft.com/office/drawing/2014/main" id="{5D46208A-E02B-215D-6C52-97B42DE5D102}"/>
              </a:ext>
            </a:extLst>
          </p:cNvPr>
          <p:cNvSpPr>
            <a:spLocks noGrp="1"/>
          </p:cNvSpPr>
          <p:nvPr>
            <p:ph type="sldNum" sz="quarter" idx="4"/>
          </p:nvPr>
        </p:nvSpPr>
        <p:spPr/>
        <p:txBody>
          <a:bodyPr/>
          <a:lstStyle/>
          <a:p>
            <a:fld id="{234755BD-B4AC-9044-BCE4-27904766F8BB}" type="slidenum">
              <a:rPr lang="en-US" smtClean="0"/>
              <a:pPr/>
              <a:t>194</a:t>
            </a:fld>
            <a:endParaRPr lang="en-US"/>
          </a:p>
        </p:txBody>
      </p:sp>
      <p:sp>
        <p:nvSpPr>
          <p:cNvPr id="6" name="TextBox 5">
            <a:extLst>
              <a:ext uri="{FF2B5EF4-FFF2-40B4-BE49-F238E27FC236}">
                <a16:creationId xmlns:a16="http://schemas.microsoft.com/office/drawing/2014/main" id="{3653A671-3698-6E25-9584-C85A1EF331CB}"/>
              </a:ext>
            </a:extLst>
          </p:cNvPr>
          <p:cNvSpPr txBox="1"/>
          <p:nvPr/>
        </p:nvSpPr>
        <p:spPr>
          <a:xfrm>
            <a:off x="778100" y="1954237"/>
            <a:ext cx="3812187" cy="2534027"/>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 spouse’s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Spouse Financials" section. </a:t>
            </a:r>
            <a:endParaRPr lang="en-US">
              <a:latin typeface="Arial" panose="020B0604020202020204" pitchFamily="34" charset="0"/>
              <a:cs typeface="Arial" panose="020B0604020202020204" pitchFamily="34" charset="0"/>
            </a:endParaRPr>
          </a:p>
        </p:txBody>
      </p:sp>
      <p:pic>
        <p:nvPicPr>
          <p:cNvPr id="7" name="Picture 6" descr="Screenshot of the data import page for the student spouse’s federal tax information from the IRS where their information is being directly transferred from the IRS into their FAFSA form. The student spouse should not leave this page while their information is being loaded into their application. ">
            <a:extLst>
              <a:ext uri="{FF2B5EF4-FFF2-40B4-BE49-F238E27FC236}">
                <a16:creationId xmlns:a16="http://schemas.microsoft.com/office/drawing/2014/main" id="{2B1DA789-C605-1F9D-03BB-08A05478DEC5}"/>
              </a:ext>
            </a:extLst>
          </p:cNvPr>
          <p:cNvPicPr>
            <a:picLocks noChangeAspect="1"/>
          </p:cNvPicPr>
          <p:nvPr/>
        </p:nvPicPr>
        <p:blipFill>
          <a:blip r:embed="rId2"/>
          <a:stretch>
            <a:fillRect/>
          </a:stretch>
        </p:blipFill>
        <p:spPr>
          <a:xfrm>
            <a:off x="4831424" y="2098341"/>
            <a:ext cx="6226080" cy="2484335"/>
          </a:xfrm>
          <a:prstGeom prst="rect">
            <a:avLst/>
          </a:prstGeom>
          <a:ln>
            <a:solidFill>
              <a:schemeClr val="tx1"/>
            </a:solidFill>
          </a:ln>
        </p:spPr>
      </p:pic>
    </p:spTree>
    <p:extLst>
      <p:ext uri="{BB962C8B-B14F-4D97-AF65-F5344CB8AC3E}">
        <p14:creationId xmlns:p14="http://schemas.microsoft.com/office/powerpoint/2010/main" val="13066408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335-BC68-A796-8FB0-EC7F9D926A78}"/>
              </a:ext>
            </a:extLst>
          </p:cNvPr>
          <p:cNvSpPr>
            <a:spLocks noGrp="1"/>
          </p:cNvSpPr>
          <p:nvPr>
            <p:ph type="title"/>
          </p:nvPr>
        </p:nvSpPr>
        <p:spPr>
          <a:xfrm>
            <a:off x="778101" y="537764"/>
            <a:ext cx="10666188" cy="798177"/>
          </a:xfrm>
        </p:spPr>
        <p:txBody>
          <a:bodyPr/>
          <a:lstStyle/>
          <a:p>
            <a:r>
              <a:rPr lang="en-US" sz="3600" cap="none"/>
              <a:t>Student Spouse Imports IRS Information (Continued)</a:t>
            </a:r>
          </a:p>
        </p:txBody>
      </p:sp>
      <p:sp>
        <p:nvSpPr>
          <p:cNvPr id="3" name="Slide Number Placeholder 2">
            <a:extLst>
              <a:ext uri="{FF2B5EF4-FFF2-40B4-BE49-F238E27FC236}">
                <a16:creationId xmlns:a16="http://schemas.microsoft.com/office/drawing/2014/main" id="{F7163E73-167D-B68D-8EB0-E88A0DDD9203}"/>
              </a:ext>
            </a:extLst>
          </p:cNvPr>
          <p:cNvSpPr>
            <a:spLocks noGrp="1"/>
          </p:cNvSpPr>
          <p:nvPr>
            <p:ph type="sldNum" sz="quarter" idx="4"/>
          </p:nvPr>
        </p:nvSpPr>
        <p:spPr/>
        <p:txBody>
          <a:bodyPr/>
          <a:lstStyle/>
          <a:p>
            <a:fld id="{234755BD-B4AC-9044-BCE4-27904766F8BB}" type="slidenum">
              <a:rPr lang="en-US" smtClean="0"/>
              <a:pPr/>
              <a:t>195</a:t>
            </a:fld>
            <a:endParaRPr lang="en-US"/>
          </a:p>
        </p:txBody>
      </p:sp>
      <p:pic>
        <p:nvPicPr>
          <p:cNvPr id="5" name="Picture 4" descr="Screenshot of the results from the data import page. The student spouse is informed that their information was not received. They may have to manually enter in their tax information into their Finances section. ">
            <a:extLst>
              <a:ext uri="{FF2B5EF4-FFF2-40B4-BE49-F238E27FC236}">
                <a16:creationId xmlns:a16="http://schemas.microsoft.com/office/drawing/2014/main" id="{489D2909-325B-4685-4C19-1031A6F72D1E}"/>
              </a:ext>
            </a:extLst>
          </p:cNvPr>
          <p:cNvPicPr>
            <a:picLocks noChangeAspect="1"/>
          </p:cNvPicPr>
          <p:nvPr/>
        </p:nvPicPr>
        <p:blipFill>
          <a:blip r:embed="rId2"/>
          <a:stretch>
            <a:fillRect/>
          </a:stretch>
        </p:blipFill>
        <p:spPr>
          <a:xfrm>
            <a:off x="5134155" y="2077026"/>
            <a:ext cx="6020322" cy="2979678"/>
          </a:xfrm>
          <a:prstGeom prst="rect">
            <a:avLst/>
          </a:prstGeom>
          <a:ln>
            <a:solidFill>
              <a:schemeClr val="tx1"/>
            </a:solidFill>
          </a:ln>
        </p:spPr>
      </p:pic>
      <p:sp>
        <p:nvSpPr>
          <p:cNvPr id="6" name="TextBox 5">
            <a:extLst>
              <a:ext uri="{FF2B5EF4-FFF2-40B4-BE49-F238E27FC236}">
                <a16:creationId xmlns:a16="http://schemas.microsoft.com/office/drawing/2014/main" id="{CADB5286-FC31-11AB-F2BD-A2CF36EF41B4}"/>
              </a:ext>
            </a:extLst>
          </p:cNvPr>
          <p:cNvSpPr txBox="1"/>
          <p:nvPr/>
        </p:nvSpPr>
        <p:spPr>
          <a:xfrm>
            <a:off x="778100" y="1954237"/>
            <a:ext cx="4205379" cy="2534027"/>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spouse. For this scenario, the student spouse is contributing to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and there is no federal tax information available from the IRS.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40355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8378" y="456525"/>
            <a:ext cx="993112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Student Spouse Financials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2C477A8-B8B7-D7CB-D264-B90F2187CB72}"/>
              </a:ext>
            </a:extLst>
          </p:cNvPr>
          <p:cNvSpPr txBox="1"/>
          <p:nvPr/>
        </p:nvSpPr>
        <p:spPr>
          <a:xfrm>
            <a:off x="691981" y="1714500"/>
            <a:ext cx="344459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Spouse Financials"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of the introduction to the “Student Spouse Financials” section, which informs the student spouse that the next series of pages will help determine the student's eligibility for federal student aid.">
            <a:extLst>
              <a:ext uri="{FF2B5EF4-FFF2-40B4-BE49-F238E27FC236}">
                <a16:creationId xmlns:a16="http://schemas.microsoft.com/office/drawing/2014/main" id="{2831285A-1F09-ACCF-7B25-EC0E70370DD1}"/>
              </a:ext>
            </a:extLst>
          </p:cNvPr>
          <p:cNvPicPr>
            <a:picLocks noChangeAspect="1"/>
          </p:cNvPicPr>
          <p:nvPr/>
        </p:nvPicPr>
        <p:blipFill>
          <a:blip r:embed="rId3"/>
          <a:stretch>
            <a:fillRect/>
          </a:stretch>
        </p:blipFill>
        <p:spPr>
          <a:xfrm>
            <a:off x="4834092" y="1714500"/>
            <a:ext cx="5785408" cy="2269127"/>
          </a:xfrm>
          <a:prstGeom prst="rect">
            <a:avLst/>
          </a:prstGeom>
          <a:ln>
            <a:solidFill>
              <a:schemeClr val="tx1"/>
            </a:solidFill>
          </a:ln>
        </p:spPr>
      </p:pic>
    </p:spTree>
    <p:extLst>
      <p:ext uri="{BB962C8B-B14F-4D97-AF65-F5344CB8AC3E}">
        <p14:creationId xmlns:p14="http://schemas.microsoft.com/office/powerpoint/2010/main" val="24757304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2118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a:t>
            </a:r>
            <a:r>
              <a:rPr lang="en-US">
                <a:solidFill>
                  <a:srgbClr val="191918"/>
                </a:solidFill>
                <a:latin typeface="Arial" panose="020B0604020202020204" pitchFamily="34" charset="0"/>
              </a:rPr>
              <a:t>student</a:t>
            </a:r>
            <a:r>
              <a:rPr lang="en-US" sz="1800" b="0" i="0" u="none" strike="noStrike">
                <a:solidFill>
                  <a:srgbClr val="191918"/>
                </a:solidFill>
                <a:effectLst/>
                <a:latin typeface="Arial" panose="020B0604020202020204" pitchFamily="34" charset="0"/>
              </a:rPr>
              <a:t> spouse about their tax filing status. </a:t>
            </a:r>
            <a:r>
              <a:rPr lang="en-US" sz="1800" b="0" i="0" u="none" strike="noStrike">
                <a:solidFill>
                  <a:srgbClr val="191918"/>
                </a:solidFill>
                <a:effectLst/>
                <a:highlight>
                  <a:srgbClr val="FFFFFF"/>
                </a:highlight>
                <a:latin typeface="Arial" panose="020B0604020202020204" pitchFamily="34" charset="0"/>
              </a:rPr>
              <a:t>The </a:t>
            </a:r>
            <a:r>
              <a:rPr lang="en-US">
                <a:solidFill>
                  <a:srgbClr val="191918"/>
                </a:solidFill>
                <a:highlight>
                  <a:srgbClr val="FFFFFF"/>
                </a:highlight>
                <a:latin typeface="Arial" panose="020B0604020202020204" pitchFamily="34" charset="0"/>
              </a:rPr>
              <a:t>student</a:t>
            </a:r>
            <a:r>
              <a:rPr lang="en-US" sz="1800" b="0" i="0" u="none" strike="noStrike">
                <a:solidFill>
                  <a:srgbClr val="191918"/>
                </a:solidFill>
                <a:effectLst/>
                <a:highlight>
                  <a:srgbClr val="FFFFFF"/>
                </a:highlight>
                <a:latin typeface="Arial" panose="020B0604020202020204" pitchFamily="34" charset="0"/>
              </a:rPr>
              <a:t> spouse selects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Yes" to "Did or will the student’s spouse file a 2023 IRS Form 1040 or 1040-NR?" </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197</a:t>
            </a:fld>
            <a:endParaRPr lang="en-US"/>
          </a:p>
        </p:txBody>
      </p:sp>
      <p:pic>
        <p:nvPicPr>
          <p:cNvPr id="4" name="Picture 3" descr="Screenshot continuation of the “Student Spouse Financials” section. The student spouse is asked if they did or will file a 2023 IRS Form 1040 or 1040-NR. ">
            <a:extLst>
              <a:ext uri="{FF2B5EF4-FFF2-40B4-BE49-F238E27FC236}">
                <a16:creationId xmlns:a16="http://schemas.microsoft.com/office/drawing/2014/main" id="{28E8CF60-F432-8562-8ED5-79C90C978D91}"/>
              </a:ext>
            </a:extLst>
          </p:cNvPr>
          <p:cNvPicPr>
            <a:picLocks noChangeAspect="1"/>
          </p:cNvPicPr>
          <p:nvPr/>
        </p:nvPicPr>
        <p:blipFill>
          <a:blip r:embed="rId3"/>
          <a:stretch>
            <a:fillRect/>
          </a:stretch>
        </p:blipFill>
        <p:spPr>
          <a:xfrm>
            <a:off x="5247097" y="1714500"/>
            <a:ext cx="5906012" cy="2194750"/>
          </a:xfrm>
          <a:prstGeom prst="rect">
            <a:avLst/>
          </a:prstGeom>
          <a:ln>
            <a:solidFill>
              <a:schemeClr val="tx1"/>
            </a:solidFill>
          </a:ln>
        </p:spPr>
      </p:pic>
    </p:spTree>
    <p:extLst>
      <p:ext uri="{BB962C8B-B14F-4D97-AF65-F5344CB8AC3E}">
        <p14:creationId xmlns:p14="http://schemas.microsoft.com/office/powerpoint/2010/main" val="41097750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712131" y="1831830"/>
            <a:ext cx="372734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spouse is asked questions about their 2023 tax return. The student spouse enters a response in each entry field.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Spouse Financials” section. Text boxes ask the student spouse to enter the dollar amount of income earned from work, tax exempt interest income, untaxed portions of IRA distributions, untaxed portions of pensions, adjusted gross income, and income tax paid. ">
            <a:extLst>
              <a:ext uri="{FF2B5EF4-FFF2-40B4-BE49-F238E27FC236}">
                <a16:creationId xmlns:a16="http://schemas.microsoft.com/office/drawing/2014/main" id="{B6ABB93F-EBE0-EB38-ED80-DAF1503C2A36}"/>
              </a:ext>
            </a:extLst>
          </p:cNvPr>
          <p:cNvPicPr>
            <a:picLocks noChangeAspect="1"/>
          </p:cNvPicPr>
          <p:nvPr/>
        </p:nvPicPr>
        <p:blipFill>
          <a:blip r:embed="rId3"/>
          <a:stretch>
            <a:fillRect/>
          </a:stretch>
        </p:blipFill>
        <p:spPr>
          <a:xfrm>
            <a:off x="4521801" y="1354120"/>
            <a:ext cx="3432496" cy="4845124"/>
          </a:xfrm>
          <a:prstGeom prst="rect">
            <a:avLst/>
          </a:prstGeom>
          <a:ln>
            <a:solidFill>
              <a:schemeClr val="tx1"/>
            </a:solidFill>
          </a:ln>
        </p:spPr>
      </p:pic>
      <p:pic>
        <p:nvPicPr>
          <p:cNvPr id="8" name="Picture 7" descr="Screenshot continuation of the “Student Spouse Financials” section. Text boxes ask the student spouse to enter the dollar amount of pension rollover into an individual retirement account or other qualified plan and of foreign earned income exclusion.">
            <a:extLst>
              <a:ext uri="{FF2B5EF4-FFF2-40B4-BE49-F238E27FC236}">
                <a16:creationId xmlns:a16="http://schemas.microsoft.com/office/drawing/2014/main" id="{0F6DCC66-F8B6-259E-1513-F49420C165E4}"/>
              </a:ext>
            </a:extLst>
          </p:cNvPr>
          <p:cNvPicPr>
            <a:picLocks noChangeAspect="1"/>
          </p:cNvPicPr>
          <p:nvPr/>
        </p:nvPicPr>
        <p:blipFill>
          <a:blip r:embed="rId4"/>
          <a:stretch>
            <a:fillRect/>
          </a:stretch>
        </p:blipFill>
        <p:spPr>
          <a:xfrm>
            <a:off x="8134714" y="1354120"/>
            <a:ext cx="3204962" cy="3753638"/>
          </a:xfrm>
          <a:prstGeom prst="rect">
            <a:avLst/>
          </a:prstGeom>
          <a:ln>
            <a:solidFill>
              <a:schemeClr val="tx1"/>
            </a:solidFill>
          </a:ln>
        </p:spPr>
      </p:pic>
    </p:spTree>
    <p:extLst>
      <p:ext uri="{BB962C8B-B14F-4D97-AF65-F5344CB8AC3E}">
        <p14:creationId xmlns:p14="http://schemas.microsoft.com/office/powerpoint/2010/main" val="354489895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4696459" cy="46114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review page displays the responses that the student spouse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In this scenario, the student spouse can only view responses within the student spouse section of the student’s FAFSA form.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spouse can view all their responses by selecting "Expand All" or expand each section individually. To edit a response, the student spouse can select the question’s hyperlink to be taken to the corresponding page.</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review page. Each of the previous sections are listed, which the student spouse can expand and collapse to review and verify the information they’ve provided.">
            <a:extLst>
              <a:ext uri="{FF2B5EF4-FFF2-40B4-BE49-F238E27FC236}">
                <a16:creationId xmlns:a16="http://schemas.microsoft.com/office/drawing/2014/main" id="{511645F9-2193-0A88-76C3-4B27DCEEC8BA}"/>
              </a:ext>
            </a:extLst>
          </p:cNvPr>
          <p:cNvPicPr>
            <a:picLocks noChangeAspect="1"/>
          </p:cNvPicPr>
          <p:nvPr/>
        </p:nvPicPr>
        <p:blipFill>
          <a:blip r:embed="rId3"/>
          <a:stretch>
            <a:fillRect/>
          </a:stretch>
        </p:blipFill>
        <p:spPr>
          <a:xfrm>
            <a:off x="6205462" y="2085924"/>
            <a:ext cx="4948081" cy="3282488"/>
          </a:xfrm>
          <a:prstGeom prst="rect">
            <a:avLst/>
          </a:prstGeom>
          <a:ln>
            <a:solidFill>
              <a:schemeClr val="tx1"/>
            </a:solidFill>
          </a:ln>
        </p:spPr>
      </p:pic>
    </p:spTree>
    <p:extLst>
      <p:ext uri="{BB962C8B-B14F-4D97-AF65-F5344CB8AC3E}">
        <p14:creationId xmlns:p14="http://schemas.microsoft.com/office/powerpoint/2010/main" val="178268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68" y="484633"/>
            <a:ext cx="8874760" cy="798177"/>
          </a:xfrm>
          <a:prstGeom prst="rect">
            <a:avLst/>
          </a:prstGeom>
        </p:spPr>
        <p:txBody>
          <a:bodyPr/>
          <a:lstStyle/>
          <a:p>
            <a:r>
              <a:rPr lang="en-US" sz="3600" cap="none" spc="0">
                <a:latin typeface="Oswald"/>
                <a:ea typeface="+mn-ea"/>
                <a:cs typeface="+mn-cs"/>
              </a:rPr>
              <a:t>Topics</a:t>
            </a:r>
            <a:r>
              <a:rPr lang="en-US" cap="none" spc="0">
                <a:latin typeface="Oswald"/>
                <a:ea typeface="+mn-ea"/>
                <a:cs typeface="+mn-cs"/>
              </a:rPr>
              <a:t> </a:t>
            </a:r>
            <a:endParaRPr lang="en-US" cap="none" spc="0">
              <a:solidFill>
                <a:srgbClr val="FF0000"/>
              </a:solidFill>
              <a:latin typeface="Oswald"/>
              <a:ea typeface="+mn-ea"/>
              <a:cs typeface="+mn-cs"/>
            </a:endParaRPr>
          </a:p>
        </p:txBody>
      </p:sp>
      <p:sp>
        <p:nvSpPr>
          <p:cNvPr id="7" name="Content Placeholder 2"/>
          <p:cNvSpPr txBox="1">
            <a:spLocks/>
          </p:cNvSpPr>
          <p:nvPr/>
        </p:nvSpPr>
        <p:spPr>
          <a:xfrm>
            <a:off x="682797" y="1710312"/>
            <a:ext cx="10187820" cy="4001662"/>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32"/>
              </a:spcBef>
            </a:pPr>
            <a:r>
              <a:rPr lang="en-US" altLang="en-US" sz="1800">
                <a:latin typeface="Arial"/>
                <a:cs typeface="Arial"/>
                <a:hlinkClick r:id="rId3" action="ppaction://hlinksldjump"/>
              </a:rPr>
              <a:t>Overview</a:t>
            </a:r>
            <a:endParaRPr lang="en-US" altLang="en-US" sz="1800">
              <a:latin typeface="Arial"/>
              <a:cs typeface="Arial"/>
            </a:endParaRPr>
          </a:p>
          <a:p>
            <a:pPr>
              <a:spcBef>
                <a:spcPts val="432"/>
              </a:spcBef>
            </a:pPr>
            <a:r>
              <a:rPr lang="en-US" sz="1800">
                <a:latin typeface="Arial"/>
                <a:cs typeface="Arial"/>
                <a:hlinkClick r:id="rId4" action="ppaction://hlinksldjump"/>
              </a:rPr>
              <a:t>Dependent Student Invites Parent</a:t>
            </a:r>
            <a:r>
              <a:rPr lang="en-US" sz="1800">
                <a:latin typeface="Arial"/>
                <a:cs typeface="Arial"/>
              </a:rPr>
              <a:t> </a:t>
            </a:r>
          </a:p>
          <a:p>
            <a:pPr>
              <a:spcBef>
                <a:spcPts val="432"/>
              </a:spcBef>
            </a:pPr>
            <a:r>
              <a:rPr lang="en-US" sz="1800">
                <a:latin typeface="Arial"/>
                <a:cs typeface="Arial"/>
                <a:hlinkClick r:id="rId5" action="ppaction://hlinksldjump"/>
              </a:rPr>
              <a:t>Parent Starts and Submits a FAFSA</a:t>
            </a:r>
            <a:r>
              <a:rPr lang="en-US" sz="1800" baseline="30000">
                <a:latin typeface="Arial"/>
                <a:cs typeface="Arial"/>
                <a:hlinkClick r:id="rId6" action="ppaction://hlinksldjump"/>
              </a:rPr>
              <a:t>® </a:t>
            </a:r>
            <a:r>
              <a:rPr lang="en-US" sz="1800">
                <a:latin typeface="Arial"/>
                <a:cs typeface="Arial"/>
                <a:hlinkClick r:id="rId5" action="ppaction://hlinksldjump"/>
              </a:rPr>
              <a:t>Form Without Student Consent and Approval or Signature</a:t>
            </a:r>
            <a:endParaRPr lang="en-US" sz="1800">
              <a:latin typeface="Arial"/>
              <a:cs typeface="Arial"/>
            </a:endParaRPr>
          </a:p>
          <a:p>
            <a:pPr>
              <a:spcBef>
                <a:spcPts val="432"/>
              </a:spcBef>
            </a:pPr>
            <a:r>
              <a:rPr lang="en-US" sz="1800">
                <a:latin typeface="Arial"/>
                <a:cs typeface="Arial"/>
                <a:hlinkClick r:id="rId7" action="ppaction://hlinksldjump"/>
              </a:rPr>
              <a:t>Independent Student Invites Student Spouse</a:t>
            </a:r>
            <a:endParaRPr lang="en-US" sz="1800">
              <a:latin typeface="Arial"/>
              <a:cs typeface="Arial"/>
            </a:endParaRPr>
          </a:p>
          <a:p>
            <a:pPr>
              <a:spcBef>
                <a:spcPts val="432"/>
              </a:spcBef>
            </a:pPr>
            <a:r>
              <a:rPr lang="en-US" sz="1800">
                <a:latin typeface="Arial"/>
                <a:cs typeface="Arial"/>
                <a:hlinkClick r:id="rId8" action="ppaction://hlinksldjump"/>
              </a:rPr>
              <a:t>Independent Student Who Is Single and a Non-Tax Filer</a:t>
            </a:r>
            <a:r>
              <a:rPr lang="en-US" sz="1800">
                <a:latin typeface="Arial"/>
                <a:cs typeface="Arial"/>
              </a:rPr>
              <a:t> </a:t>
            </a:r>
          </a:p>
          <a:p>
            <a:pPr>
              <a:spcBef>
                <a:spcPts val="432"/>
              </a:spcBef>
            </a:pPr>
            <a:r>
              <a:rPr lang="en-US" sz="1800">
                <a:latin typeface="Arial"/>
                <a:cs typeface="Arial"/>
                <a:hlinkClick r:id="rId9" action="ppaction://hlinksldjump"/>
              </a:rPr>
              <a:t>FAFSA Submission Summary</a:t>
            </a:r>
            <a:endParaRPr lang="en-US" sz="1800">
              <a:latin typeface="Arial"/>
              <a:cs typeface="Arial"/>
            </a:endParaRPr>
          </a:p>
          <a:p>
            <a:pPr>
              <a:spcBef>
                <a:spcPts val="432"/>
              </a:spcBef>
            </a:pPr>
            <a:r>
              <a:rPr lang="en-US" sz="1800">
                <a:latin typeface="Arial"/>
                <a:cs typeface="Arial"/>
                <a:hlinkClick r:id="rId10" action="ppaction://hlinksldjump"/>
              </a:rPr>
              <a:t>Dependent Student and Direct Unsubsidized Loan</a:t>
            </a:r>
            <a:endParaRPr lang="en-US" sz="1800">
              <a:latin typeface="Arial"/>
              <a:cs typeface="Arial"/>
            </a:endParaRPr>
          </a:p>
          <a:p>
            <a:pPr>
              <a:spcBef>
                <a:spcPts val="432"/>
              </a:spcBef>
            </a:pPr>
            <a:r>
              <a:rPr lang="en-US" sz="1800">
                <a:latin typeface="Arial"/>
                <a:cs typeface="Arial"/>
                <a:hlinkClick r:id="rId11" action="ppaction://hlinksldjump"/>
              </a:rPr>
              <a:t>Unaccompanied Homeless Youth</a:t>
            </a:r>
            <a:endParaRPr lang="en-US" sz="1800">
              <a:latin typeface="Arial"/>
              <a:cs typeface="Arial"/>
            </a:endParaRPr>
          </a:p>
          <a:p>
            <a:pPr>
              <a:spcBef>
                <a:spcPts val="432"/>
              </a:spcBef>
            </a:pPr>
            <a:r>
              <a:rPr lang="en-US" sz="1800">
                <a:latin typeface="Arial"/>
                <a:cs typeface="Arial"/>
                <a:hlinkClick r:id="rId12" action="ppaction://hlinksldjump"/>
              </a:rPr>
              <a:t>Provisionally Independent Student</a:t>
            </a:r>
            <a:endParaRPr lang="en-US" sz="1800">
              <a:latin typeface="Arial"/>
              <a:cs typeface="Arial"/>
            </a:endParaRPr>
          </a:p>
          <a:p>
            <a:pPr>
              <a:spcBef>
                <a:spcPts val="432"/>
              </a:spcBef>
            </a:pPr>
            <a:r>
              <a:rPr lang="en-US" sz="1800">
                <a:latin typeface="Arial"/>
                <a:cs typeface="Arial"/>
                <a:hlinkClick r:id="rId6" action="ppaction://hlinksldjump"/>
              </a:rPr>
              <a:t>Student Adds Schools to FAFSA</a:t>
            </a:r>
            <a:r>
              <a:rPr lang="en-US" sz="1800" baseline="30000">
                <a:latin typeface="Arial"/>
                <a:cs typeface="Arial"/>
                <a:hlinkClick r:id="rId6" action="ppaction://hlinksldjump"/>
              </a:rPr>
              <a:t>®</a:t>
            </a:r>
            <a:r>
              <a:rPr lang="en-US" sz="1800">
                <a:latin typeface="Arial"/>
                <a:cs typeface="Arial"/>
                <a:hlinkClick r:id="rId6" action="ppaction://hlinksldjump"/>
              </a:rPr>
              <a:t> Form</a:t>
            </a:r>
            <a:endParaRPr lang="en-US" sz="1800">
              <a:latin typeface="Arial"/>
              <a:cs typeface="Arial"/>
            </a:endParaRPr>
          </a:p>
          <a:p>
            <a:pPr>
              <a:spcBef>
                <a:spcPts val="432"/>
              </a:spcBef>
            </a:pPr>
            <a:r>
              <a:rPr lang="en-US" sz="1800">
                <a:latin typeface="Arial"/>
                <a:cs typeface="Arial"/>
                <a:hlinkClick r:id="rId13" action="ppaction://hlinksldjump"/>
              </a:rPr>
              <a:t>Student Submits a </a:t>
            </a:r>
            <a:r>
              <a:rPr lang="en-US" sz="1800">
                <a:latin typeface="Arial"/>
                <a:cs typeface="Arial"/>
                <a:hlinkClick r:id="rId5" action="ppaction://hlinksldjump"/>
              </a:rPr>
              <a:t>FAFSA</a:t>
            </a:r>
            <a:r>
              <a:rPr lang="en-US" sz="1800" baseline="30000">
                <a:latin typeface="Arial"/>
                <a:cs typeface="Arial"/>
                <a:hlinkClick r:id="rId6" action="ppaction://hlinksldjump"/>
              </a:rPr>
              <a:t>®</a:t>
            </a:r>
            <a:r>
              <a:rPr lang="en-US" sz="1800">
                <a:latin typeface="Arial"/>
                <a:cs typeface="Arial"/>
                <a:hlinkClick r:id="rId13" action="ppaction://hlinksldjump"/>
              </a:rPr>
              <a:t> Correction to Homeless Determination</a:t>
            </a:r>
            <a:endParaRPr lang="en-US" sz="1800">
              <a:latin typeface="Arial"/>
              <a:cs typeface="Arial"/>
            </a:endParaRPr>
          </a:p>
          <a:p>
            <a:pPr>
              <a:spcBef>
                <a:spcPts val="432"/>
              </a:spcBef>
            </a:pPr>
            <a:r>
              <a:rPr lang="en-US" sz="1800">
                <a:latin typeface="Arial"/>
                <a:cs typeface="Arial"/>
                <a:hlinkClick r:id="rId13" action="ppaction://hlinksldjump"/>
              </a:rPr>
              <a:t>Student Manages </a:t>
            </a:r>
            <a:r>
              <a:rPr lang="en-US" sz="1800">
                <a:latin typeface="Arial"/>
                <a:cs typeface="Arial"/>
                <a:hlinkClick r:id="rId5" action="ppaction://hlinksldjump"/>
              </a:rPr>
              <a:t>FAFSA</a:t>
            </a:r>
            <a:r>
              <a:rPr lang="en-US" sz="1800" baseline="30000">
                <a:latin typeface="Arial"/>
                <a:cs typeface="Arial"/>
                <a:hlinkClick r:id="rId6" action="ppaction://hlinksldjump"/>
              </a:rPr>
              <a:t>®</a:t>
            </a:r>
            <a:r>
              <a:rPr lang="en-US" sz="1800">
                <a:latin typeface="Arial"/>
                <a:cs typeface="Arial"/>
                <a:hlinkClick r:id="rId13" action="ppaction://hlinksldjump"/>
              </a:rPr>
              <a:t> Contributors</a:t>
            </a:r>
            <a:endParaRPr lang="en-US" sz="1800">
              <a:latin typeface="Arial"/>
              <a:cs typeface="Arial"/>
            </a:endParaRPr>
          </a:p>
          <a:p>
            <a:pPr>
              <a:spcBef>
                <a:spcPts val="432"/>
              </a:spcBef>
            </a:pPr>
            <a:r>
              <a:rPr lang="en-US" sz="1800">
                <a:latin typeface="Arial"/>
                <a:cs typeface="Arial"/>
                <a:hlinkClick r:id="rId14" action="ppaction://hlinksldjump"/>
              </a:rPr>
              <a:t>Parent Submits a Required FAFSA</a:t>
            </a:r>
            <a:r>
              <a:rPr lang="en-US" sz="1800" baseline="30000">
                <a:latin typeface="Arial"/>
                <a:cs typeface="Arial"/>
                <a:hlinkClick r:id="rId6" action="ppaction://hlinksldjump"/>
              </a:rPr>
              <a:t>®</a:t>
            </a:r>
            <a:r>
              <a:rPr lang="en-US" sz="1800">
                <a:latin typeface="Arial"/>
                <a:cs typeface="Arial"/>
                <a:hlinkClick r:id="rId14" action="ppaction://hlinksldjump"/>
              </a:rPr>
              <a:t> Correction for Missing Consent and Approval</a:t>
            </a:r>
            <a:endParaRPr lang="en-US">
              <a:latin typeface="Arial"/>
              <a:cs typeface="Arial"/>
            </a:endParaRPr>
          </a:p>
          <a:p>
            <a:pPr>
              <a:spcBef>
                <a:spcPts val="432"/>
              </a:spcBef>
            </a:pPr>
            <a:endParaRPr lang="en-US" altLang="en-US" sz="1800">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254870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2025–26 school year and if they will have their first bachelor’s degree. The student selects that they will be a "First year (freshman)" and that they will not have their first bachelor’s degree.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a:t>
            </a:fld>
            <a:endParaRPr lang="en-US"/>
          </a:p>
        </p:txBody>
      </p:sp>
      <p:pic>
        <p:nvPicPr>
          <p:cNvPr id="6" name="Picture 5"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a:extLst>
              <a:ext uri="{FF2B5EF4-FFF2-40B4-BE49-F238E27FC236}">
                <a16:creationId xmlns:a16="http://schemas.microsoft.com/office/drawing/2014/main" id="{032C5E29-FAC3-D859-A596-32001FF74512}"/>
              </a:ext>
            </a:extLst>
          </p:cNvPr>
          <p:cNvPicPr>
            <a:picLocks noChangeAspect="1"/>
          </p:cNvPicPr>
          <p:nvPr/>
        </p:nvPicPr>
        <p:blipFill>
          <a:blip r:embed="rId3"/>
          <a:stretch>
            <a:fillRect/>
          </a:stretch>
        </p:blipFill>
        <p:spPr>
          <a:xfrm>
            <a:off x="5544940" y="1591043"/>
            <a:ext cx="5608806" cy="4572396"/>
          </a:xfrm>
          <a:prstGeom prst="rect">
            <a:avLst/>
          </a:prstGeom>
          <a:ln>
            <a:solidFill>
              <a:schemeClr val="tx1"/>
            </a:solidFill>
          </a:ln>
        </p:spPr>
      </p:pic>
    </p:spTree>
    <p:extLst>
      <p:ext uri="{BB962C8B-B14F-4D97-AF65-F5344CB8AC3E}">
        <p14:creationId xmlns:p14="http://schemas.microsoft.com/office/powerpoint/2010/main" val="41264465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3929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4507569" cy="25339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On this page, the student spouse acknowledges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and signs their section. Since all required sections are complete, the student spouse can both sign and submit the student’s FAFSA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of the signature page. The student spouse is instructed to review the terms and conditions they will be agreeing to by signing the FAFSA form. A checkbox indicates the student spouse agrees to the terms, and there is a button below that for the student spouse to “Sign and Submit” the form.">
            <a:extLst>
              <a:ext uri="{FF2B5EF4-FFF2-40B4-BE49-F238E27FC236}">
                <a16:creationId xmlns:a16="http://schemas.microsoft.com/office/drawing/2014/main" id="{BF941EF5-0EAB-9FB1-6FCB-5A8B303386AB}"/>
              </a:ext>
            </a:extLst>
          </p:cNvPr>
          <p:cNvPicPr>
            <a:picLocks noChangeAspect="1"/>
          </p:cNvPicPr>
          <p:nvPr/>
        </p:nvPicPr>
        <p:blipFill>
          <a:blip r:embed="rId3"/>
          <a:stretch>
            <a:fillRect/>
          </a:stretch>
        </p:blipFill>
        <p:spPr>
          <a:xfrm>
            <a:off x="6820098" y="1158523"/>
            <a:ext cx="3939881" cy="4816257"/>
          </a:xfrm>
          <a:prstGeom prst="rect">
            <a:avLst/>
          </a:prstGeom>
          <a:ln>
            <a:solidFill>
              <a:schemeClr val="tx1"/>
            </a:solidFill>
          </a:ln>
        </p:spPr>
      </p:pic>
    </p:spTree>
    <p:extLst>
      <p:ext uri="{BB962C8B-B14F-4D97-AF65-F5344CB8AC3E}">
        <p14:creationId xmlns:p14="http://schemas.microsoft.com/office/powerpoint/2010/main" val="23081648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59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Upon submitting the student’s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the student spouse is presented an abbreviated confirmation page. This page displays information about tracking the student’s FAFSA form and next steps. The student will receive an email with the full, detailed confirmation. With the student and student spouse sections completed and signed, the FAFSA form is now considered complete and submitted for processing. </a:t>
            </a:r>
            <a:endParaRPr kumimoji="0" lang="en-US" sz="2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tudent spouse completion page, which informs the student spouse that they have completed the student spouse section successfully. Information about what the student spouse can expect next are listed, including receiving an email, the student checking their FAFSA form's status, and the student receiving communications from schools. Below that, the student spouse is reminded that they can track and manage the student’s FAFSA form by selecting the “View Status” button.">
            <a:extLst>
              <a:ext uri="{FF2B5EF4-FFF2-40B4-BE49-F238E27FC236}">
                <a16:creationId xmlns:a16="http://schemas.microsoft.com/office/drawing/2014/main" id="{EDEB4C1B-93B9-A075-DB20-DC0C02D6460D}"/>
              </a:ext>
            </a:extLst>
          </p:cNvPr>
          <p:cNvPicPr>
            <a:picLocks noChangeAspect="1"/>
          </p:cNvPicPr>
          <p:nvPr/>
        </p:nvPicPr>
        <p:blipFill>
          <a:blip r:embed="rId3"/>
          <a:stretch>
            <a:fillRect/>
          </a:stretch>
        </p:blipFill>
        <p:spPr>
          <a:xfrm>
            <a:off x="5779291" y="1468196"/>
            <a:ext cx="5372566" cy="4625741"/>
          </a:xfrm>
          <a:prstGeom prst="rect">
            <a:avLst/>
          </a:prstGeom>
          <a:ln>
            <a:solidFill>
              <a:schemeClr val="tx1"/>
            </a:solidFill>
          </a:ln>
        </p:spPr>
      </p:pic>
    </p:spTree>
    <p:extLst>
      <p:ext uri="{BB962C8B-B14F-4D97-AF65-F5344CB8AC3E}">
        <p14:creationId xmlns:p14="http://schemas.microsoft.com/office/powerpoint/2010/main" val="280086559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Who Is Single</a:t>
            </a:r>
            <a:br>
              <a:rPr lang="en-US" sz="4800" cap="none">
                <a:latin typeface="Oswald"/>
                <a:ea typeface="Noto Serif"/>
                <a:cs typeface="Noto Serif"/>
              </a:rPr>
            </a:br>
            <a:r>
              <a:rPr lang="en-US" sz="4800" cap="none">
                <a:latin typeface="Oswald"/>
                <a:ea typeface="Noto Serif"/>
                <a:cs typeface="Noto Serif"/>
              </a:rPr>
              <a:t>and a Non-Tax Filer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2431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727" y="551400"/>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FAFSA</a:t>
            </a:r>
            <a:r>
              <a:rPr lang="en-US" altLang="en-US" sz="3600" b="1" cap="none" spc="0" baseline="30000">
                <a:latin typeface="+mn-lt"/>
              </a:rPr>
              <a:t>®</a:t>
            </a:r>
            <a:r>
              <a:rPr lang="en-US" altLang="en-US" sz="3600" cap="none" spc="0">
                <a:latin typeface="Oswald"/>
              </a:rPr>
              <a:t> Form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700243" y="1707851"/>
            <a:ext cx="4481357"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main </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 form landing page. On this page, students are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directed to "Start New Form" or “Edit Existing Form." For this section of the presentation, the student is beginning a new application.</a:t>
            </a:r>
            <a:endPar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2" name="Picture 1" descr="Screenshot of the FAFSA landing page. Buttons display the option to “Start New Form” or “Edit Existing Form.”">
            <a:extLst>
              <a:ext uri="{FF2B5EF4-FFF2-40B4-BE49-F238E27FC236}">
                <a16:creationId xmlns:a16="http://schemas.microsoft.com/office/drawing/2014/main" id="{8A424FD8-A9BC-A50A-0BF6-BD3133BB9172}"/>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Tree>
    <p:extLst>
      <p:ext uri="{BB962C8B-B14F-4D97-AF65-F5344CB8AC3E}">
        <p14:creationId xmlns:p14="http://schemas.microsoft.com/office/powerpoint/2010/main" val="21311239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If the student selects "Start New Form" from the 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landing page and they are not logged in to StudentAid.gov, they are taken to the "Log In" page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to enter their credentials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To access the FAFSA form, all students are required to have an FSA ID (StudentAid.gov account username and password). If the student doesn't have an FSA ID, they can select "Create an Account."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78431" y="1727379"/>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698693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941"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2806" y="1733923"/>
            <a:ext cx="3869194" cy="12874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After logging in, the student selects the applicable role to fill out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form: "Student."</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2" name="Picture 11" descr="Screenshot of the welcome to the FAFSA form section, which instructs the student to select the role for completing the form: “Student” or “Parent.”">
            <a:extLst>
              <a:ext uri="{FF2B5EF4-FFF2-40B4-BE49-F238E27FC236}">
                <a16:creationId xmlns:a16="http://schemas.microsoft.com/office/drawing/2014/main" id="{C1CCF4A3-CD6D-0D75-EF8F-7F4AC33EA5CA}"/>
              </a:ext>
            </a:extLst>
          </p:cNvPr>
          <p:cNvPicPr>
            <a:picLocks noChangeAspect="1"/>
          </p:cNvPicPr>
          <p:nvPr/>
        </p:nvPicPr>
        <p:blipFill>
          <a:blip r:embed="rId3"/>
          <a:stretch>
            <a:fillRect/>
          </a:stretch>
        </p:blipFill>
        <p:spPr>
          <a:xfrm>
            <a:off x="5038079" y="1733923"/>
            <a:ext cx="5639159" cy="3132866"/>
          </a:xfrm>
          <a:prstGeom prst="rect">
            <a:avLst/>
          </a:prstGeom>
          <a:ln>
            <a:solidFill>
              <a:schemeClr val="tx1"/>
            </a:solidFill>
          </a:ln>
        </p:spPr>
      </p:pic>
    </p:spTree>
    <p:extLst>
      <p:ext uri="{BB962C8B-B14F-4D97-AF65-F5344CB8AC3E}">
        <p14:creationId xmlns:p14="http://schemas.microsoft.com/office/powerpoint/2010/main" val="16895980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8517" y="1714500"/>
            <a:ext cx="4326396"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When the student starts the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2025–26</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for the first time, they are taken through the FAFSA onboarding process. The first onboarding page provides an introduction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first page of the “Understanding the FAFSA Form” section. A video provides the student with an overview of the form and why it's important.">
            <a:extLst>
              <a:ext uri="{FF2B5EF4-FFF2-40B4-BE49-F238E27FC236}">
                <a16:creationId xmlns:a16="http://schemas.microsoft.com/office/drawing/2014/main" id="{D976827C-8AA6-536E-EC72-F500DE838CAA}"/>
              </a:ext>
            </a:extLst>
          </p:cNvPr>
          <p:cNvPicPr>
            <a:picLocks noChangeAspect="1"/>
          </p:cNvPicPr>
          <p:nvPr/>
        </p:nvPicPr>
        <p:blipFill>
          <a:blip r:embed="rId3"/>
          <a:stretch>
            <a:fillRect/>
          </a:stretch>
        </p:blipFill>
        <p:spPr>
          <a:xfrm>
            <a:off x="5792759" y="1734296"/>
            <a:ext cx="5103841" cy="4007027"/>
          </a:xfrm>
          <a:prstGeom prst="rect">
            <a:avLst/>
          </a:prstGeom>
          <a:ln>
            <a:solidFill>
              <a:schemeClr val="tx1"/>
            </a:solidFill>
          </a:ln>
        </p:spPr>
      </p:pic>
    </p:spTree>
    <p:extLst>
      <p:ext uri="{BB962C8B-B14F-4D97-AF65-F5344CB8AC3E}">
        <p14:creationId xmlns:p14="http://schemas.microsoft.com/office/powerpoint/2010/main" val="274226205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7B4E35E4-1221-826C-7191-2B6E5B66B839}"/>
              </a:ext>
            </a:extLst>
          </p:cNvPr>
          <p:cNvSpPr txBox="1"/>
          <p:nvPr/>
        </p:nvSpPr>
        <p:spPr>
          <a:xfrm>
            <a:off x="693093" y="1734296"/>
            <a:ext cx="4488507"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can invite them. Documents that may be needed to fill out the form are also included on this page. </a:t>
            </a:r>
          </a:p>
        </p:txBody>
      </p:sp>
      <p:pic>
        <p:nvPicPr>
          <p:cNvPr id="10" name="Picture 9" descr="Screenshot of the second page of the “Understanding the FAFSA Form” section, which explains the expectations of the contributor role when completing the form and includes a video that the student can watch about &quot;Who is a contributor on the 2024–25 FAFSA form?&quot;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D0B084BA-CC28-676A-688D-DA6D19514222}"/>
              </a:ext>
            </a:extLst>
          </p:cNvPr>
          <p:cNvPicPr>
            <a:picLocks noChangeAspect="1"/>
          </p:cNvPicPr>
          <p:nvPr/>
        </p:nvPicPr>
        <p:blipFill>
          <a:blip r:embed="rId3"/>
          <a:stretch>
            <a:fillRect/>
          </a:stretch>
        </p:blipFill>
        <p:spPr>
          <a:xfrm>
            <a:off x="6002332" y="1734296"/>
            <a:ext cx="4637095" cy="4034320"/>
          </a:xfrm>
          <a:prstGeom prst="rect">
            <a:avLst/>
          </a:prstGeom>
          <a:ln>
            <a:solidFill>
              <a:schemeClr val="tx1"/>
            </a:solidFill>
          </a:ln>
        </p:spPr>
      </p:pic>
    </p:spTree>
    <p:extLst>
      <p:ext uri="{BB962C8B-B14F-4D97-AF65-F5344CB8AC3E}">
        <p14:creationId xmlns:p14="http://schemas.microsoft.com/office/powerpoint/2010/main" val="23327220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D199F23-644A-9FB1-E80F-91F97BF67846}"/>
              </a:ext>
            </a:extLst>
          </p:cNvPr>
          <p:cNvSpPr txBox="1"/>
          <p:nvPr/>
        </p:nvSpPr>
        <p:spPr>
          <a:xfrm>
            <a:off x="693093" y="1714500"/>
            <a:ext cx="4031307"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 time estimate to complete the form, and that they can save the form and return later if needed, along with an accompanying video.</a:t>
            </a:r>
          </a:p>
        </p:txBody>
      </p:sp>
      <p:pic>
        <p:nvPicPr>
          <p:cNvPr id="11" name="Picture 10"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96706A0-D366-B657-5440-40AE17F2756A}"/>
              </a:ext>
            </a:extLst>
          </p:cNvPr>
          <p:cNvPicPr>
            <a:picLocks noChangeAspect="1"/>
          </p:cNvPicPr>
          <p:nvPr/>
        </p:nvPicPr>
        <p:blipFill>
          <a:blip r:embed="rId3"/>
          <a:stretch>
            <a:fillRect/>
          </a:stretch>
        </p:blipFill>
        <p:spPr>
          <a:xfrm>
            <a:off x="5668996" y="1548324"/>
            <a:ext cx="4837080" cy="4752908"/>
          </a:xfrm>
          <a:prstGeom prst="rect">
            <a:avLst/>
          </a:prstGeom>
          <a:ln>
            <a:solidFill>
              <a:schemeClr val="tx1"/>
            </a:solidFill>
          </a:ln>
        </p:spPr>
      </p:pic>
    </p:spTree>
    <p:extLst>
      <p:ext uri="{BB962C8B-B14F-4D97-AF65-F5344CB8AC3E}">
        <p14:creationId xmlns:p14="http://schemas.microsoft.com/office/powerpoint/2010/main" val="23700186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45917F3-6826-AD96-5790-46A87760DA92}"/>
              </a:ext>
            </a:extLst>
          </p:cNvPr>
          <p:cNvSpPr txBox="1"/>
          <p:nvPr/>
        </p:nvSpPr>
        <p:spPr>
          <a:xfrm>
            <a:off x="680900" y="1730809"/>
            <a:ext cx="4110555"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pic>
        <p:nvPicPr>
          <p:cNvPr id="8" name="Picture 7"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83F39350-01C2-182D-1CAD-E2A765B28618}"/>
              </a:ext>
            </a:extLst>
          </p:cNvPr>
          <p:cNvPicPr>
            <a:picLocks noChangeAspect="1"/>
          </p:cNvPicPr>
          <p:nvPr/>
        </p:nvPicPr>
        <p:blipFill>
          <a:blip r:embed="rId3"/>
          <a:stretch>
            <a:fillRect/>
          </a:stretch>
        </p:blipFill>
        <p:spPr>
          <a:xfrm>
            <a:off x="5764249" y="1429559"/>
            <a:ext cx="4456076" cy="4550219"/>
          </a:xfrm>
          <a:prstGeom prst="rect">
            <a:avLst/>
          </a:prstGeom>
          <a:ln>
            <a:solidFill>
              <a:schemeClr val="tx1"/>
            </a:solidFill>
          </a:ln>
        </p:spPr>
      </p:pic>
    </p:spTree>
    <p:extLst>
      <p:ext uri="{BB962C8B-B14F-4D97-AF65-F5344CB8AC3E}">
        <p14:creationId xmlns:p14="http://schemas.microsoft.com/office/powerpoint/2010/main" val="47221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selects "None of these apply."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a:t>
            </a:fld>
            <a:endParaRPr lang="en-US"/>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3773CA4E-9A4B-745A-1BA8-A2A2284D9B7A}"/>
              </a:ext>
            </a:extLst>
          </p:cNvPr>
          <p:cNvPicPr>
            <a:picLocks noChangeAspect="1"/>
          </p:cNvPicPr>
          <p:nvPr/>
        </p:nvPicPr>
        <p:blipFill>
          <a:blip r:embed="rId4"/>
          <a:stretch>
            <a:fillRect/>
          </a:stretch>
        </p:blipFill>
        <p:spPr>
          <a:xfrm>
            <a:off x="5830881" y="1725970"/>
            <a:ext cx="4567961" cy="4403952"/>
          </a:xfrm>
          <a:prstGeom prst="rect">
            <a:avLst/>
          </a:prstGeom>
          <a:ln>
            <a:solidFill>
              <a:schemeClr val="tx1"/>
            </a:solidFill>
          </a:ln>
        </p:spPr>
      </p:pic>
    </p:spTree>
    <p:extLst>
      <p:ext uri="{BB962C8B-B14F-4D97-AF65-F5344CB8AC3E}">
        <p14:creationId xmlns:p14="http://schemas.microsoft.com/office/powerpoint/2010/main" val="1515389013"/>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533938CF-0A24-DE62-FB09-0AA8D08771CC}"/>
              </a:ext>
            </a:extLst>
          </p:cNvPr>
          <p:cNvSpPr txBox="1"/>
          <p:nvPr/>
        </p:nvSpPr>
        <p:spPr>
          <a:xfrm>
            <a:off x="674229" y="1728296"/>
            <a:ext cx="4369259"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first page within the student section. The student can verify that their personal information is correct. To update any of the personal information, the student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of the “Student Identity Information” section of the FAFSA form. Student information, including name, date of birth, Social Security number, email address, and mobile phone number is displayed for the student to verify.">
            <a:extLst>
              <a:ext uri="{FF2B5EF4-FFF2-40B4-BE49-F238E27FC236}">
                <a16:creationId xmlns:a16="http://schemas.microsoft.com/office/drawing/2014/main" id="{7081DB46-A889-0096-7694-F45D887077FC}"/>
              </a:ext>
            </a:extLst>
          </p:cNvPr>
          <p:cNvPicPr>
            <a:picLocks noChangeAspect="1"/>
          </p:cNvPicPr>
          <p:nvPr/>
        </p:nvPicPr>
        <p:blipFill>
          <a:blip r:embed="rId3"/>
          <a:stretch>
            <a:fillRect/>
          </a:stretch>
        </p:blipFill>
        <p:spPr>
          <a:xfrm>
            <a:off x="5135554" y="1728296"/>
            <a:ext cx="5951546" cy="3117476"/>
          </a:xfrm>
          <a:prstGeom prst="rect">
            <a:avLst/>
          </a:prstGeom>
          <a:ln>
            <a:solidFill>
              <a:schemeClr val="tx1"/>
            </a:solidFill>
          </a:ln>
        </p:spPr>
      </p:pic>
    </p:spTree>
    <p:extLst>
      <p:ext uri="{BB962C8B-B14F-4D97-AF65-F5344CB8AC3E}">
        <p14:creationId xmlns:p14="http://schemas.microsoft.com/office/powerpoint/2010/main" val="8901932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5" y="5851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3BC3178-1C31-563E-8C6B-FB3F339B6FB3}"/>
              </a:ext>
            </a:extLst>
          </p:cNvPr>
          <p:cNvSpPr txBox="1"/>
          <p:nvPr/>
        </p:nvSpPr>
        <p:spPr>
          <a:xfrm>
            <a:off x="676751" y="1726614"/>
            <a:ext cx="4609623"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student section. The student can verify their mailing address on this part of the page. To update this information, the student must access their Account Settings on StudentAid.gov. </a:t>
            </a:r>
          </a:p>
        </p:txBody>
      </p:sp>
      <p:pic>
        <p:nvPicPr>
          <p:cNvPr id="8" name="Picture 7" descr="Screenshot continuation of the “Student Identity Information” section, which displays the student's permanent mailing address to verify.">
            <a:extLst>
              <a:ext uri="{FF2B5EF4-FFF2-40B4-BE49-F238E27FC236}">
                <a16:creationId xmlns:a16="http://schemas.microsoft.com/office/drawing/2014/main" id="{22DD2F1A-7C95-181D-F2A3-C2AC5CD77356}"/>
              </a:ext>
            </a:extLst>
          </p:cNvPr>
          <p:cNvPicPr>
            <a:picLocks noChangeAspect="1"/>
          </p:cNvPicPr>
          <p:nvPr/>
        </p:nvPicPr>
        <p:blipFill>
          <a:blip r:embed="rId3"/>
          <a:stretch>
            <a:fillRect/>
          </a:stretch>
        </p:blipFill>
        <p:spPr>
          <a:xfrm>
            <a:off x="5754017" y="1726614"/>
            <a:ext cx="5486875" cy="2941575"/>
          </a:xfrm>
          <a:prstGeom prst="rect">
            <a:avLst/>
          </a:prstGeom>
          <a:ln>
            <a:solidFill>
              <a:schemeClr val="tx1"/>
            </a:solidFill>
          </a:ln>
        </p:spPr>
      </p:pic>
    </p:spTree>
    <p:extLst>
      <p:ext uri="{BB962C8B-B14F-4D97-AF65-F5344CB8AC3E}">
        <p14:creationId xmlns:p14="http://schemas.microsoft.com/office/powerpoint/2010/main" val="236428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DC86-B5B4-2AFF-B4EC-6642AE3A8133}"/>
              </a:ext>
            </a:extLst>
          </p:cNvPr>
          <p:cNvSpPr>
            <a:spLocks noGrp="1"/>
          </p:cNvSpPr>
          <p:nvPr>
            <p:ph type="title"/>
          </p:nvPr>
        </p:nvSpPr>
        <p:spPr>
          <a:xfrm>
            <a:off x="778101" y="537764"/>
            <a:ext cx="10517972" cy="798177"/>
          </a:xfrm>
        </p:spPr>
        <p:txBody>
          <a:bodyPr/>
          <a:lstStyle/>
          <a:p>
            <a:r>
              <a:rPr lang="en-US" sz="3800" cap="none"/>
              <a:t>Independent Student State Of Legal Residence</a:t>
            </a:r>
          </a:p>
        </p:txBody>
      </p:sp>
      <p:sp>
        <p:nvSpPr>
          <p:cNvPr id="3" name="Slide Number Placeholder 2">
            <a:extLst>
              <a:ext uri="{FF2B5EF4-FFF2-40B4-BE49-F238E27FC236}">
                <a16:creationId xmlns:a16="http://schemas.microsoft.com/office/drawing/2014/main" id="{5B0A892F-F950-B138-E58E-FE2C62A62F1B}"/>
              </a:ext>
            </a:extLst>
          </p:cNvPr>
          <p:cNvSpPr>
            <a:spLocks noGrp="1"/>
          </p:cNvSpPr>
          <p:nvPr>
            <p:ph type="sldNum" sz="quarter" idx="4"/>
          </p:nvPr>
        </p:nvSpPr>
        <p:spPr/>
        <p:txBody>
          <a:bodyPr/>
          <a:lstStyle/>
          <a:p>
            <a:fld id="{234755BD-B4AC-9044-BCE4-27904766F8BB}" type="slidenum">
              <a:rPr lang="en-US" smtClean="0"/>
              <a:pPr/>
              <a:t>212</a:t>
            </a:fld>
            <a:endParaRPr lang="en-US"/>
          </a:p>
        </p:txBody>
      </p:sp>
      <p:pic>
        <p:nvPicPr>
          <p:cNvPr id="5" name="Picture 4" descr="Screenshot continuation of the “Student Identity Information” section with text boxes, which prompt the student to enter their legal residence and the date they became a resident of that state. ">
            <a:extLst>
              <a:ext uri="{FF2B5EF4-FFF2-40B4-BE49-F238E27FC236}">
                <a16:creationId xmlns:a16="http://schemas.microsoft.com/office/drawing/2014/main" id="{4C41C571-AFD4-F6DC-17F1-B43F80247366}"/>
              </a:ext>
            </a:extLst>
          </p:cNvPr>
          <p:cNvPicPr>
            <a:picLocks noChangeAspect="1"/>
          </p:cNvPicPr>
          <p:nvPr/>
        </p:nvPicPr>
        <p:blipFill>
          <a:blip r:embed="rId2"/>
          <a:stretch>
            <a:fillRect/>
          </a:stretch>
        </p:blipFill>
        <p:spPr>
          <a:xfrm>
            <a:off x="5002104" y="1935218"/>
            <a:ext cx="5979934" cy="2672264"/>
          </a:xfrm>
          <a:prstGeom prst="rect">
            <a:avLst/>
          </a:prstGeom>
          <a:ln>
            <a:solidFill>
              <a:schemeClr val="tx1"/>
            </a:solidFill>
          </a:ln>
        </p:spPr>
      </p:pic>
      <p:sp>
        <p:nvSpPr>
          <p:cNvPr id="7" name="TextBox 6">
            <a:extLst>
              <a:ext uri="{FF2B5EF4-FFF2-40B4-BE49-F238E27FC236}">
                <a16:creationId xmlns:a16="http://schemas.microsoft.com/office/drawing/2014/main" id="{01A09FE3-E3D8-9463-EC53-4602F22C9B13}"/>
              </a:ext>
            </a:extLst>
          </p:cNvPr>
          <p:cNvSpPr txBox="1"/>
          <p:nvPr/>
        </p:nvSpPr>
        <p:spPr>
          <a:xfrm>
            <a:off x="778100" y="1935218"/>
            <a:ext cx="3747717" cy="1754326"/>
          </a:xfrm>
          <a:prstGeom prst="rect">
            <a:avLst/>
          </a:prstGeom>
          <a:noFill/>
        </p:spPr>
        <p:txBody>
          <a:bodyPr wrap="square">
            <a:spAutoFit/>
          </a:bodyPr>
          <a:lstStyle/>
          <a:p>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The student is asked about their state of legal residence. The student selects the state from a drop-down box and provides the month and year when they became a legal resident.</a:t>
            </a:r>
            <a:endParaRPr lang="en-US"/>
          </a:p>
        </p:txBody>
      </p:sp>
    </p:spTree>
    <p:extLst>
      <p:ext uri="{BB962C8B-B14F-4D97-AF65-F5344CB8AC3E}">
        <p14:creationId xmlns:p14="http://schemas.microsoft.com/office/powerpoint/2010/main" val="117193389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88517" y="1712584"/>
            <a:ext cx="109523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page informs the student about consent, approval, and the use of their federal tax information. By providing consent and approval, the student’s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to help complete the "Student Financials"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87FDAF03-A165-5215-1FEC-F657B8D2A4EF}"/>
              </a:ext>
            </a:extLst>
          </p:cNvPr>
          <p:cNvPicPr>
            <a:picLocks noChangeAspect="1"/>
          </p:cNvPicPr>
          <p:nvPr/>
        </p:nvPicPr>
        <p:blipFill>
          <a:blip r:embed="rId3"/>
          <a:stretch>
            <a:fillRect/>
          </a:stretch>
        </p:blipFill>
        <p:spPr>
          <a:xfrm>
            <a:off x="1061412" y="2850636"/>
            <a:ext cx="4458034" cy="3539944"/>
          </a:xfrm>
          <a:prstGeom prst="rect">
            <a:avLst/>
          </a:prstGeom>
          <a:ln>
            <a:solidFill>
              <a:schemeClr val="tx1"/>
            </a:solidFill>
          </a:ln>
        </p:spPr>
      </p:pic>
      <p:pic>
        <p:nvPicPr>
          <p:cNvPr id="7" name="Picture 6" descr="Screenshot continuation of the consent and approval page. The numbered list of statements continues, defining what the student is affirming and giving consent and approval to.">
            <a:extLst>
              <a:ext uri="{FF2B5EF4-FFF2-40B4-BE49-F238E27FC236}">
                <a16:creationId xmlns:a16="http://schemas.microsoft.com/office/drawing/2014/main" id="{84622C6D-4B9E-24E6-8B11-E5CA763CC0F4}"/>
              </a:ext>
            </a:extLst>
          </p:cNvPr>
          <p:cNvPicPr>
            <a:picLocks noChangeAspect="1"/>
          </p:cNvPicPr>
          <p:nvPr/>
        </p:nvPicPr>
        <p:blipFill>
          <a:blip r:embed="rId4"/>
          <a:stretch>
            <a:fillRect/>
          </a:stretch>
        </p:blipFill>
        <p:spPr>
          <a:xfrm>
            <a:off x="5846648" y="2850636"/>
            <a:ext cx="5270438" cy="3539944"/>
          </a:xfrm>
          <a:prstGeom prst="rect">
            <a:avLst/>
          </a:prstGeom>
          <a:ln>
            <a:solidFill>
              <a:schemeClr val="tx1"/>
            </a:solidFill>
          </a:ln>
        </p:spPr>
      </p:pic>
    </p:spTree>
    <p:extLst>
      <p:ext uri="{BB962C8B-B14F-4D97-AF65-F5344CB8AC3E}">
        <p14:creationId xmlns:p14="http://schemas.microsoft.com/office/powerpoint/2010/main" val="1733024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164654"/>
            <a:ext cx="996564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7CBB907-66EB-6DA0-EAF8-319E91C7F8FA}"/>
              </a:ext>
            </a:extLst>
          </p:cNvPr>
          <p:cNvSpPr txBox="1"/>
          <p:nvPr/>
        </p:nvSpPr>
        <p:spPr>
          <a:xfrm>
            <a:off x="695245" y="1715175"/>
            <a:ext cx="110939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student can expand and collapse. The student selects "Approve" to provide consent and approval, and they are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8F548C2F-6D0F-9AAF-57C8-236D2D16D530}"/>
              </a:ext>
            </a:extLst>
          </p:cNvPr>
          <p:cNvPicPr>
            <a:picLocks noChangeAspect="1"/>
          </p:cNvPicPr>
          <p:nvPr/>
        </p:nvPicPr>
        <p:blipFill>
          <a:blip r:embed="rId3"/>
          <a:stretch>
            <a:fillRect/>
          </a:stretch>
        </p:blipFill>
        <p:spPr>
          <a:xfrm>
            <a:off x="1133843" y="2769941"/>
            <a:ext cx="4713945" cy="3788345"/>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3BF463CF-8E8D-D98F-759B-668362A413C1}"/>
              </a:ext>
            </a:extLst>
          </p:cNvPr>
          <p:cNvPicPr>
            <a:picLocks noChangeAspect="1"/>
          </p:cNvPicPr>
          <p:nvPr/>
        </p:nvPicPr>
        <p:blipFill>
          <a:blip r:embed="rId4"/>
          <a:stretch>
            <a:fillRect/>
          </a:stretch>
        </p:blipFill>
        <p:spPr>
          <a:xfrm>
            <a:off x="6251200" y="2785103"/>
            <a:ext cx="4145549" cy="3758019"/>
          </a:xfrm>
          <a:prstGeom prst="rect">
            <a:avLst/>
          </a:prstGeom>
          <a:ln>
            <a:solidFill>
              <a:schemeClr val="tx1"/>
            </a:solidFill>
          </a:ln>
        </p:spPr>
      </p:pic>
    </p:spTree>
    <p:extLst>
      <p:ext uri="{BB962C8B-B14F-4D97-AF65-F5344CB8AC3E}">
        <p14:creationId xmlns:p14="http://schemas.microsoft.com/office/powerpoint/2010/main" val="40270646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D18D-ABE4-60FE-4852-A3C8159CB883}"/>
              </a:ext>
            </a:extLst>
          </p:cNvPr>
          <p:cNvSpPr>
            <a:spLocks noGrp="1"/>
          </p:cNvSpPr>
          <p:nvPr>
            <p:ph type="title"/>
          </p:nvPr>
        </p:nvSpPr>
        <p:spPr>
          <a:xfrm>
            <a:off x="778101" y="537764"/>
            <a:ext cx="9649754" cy="798177"/>
          </a:xfrm>
        </p:spPr>
        <p:txBody>
          <a:bodyPr/>
          <a:lstStyle/>
          <a:p>
            <a:r>
              <a:rPr lang="en-US" sz="3800" cap="none"/>
              <a:t>Independent Student Imports IRS Information</a:t>
            </a:r>
          </a:p>
        </p:txBody>
      </p:sp>
      <p:sp>
        <p:nvSpPr>
          <p:cNvPr id="3" name="Slide Number Placeholder 2">
            <a:extLst>
              <a:ext uri="{FF2B5EF4-FFF2-40B4-BE49-F238E27FC236}">
                <a16:creationId xmlns:a16="http://schemas.microsoft.com/office/drawing/2014/main" id="{F241D80E-E7FD-60F4-5AC7-A08FCEC4DC94}"/>
              </a:ext>
            </a:extLst>
          </p:cNvPr>
          <p:cNvSpPr>
            <a:spLocks noGrp="1"/>
          </p:cNvSpPr>
          <p:nvPr>
            <p:ph type="sldNum" sz="quarter" idx="4"/>
          </p:nvPr>
        </p:nvSpPr>
        <p:spPr/>
        <p:txBody>
          <a:bodyPr/>
          <a:lstStyle/>
          <a:p>
            <a:fld id="{234755BD-B4AC-9044-BCE4-27904766F8BB}" type="slidenum">
              <a:rPr lang="en-US" smtClean="0"/>
              <a:pPr/>
              <a:t>215</a:t>
            </a:fld>
            <a:endParaRPr lang="en-US"/>
          </a:p>
        </p:txBody>
      </p:sp>
      <p:pic>
        <p:nvPicPr>
          <p:cNvPr id="5" name="Picture 4" descr="Screenshot of the data import page for the student’s federal tax information from the IRS where their information is being directly transferred from the IRS into their FAFSA form. The student should not leave this page while their information is being loaded into their application. ">
            <a:extLst>
              <a:ext uri="{FF2B5EF4-FFF2-40B4-BE49-F238E27FC236}">
                <a16:creationId xmlns:a16="http://schemas.microsoft.com/office/drawing/2014/main" id="{87F94F24-0CB7-1D2A-ABF8-BCA9B0871DD3}"/>
              </a:ext>
            </a:extLst>
          </p:cNvPr>
          <p:cNvPicPr>
            <a:picLocks noChangeAspect="1"/>
          </p:cNvPicPr>
          <p:nvPr/>
        </p:nvPicPr>
        <p:blipFill>
          <a:blip r:embed="rId2"/>
          <a:stretch>
            <a:fillRect/>
          </a:stretch>
        </p:blipFill>
        <p:spPr>
          <a:xfrm>
            <a:off x="4972886" y="2216643"/>
            <a:ext cx="6298493" cy="2620173"/>
          </a:xfrm>
          <a:prstGeom prst="rect">
            <a:avLst/>
          </a:prstGeom>
          <a:ln>
            <a:solidFill>
              <a:schemeClr val="tx1"/>
            </a:solidFill>
          </a:ln>
        </p:spPr>
      </p:pic>
      <p:sp>
        <p:nvSpPr>
          <p:cNvPr id="7" name="TextBox 6">
            <a:extLst>
              <a:ext uri="{FF2B5EF4-FFF2-40B4-BE49-F238E27FC236}">
                <a16:creationId xmlns:a16="http://schemas.microsoft.com/office/drawing/2014/main" id="{B380E783-3E74-14CB-90AA-0BFDA3DB39E7}"/>
              </a:ext>
            </a:extLst>
          </p:cNvPr>
          <p:cNvSpPr txBox="1"/>
          <p:nvPr/>
        </p:nvSpPr>
        <p:spPr>
          <a:xfrm>
            <a:off x="778101" y="2030161"/>
            <a:ext cx="3380509" cy="2534027"/>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7038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11D3-B104-17F8-1C5B-632F57FB1F12}"/>
              </a:ext>
            </a:extLst>
          </p:cNvPr>
          <p:cNvSpPr>
            <a:spLocks noGrp="1"/>
          </p:cNvSpPr>
          <p:nvPr>
            <p:ph type="title"/>
          </p:nvPr>
        </p:nvSpPr>
        <p:spPr>
          <a:xfrm>
            <a:off x="778101" y="537764"/>
            <a:ext cx="11249190" cy="798177"/>
          </a:xfrm>
        </p:spPr>
        <p:txBody>
          <a:bodyPr/>
          <a:lstStyle/>
          <a:p>
            <a:r>
              <a:rPr lang="en-US" sz="3800" cap="none"/>
              <a:t>Independent Student Imports IRS Information (Continued)</a:t>
            </a:r>
          </a:p>
        </p:txBody>
      </p:sp>
      <p:sp>
        <p:nvSpPr>
          <p:cNvPr id="3" name="Slide Number Placeholder 2">
            <a:extLst>
              <a:ext uri="{FF2B5EF4-FFF2-40B4-BE49-F238E27FC236}">
                <a16:creationId xmlns:a16="http://schemas.microsoft.com/office/drawing/2014/main" id="{9E3D9649-F167-3341-EE74-95747352B86D}"/>
              </a:ext>
            </a:extLst>
          </p:cNvPr>
          <p:cNvSpPr>
            <a:spLocks noGrp="1"/>
          </p:cNvSpPr>
          <p:nvPr>
            <p:ph type="sldNum" sz="quarter" idx="4"/>
          </p:nvPr>
        </p:nvSpPr>
        <p:spPr/>
        <p:txBody>
          <a:bodyPr/>
          <a:lstStyle/>
          <a:p>
            <a:fld id="{234755BD-B4AC-9044-BCE4-27904766F8BB}" type="slidenum">
              <a:rPr lang="en-US" smtClean="0"/>
              <a:pPr/>
              <a:t>216</a:t>
            </a:fld>
            <a:endParaRPr lang="en-US"/>
          </a:p>
        </p:txBody>
      </p:sp>
      <p:pic>
        <p:nvPicPr>
          <p:cNvPr id="5" name="Picture 4"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E85FDDD5-890B-336B-579B-143A37929CCD}"/>
              </a:ext>
            </a:extLst>
          </p:cNvPr>
          <p:cNvPicPr>
            <a:picLocks noChangeAspect="1"/>
          </p:cNvPicPr>
          <p:nvPr/>
        </p:nvPicPr>
        <p:blipFill>
          <a:blip r:embed="rId2"/>
          <a:stretch>
            <a:fillRect/>
          </a:stretch>
        </p:blipFill>
        <p:spPr>
          <a:xfrm>
            <a:off x="4924914" y="1845318"/>
            <a:ext cx="6328354" cy="3167363"/>
          </a:xfrm>
          <a:prstGeom prst="rect">
            <a:avLst/>
          </a:prstGeom>
          <a:ln>
            <a:solidFill>
              <a:schemeClr val="tx1"/>
            </a:solidFill>
          </a:ln>
        </p:spPr>
      </p:pic>
      <p:sp>
        <p:nvSpPr>
          <p:cNvPr id="7" name="TextBox 6">
            <a:extLst>
              <a:ext uri="{FF2B5EF4-FFF2-40B4-BE49-F238E27FC236}">
                <a16:creationId xmlns:a16="http://schemas.microsoft.com/office/drawing/2014/main" id="{BB546327-51EA-DA31-EDFF-2CBED1EB8968}"/>
              </a:ext>
            </a:extLst>
          </p:cNvPr>
          <p:cNvSpPr txBox="1"/>
          <p:nvPr/>
        </p:nvSpPr>
        <p:spPr>
          <a:xfrm>
            <a:off x="778101" y="1845318"/>
            <a:ext cx="3325091"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5843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641" y="60923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74230" y="1714500"/>
            <a:ext cx="379980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Personal Circumstances"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page to the “Personal Circumstances” section. The student is reminded that the information they provide will determine their eligibility for federal student aid and that additional information may be required based on the answers given.">
            <a:extLst>
              <a:ext uri="{FF2B5EF4-FFF2-40B4-BE49-F238E27FC236}">
                <a16:creationId xmlns:a16="http://schemas.microsoft.com/office/drawing/2014/main" id="{FE13F4BA-7EB3-A95A-D1CC-A73268804335}"/>
              </a:ext>
            </a:extLst>
          </p:cNvPr>
          <p:cNvPicPr>
            <a:picLocks noChangeAspect="1"/>
          </p:cNvPicPr>
          <p:nvPr/>
        </p:nvPicPr>
        <p:blipFill>
          <a:blip r:embed="rId3"/>
          <a:stretch>
            <a:fillRect/>
          </a:stretch>
        </p:blipFill>
        <p:spPr>
          <a:xfrm>
            <a:off x="4715042" y="1714500"/>
            <a:ext cx="6534510" cy="3053439"/>
          </a:xfrm>
          <a:prstGeom prst="rect">
            <a:avLst/>
          </a:prstGeom>
          <a:ln>
            <a:solidFill>
              <a:schemeClr val="tx1"/>
            </a:solidFill>
          </a:ln>
        </p:spPr>
      </p:pic>
    </p:spTree>
    <p:extLst>
      <p:ext uri="{BB962C8B-B14F-4D97-AF65-F5344CB8AC3E}">
        <p14:creationId xmlns:p14="http://schemas.microsoft.com/office/powerpoint/2010/main" val="40151944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74230" y="1718290"/>
            <a:ext cx="401207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marital status. The student selects the "Single (Never Married)"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Student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9A6970CE-B25C-906A-2F17-54CB92C7312E}"/>
              </a:ext>
            </a:extLst>
          </p:cNvPr>
          <p:cNvPicPr>
            <a:picLocks noChangeAspect="1"/>
          </p:cNvPicPr>
          <p:nvPr/>
        </p:nvPicPr>
        <p:blipFill>
          <a:blip r:embed="rId3"/>
          <a:stretch>
            <a:fillRect/>
          </a:stretch>
        </p:blipFill>
        <p:spPr>
          <a:xfrm>
            <a:off x="4983149" y="1559903"/>
            <a:ext cx="5942026" cy="4109605"/>
          </a:xfrm>
          <a:prstGeom prst="rect">
            <a:avLst/>
          </a:prstGeom>
          <a:ln>
            <a:solidFill>
              <a:schemeClr val="tx1"/>
            </a:solidFill>
          </a:ln>
        </p:spPr>
      </p:pic>
    </p:spTree>
    <p:extLst>
      <p:ext uri="{BB962C8B-B14F-4D97-AF65-F5344CB8AC3E}">
        <p14:creationId xmlns:p14="http://schemas.microsoft.com/office/powerpoint/2010/main" val="12151841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7069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8516" y="1710233"/>
            <a:ext cx="449308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college grade level for the 2025–26 school year and if they will have their first bachelor’s degree. The student selects that they will be a "First Year (freshman)" and that they will not have their first bachelor’s degree.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
            <a:extLst>
              <a:ext uri="{FF2B5EF4-FFF2-40B4-BE49-F238E27FC236}">
                <a16:creationId xmlns:a16="http://schemas.microsoft.com/office/drawing/2014/main" id="{0742DCD2-41A6-F7EC-2D58-FB80108BEB3B}"/>
              </a:ext>
            </a:extLst>
          </p:cNvPr>
          <p:cNvPicPr>
            <a:picLocks noChangeAspect="1"/>
          </p:cNvPicPr>
          <p:nvPr/>
        </p:nvPicPr>
        <p:blipFill>
          <a:blip r:embed="rId3"/>
          <a:stretch>
            <a:fillRect/>
          </a:stretch>
        </p:blipFill>
        <p:spPr>
          <a:xfrm>
            <a:off x="5493697" y="1486711"/>
            <a:ext cx="5507678" cy="4420784"/>
          </a:xfrm>
          <a:prstGeom prst="rect">
            <a:avLst/>
          </a:prstGeom>
          <a:ln>
            <a:solidFill>
              <a:schemeClr val="tx1"/>
            </a:solidFill>
          </a:ln>
        </p:spPr>
      </p:pic>
    </p:spTree>
    <p:extLst>
      <p:ext uri="{BB962C8B-B14F-4D97-AF65-F5344CB8AC3E}">
        <p14:creationId xmlns:p14="http://schemas.microsoft.com/office/powerpoint/2010/main" val="394925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345280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pic>
        <p:nvPicPr>
          <p:cNvPr id="4" name="Picture 3"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07977802-96A2-CFA8-E3CB-4446149D803A}"/>
              </a:ext>
            </a:extLst>
          </p:cNvPr>
          <p:cNvPicPr>
            <a:picLocks noChangeAspect="1"/>
          </p:cNvPicPr>
          <p:nvPr/>
        </p:nvPicPr>
        <p:blipFill>
          <a:blip r:embed="rId3"/>
          <a:stretch>
            <a:fillRect/>
          </a:stretch>
        </p:blipFill>
        <p:spPr>
          <a:xfrm>
            <a:off x="4366572" y="1714500"/>
            <a:ext cx="6998114" cy="2909635"/>
          </a:xfrm>
          <a:prstGeom prst="rect">
            <a:avLst/>
          </a:prstGeom>
          <a:ln>
            <a:solidFill>
              <a:schemeClr val="tx1"/>
            </a:solidFill>
          </a:ln>
        </p:spPr>
      </p:pic>
    </p:spTree>
    <p:extLst>
      <p:ext uri="{BB962C8B-B14F-4D97-AF65-F5344CB8AC3E}">
        <p14:creationId xmlns:p14="http://schemas.microsoft.com/office/powerpoint/2010/main" val="14572450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45655"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74228" y="1711682"/>
            <a:ext cx="4312109"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if any of the listed personal circumstances apply to them. The student selects "None of these apply.”</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20C5C2BB-A50D-A044-B2C5-ACC9F47C0DD4}"/>
              </a:ext>
            </a:extLst>
          </p:cNvPr>
          <p:cNvPicPr>
            <a:picLocks noChangeAspect="1"/>
          </p:cNvPicPr>
          <p:nvPr/>
        </p:nvPicPr>
        <p:blipFill>
          <a:blip r:embed="rId3"/>
          <a:stretch>
            <a:fillRect/>
          </a:stretch>
        </p:blipFill>
        <p:spPr>
          <a:xfrm>
            <a:off x="5539420" y="1458135"/>
            <a:ext cx="4809496" cy="4190354"/>
          </a:xfrm>
          <a:prstGeom prst="rect">
            <a:avLst/>
          </a:prstGeom>
          <a:ln>
            <a:solidFill>
              <a:schemeClr val="tx1"/>
            </a:solidFill>
          </a:ln>
        </p:spPr>
      </p:pic>
    </p:spTree>
    <p:extLst>
      <p:ext uri="{BB962C8B-B14F-4D97-AF65-F5344CB8AC3E}">
        <p14:creationId xmlns:p14="http://schemas.microsoft.com/office/powerpoint/2010/main" val="5372442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5821" y="1725970"/>
            <a:ext cx="386760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are</a:t>
            </a:r>
            <a:r>
              <a:rPr lang="en-US">
                <a:solidFill>
                  <a:srgbClr val="191918"/>
                </a:solidFill>
                <a:latin typeface="Arial"/>
                <a:ea typeface="Calibri"/>
                <a:cs typeface="Calibri"/>
              </a:rPr>
              <a:t> unaccompanied and either</a:t>
            </a:r>
            <a:r>
              <a:rPr kumimoji="0" lang="en-US" sz="1800" b="0" i="0" u="none" strike="noStrike" kern="1200" cap="none" spc="0" normalizeH="0" baseline="0" noProof="0">
                <a:ln>
                  <a:noFill/>
                </a:ln>
                <a:solidFill>
                  <a:srgbClr val="191918"/>
                </a:solidFill>
                <a:effectLst/>
                <a:uLnTx/>
                <a:uFillTx/>
                <a:latin typeface="Arial"/>
                <a:ea typeface="Calibri"/>
                <a:cs typeface="Calibri"/>
              </a:rPr>
              <a:t> homeless or at risk of being homeless. The student selects "No."</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147B93DC-442A-BBE4-64B9-6D63A4D2DA58}"/>
              </a:ext>
            </a:extLst>
          </p:cNvPr>
          <p:cNvPicPr>
            <a:picLocks noChangeAspect="1"/>
          </p:cNvPicPr>
          <p:nvPr/>
        </p:nvPicPr>
        <p:blipFill>
          <a:blip r:embed="rId3"/>
          <a:stretch>
            <a:fillRect/>
          </a:stretch>
        </p:blipFill>
        <p:spPr>
          <a:xfrm>
            <a:off x="4956016" y="1601799"/>
            <a:ext cx="6226334" cy="2823277"/>
          </a:xfrm>
          <a:prstGeom prst="rect">
            <a:avLst/>
          </a:prstGeom>
          <a:ln>
            <a:solidFill>
              <a:schemeClr val="tx1"/>
            </a:solidFill>
          </a:ln>
        </p:spPr>
      </p:pic>
    </p:spTree>
    <p:extLst>
      <p:ext uri="{BB962C8B-B14F-4D97-AF65-F5344CB8AC3E}">
        <p14:creationId xmlns:p14="http://schemas.microsoft.com/office/powerpoint/2010/main" val="5718240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Independent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6909" y="1727379"/>
            <a:ext cx="419418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Because the student’s date of birth is before Jan. 1, 2002, they are considered an independent student.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that informs the student that, based on their answers in the previous section, they are determined to be an independent student. Below that, the student is informed they will not need to provide information about their parents to complete their FAFSA form.">
            <a:extLst>
              <a:ext uri="{FF2B5EF4-FFF2-40B4-BE49-F238E27FC236}">
                <a16:creationId xmlns:a16="http://schemas.microsoft.com/office/drawing/2014/main" id="{FCE1A140-6723-5F62-85F4-256EB771AA81}"/>
              </a:ext>
            </a:extLst>
          </p:cNvPr>
          <p:cNvPicPr>
            <a:picLocks noChangeAspect="1"/>
          </p:cNvPicPr>
          <p:nvPr/>
        </p:nvPicPr>
        <p:blipFill>
          <a:blip r:embed="rId3"/>
          <a:stretch>
            <a:fillRect/>
          </a:stretch>
        </p:blipFill>
        <p:spPr>
          <a:xfrm>
            <a:off x="5217730" y="1727379"/>
            <a:ext cx="6226559" cy="2844621"/>
          </a:xfrm>
          <a:prstGeom prst="rect">
            <a:avLst/>
          </a:prstGeom>
          <a:ln>
            <a:solidFill>
              <a:schemeClr val="tx1"/>
            </a:solidFill>
          </a:ln>
        </p:spPr>
      </p:pic>
    </p:spTree>
    <p:extLst>
      <p:ext uri="{BB962C8B-B14F-4D97-AF65-F5344CB8AC3E}">
        <p14:creationId xmlns:p14="http://schemas.microsoft.com/office/powerpoint/2010/main" val="179695064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6909" y="1713091"/>
            <a:ext cx="107648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to the “Student Demographics” section, which informs the student that the next series of pages will ask about their background and the education level of their parents to help determine how much federal student aid they may be eligible to receive. ">
            <a:extLst>
              <a:ext uri="{FF2B5EF4-FFF2-40B4-BE49-F238E27FC236}">
                <a16:creationId xmlns:a16="http://schemas.microsoft.com/office/drawing/2014/main" id="{49F1DAF2-A5C6-32C7-7263-B55CA069603B}"/>
              </a:ext>
            </a:extLst>
          </p:cNvPr>
          <p:cNvPicPr>
            <a:picLocks noChangeAspect="1"/>
          </p:cNvPicPr>
          <p:nvPr/>
        </p:nvPicPr>
        <p:blipFill>
          <a:blip r:embed="rId3"/>
          <a:stretch>
            <a:fillRect/>
          </a:stretch>
        </p:blipFill>
        <p:spPr>
          <a:xfrm>
            <a:off x="1995347" y="2602113"/>
            <a:ext cx="8201305" cy="3396305"/>
          </a:xfrm>
          <a:prstGeom prst="rect">
            <a:avLst/>
          </a:prstGeom>
          <a:ln>
            <a:solidFill>
              <a:schemeClr val="tx1"/>
            </a:solidFill>
          </a:ln>
        </p:spPr>
      </p:pic>
    </p:spTree>
    <p:extLst>
      <p:ext uri="{BB962C8B-B14F-4D97-AF65-F5344CB8AC3E}">
        <p14:creationId xmlns:p14="http://schemas.microsoft.com/office/powerpoint/2010/main" val="33139655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6910" y="1714668"/>
            <a:ext cx="4494690"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gender identity. The student selects “Prefer not to answer.”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Student Demographics” section. The student is informed the questions on this page are for research purposes only and will not affect federal student aid eligibility. Below that, the student is asked to select their gender from “Male,” “Female,” “Nonbinary,” and “Prefer not to answer.”">
            <a:extLst>
              <a:ext uri="{FF2B5EF4-FFF2-40B4-BE49-F238E27FC236}">
                <a16:creationId xmlns:a16="http://schemas.microsoft.com/office/drawing/2014/main" id="{D3D7634C-1232-C72B-1B08-53B1DC721855}"/>
              </a:ext>
            </a:extLst>
          </p:cNvPr>
          <p:cNvPicPr>
            <a:picLocks noChangeAspect="1"/>
          </p:cNvPicPr>
          <p:nvPr/>
        </p:nvPicPr>
        <p:blipFill>
          <a:blip r:embed="rId3"/>
          <a:stretch>
            <a:fillRect/>
          </a:stretch>
        </p:blipFill>
        <p:spPr>
          <a:xfrm>
            <a:off x="5287958" y="1649754"/>
            <a:ext cx="5510410" cy="4286501"/>
          </a:xfrm>
          <a:prstGeom prst="rect">
            <a:avLst/>
          </a:prstGeom>
          <a:ln>
            <a:solidFill>
              <a:schemeClr val="tx1"/>
            </a:solidFill>
          </a:ln>
        </p:spPr>
      </p:pic>
    </p:spTree>
    <p:extLst>
      <p:ext uri="{BB962C8B-B14F-4D97-AF65-F5344CB8AC3E}">
        <p14:creationId xmlns:p14="http://schemas.microsoft.com/office/powerpoint/2010/main" val="8922291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Race and Ethnicity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75526" y="1716812"/>
            <a:ext cx="349243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are of Hispanic, Latino, or Spanish origin. The student selects checkbox that applies to them.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73524222-5DFB-1BC6-24E1-0EC68A90307C}"/>
              </a:ext>
            </a:extLst>
          </p:cNvPr>
          <p:cNvPicPr>
            <a:picLocks noChangeAspect="1"/>
          </p:cNvPicPr>
          <p:nvPr/>
        </p:nvPicPr>
        <p:blipFill>
          <a:blip r:embed="rId3"/>
          <a:stretch>
            <a:fillRect/>
          </a:stretch>
        </p:blipFill>
        <p:spPr>
          <a:xfrm>
            <a:off x="5093646" y="1468196"/>
            <a:ext cx="5240980" cy="4403916"/>
          </a:xfrm>
          <a:prstGeom prst="rect">
            <a:avLst/>
          </a:prstGeom>
          <a:ln>
            <a:solidFill>
              <a:schemeClr val="tx1"/>
            </a:solidFill>
          </a:ln>
        </p:spPr>
      </p:pic>
    </p:spTree>
    <p:extLst>
      <p:ext uri="{BB962C8B-B14F-4D97-AF65-F5344CB8AC3E}">
        <p14:creationId xmlns:p14="http://schemas.microsoft.com/office/powerpoint/2010/main" val="3394452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5EC2-357B-8B83-35F0-66CCE51C22A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C0B45CF-7C1E-998B-8A6A-D12149592718}"/>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Race and Ethnicity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30E589A-77B4-5718-55C6-645C812113F6}"/>
              </a:ext>
            </a:extLst>
          </p:cNvPr>
          <p:cNvSpPr txBox="1"/>
          <p:nvPr/>
        </p:nvSpPr>
        <p:spPr>
          <a:xfrm>
            <a:off x="675526" y="1716812"/>
            <a:ext cx="4045330"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A continuation of the student race and ethnicity page. The student is asked to identify their race. The student selects the checkboxes that apply to them. After making their selection, a second drop-down appears, and the student selects the checkboxes that apply to them. </a:t>
            </a:r>
            <a:endParaRPr lang="en-US">
              <a:latin typeface="Arial"/>
            </a:endParaRPr>
          </a:p>
        </p:txBody>
      </p:sp>
      <p:sp>
        <p:nvSpPr>
          <p:cNvPr id="5" name="Slide Number Placeholder 4">
            <a:extLst>
              <a:ext uri="{FF2B5EF4-FFF2-40B4-BE49-F238E27FC236}">
                <a16:creationId xmlns:a16="http://schemas.microsoft.com/office/drawing/2014/main" id="{CE469AFC-7DDF-9DA6-224C-8950C55D34FB}"/>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to select their race: “White,” “Black or African American,” “Asian,” “American Indian or Alaska Native,” “Native Hawaiian or other Pacific Islander,” or &quot;Prefer not to answer.&quot; A secondary drop-down of options is displayed after the student selects their response.">
            <a:extLst>
              <a:ext uri="{FF2B5EF4-FFF2-40B4-BE49-F238E27FC236}">
                <a16:creationId xmlns:a16="http://schemas.microsoft.com/office/drawing/2014/main" id="{2ACC7537-8F1F-8EB7-0DE7-937A2C21D9C1}"/>
              </a:ext>
            </a:extLst>
          </p:cNvPr>
          <p:cNvPicPr>
            <a:picLocks noChangeAspect="1"/>
          </p:cNvPicPr>
          <p:nvPr/>
        </p:nvPicPr>
        <p:blipFill>
          <a:blip r:embed="rId3"/>
          <a:stretch>
            <a:fillRect/>
          </a:stretch>
        </p:blipFill>
        <p:spPr>
          <a:xfrm>
            <a:off x="5432619" y="1349469"/>
            <a:ext cx="4077053" cy="5151566"/>
          </a:xfrm>
          <a:prstGeom prst="rect">
            <a:avLst/>
          </a:prstGeom>
          <a:ln>
            <a:solidFill>
              <a:schemeClr val="tx1"/>
            </a:solidFill>
          </a:ln>
        </p:spPr>
      </p:pic>
    </p:spTree>
    <p:extLst>
      <p:ext uri="{BB962C8B-B14F-4D97-AF65-F5344CB8AC3E}">
        <p14:creationId xmlns:p14="http://schemas.microsoft.com/office/powerpoint/2010/main" val="399677475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74031" y="1725970"/>
            <a:ext cx="416842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if either or both of their parents attended or completed college.">
            <a:extLst>
              <a:ext uri="{FF2B5EF4-FFF2-40B4-BE49-F238E27FC236}">
                <a16:creationId xmlns:a16="http://schemas.microsoft.com/office/drawing/2014/main" id="{BDB6B1CD-0614-DE48-6439-4C03419E1789}"/>
              </a:ext>
            </a:extLst>
          </p:cNvPr>
          <p:cNvPicPr>
            <a:picLocks noChangeAspect="1"/>
          </p:cNvPicPr>
          <p:nvPr/>
        </p:nvPicPr>
        <p:blipFill>
          <a:blip r:embed="rId3"/>
          <a:stretch>
            <a:fillRect/>
          </a:stretch>
        </p:blipFill>
        <p:spPr>
          <a:xfrm>
            <a:off x="4992661" y="1659295"/>
            <a:ext cx="6146552" cy="3055580"/>
          </a:xfrm>
          <a:prstGeom prst="rect">
            <a:avLst/>
          </a:prstGeom>
          <a:ln>
            <a:solidFill>
              <a:schemeClr val="tx1"/>
            </a:solidFill>
          </a:ln>
        </p:spPr>
      </p:pic>
    </p:spTree>
    <p:extLst>
      <p:ext uri="{BB962C8B-B14F-4D97-AF65-F5344CB8AC3E}">
        <p14:creationId xmlns:p14="http://schemas.microsoft.com/office/powerpoint/2010/main" val="386935983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6910" y="1714500"/>
            <a:ext cx="407827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if either of their parents attended or completed college.">
            <a:extLst>
              <a:ext uri="{FF2B5EF4-FFF2-40B4-BE49-F238E27FC236}">
                <a16:creationId xmlns:a16="http://schemas.microsoft.com/office/drawing/2014/main" id="{A3F92256-3CAE-A43A-12D9-0DBE5DD93C85}"/>
              </a:ext>
            </a:extLst>
          </p:cNvPr>
          <p:cNvPicPr>
            <a:picLocks noChangeAspect="1"/>
          </p:cNvPicPr>
          <p:nvPr/>
        </p:nvPicPr>
        <p:blipFill>
          <a:blip r:embed="rId3"/>
          <a:stretch>
            <a:fillRect/>
          </a:stretch>
        </p:blipFill>
        <p:spPr>
          <a:xfrm>
            <a:off x="5316705" y="1672555"/>
            <a:ext cx="5713419" cy="3764340"/>
          </a:xfrm>
          <a:prstGeom prst="rect">
            <a:avLst/>
          </a:prstGeom>
          <a:ln>
            <a:solidFill>
              <a:schemeClr val="tx1"/>
            </a:solidFill>
          </a:ln>
        </p:spPr>
      </p:pic>
    </p:spTree>
    <p:extLst>
      <p:ext uri="{BB962C8B-B14F-4D97-AF65-F5344CB8AC3E}">
        <p14:creationId xmlns:p14="http://schemas.microsoft.com/office/powerpoint/2010/main" val="18917772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6646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74031" y="1716437"/>
            <a:ext cx="4297214"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Since the student is under the age of 33, they are asked if their parent was killed in the line of duty. The student selects the "No" option.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C54497E-C515-7185-3CC4-2ED9F41DAAAC}"/>
              </a:ext>
            </a:extLst>
          </p:cNvPr>
          <p:cNvPicPr>
            <a:picLocks noChangeAspect="1"/>
          </p:cNvPicPr>
          <p:nvPr/>
        </p:nvPicPr>
        <p:blipFill>
          <a:blip r:embed="rId3"/>
          <a:stretch>
            <a:fillRect/>
          </a:stretch>
        </p:blipFill>
        <p:spPr>
          <a:xfrm>
            <a:off x="6439472" y="2159851"/>
            <a:ext cx="1047177" cy="181401"/>
          </a:xfrm>
          <a:prstGeom prst="rect">
            <a:avLst/>
          </a:prstGeom>
        </p:spPr>
      </p:pic>
      <p:pic>
        <p:nvPicPr>
          <p:cNvPr id="10" name="Picture 9" descr="Screenshot continuation of the “Student Demographics” section, which asks the student if their parent or guardian was killed in the line of duty.">
            <a:extLst>
              <a:ext uri="{FF2B5EF4-FFF2-40B4-BE49-F238E27FC236}">
                <a16:creationId xmlns:a16="http://schemas.microsoft.com/office/drawing/2014/main" id="{5E7A47C7-AE4A-A484-C47C-AB0C4D5C0F61}"/>
              </a:ext>
            </a:extLst>
          </p:cNvPr>
          <p:cNvPicPr>
            <a:picLocks noChangeAspect="1"/>
          </p:cNvPicPr>
          <p:nvPr/>
        </p:nvPicPr>
        <p:blipFill>
          <a:blip r:embed="rId4"/>
          <a:stretch>
            <a:fillRect/>
          </a:stretch>
        </p:blipFill>
        <p:spPr>
          <a:xfrm>
            <a:off x="5156525" y="1577734"/>
            <a:ext cx="6221089" cy="3007717"/>
          </a:xfrm>
          <a:prstGeom prst="rect">
            <a:avLst/>
          </a:prstGeom>
        </p:spPr>
      </p:pic>
    </p:spTree>
    <p:extLst>
      <p:ext uri="{BB962C8B-B14F-4D97-AF65-F5344CB8AC3E}">
        <p14:creationId xmlns:p14="http://schemas.microsoft.com/office/powerpoint/2010/main" val="1728516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49980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23</a:t>
            </a:fld>
            <a:endParaRPr lang="en-US"/>
          </a:p>
        </p:txBody>
      </p:sp>
      <p:pic>
        <p:nvPicPr>
          <p:cNvPr id="4" name="Picture 3"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incarceration, and otherwise being unable to contact or locate their parent.">
            <a:extLst>
              <a:ext uri="{FF2B5EF4-FFF2-40B4-BE49-F238E27FC236}">
                <a16:creationId xmlns:a16="http://schemas.microsoft.com/office/drawing/2014/main" id="{B7BFE293-AFE6-5971-45A4-AE6372A2548E}"/>
              </a:ext>
            </a:extLst>
          </p:cNvPr>
          <p:cNvPicPr>
            <a:picLocks noChangeAspect="1"/>
          </p:cNvPicPr>
          <p:nvPr/>
        </p:nvPicPr>
        <p:blipFill>
          <a:blip r:embed="rId3"/>
          <a:stretch>
            <a:fillRect/>
          </a:stretch>
        </p:blipFill>
        <p:spPr>
          <a:xfrm>
            <a:off x="5181600" y="1726033"/>
            <a:ext cx="5793459" cy="4383928"/>
          </a:xfrm>
          <a:prstGeom prst="rect">
            <a:avLst/>
          </a:prstGeom>
          <a:ln>
            <a:solidFill>
              <a:schemeClr val="tx1"/>
            </a:solidFill>
          </a:ln>
        </p:spPr>
      </p:pic>
    </p:spTree>
    <p:extLst>
      <p:ext uri="{BB962C8B-B14F-4D97-AF65-F5344CB8AC3E}">
        <p14:creationId xmlns:p14="http://schemas.microsoft.com/office/powerpoint/2010/main" val="6573873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6909" y="1732121"/>
            <a:ext cx="43744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what their high school completion status will be when they start the 2025–26 school year. The student selects the "High school diploma"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tudent Demographics” section, which asks the student to select what their high school completion status will be for the 2025–26 school year: “High school diploma,” “State-recognized high school equivalent (e.g., GED certificate),” “Homeschooled,” or “None of the above.”">
            <a:extLst>
              <a:ext uri="{FF2B5EF4-FFF2-40B4-BE49-F238E27FC236}">
                <a16:creationId xmlns:a16="http://schemas.microsoft.com/office/drawing/2014/main" id="{10FF9AB6-D63C-4A95-CDAA-DEB363478B7C}"/>
              </a:ext>
            </a:extLst>
          </p:cNvPr>
          <p:cNvPicPr>
            <a:picLocks noChangeAspect="1"/>
          </p:cNvPicPr>
          <p:nvPr/>
        </p:nvPicPr>
        <p:blipFill>
          <a:blip r:embed="rId3"/>
          <a:stretch>
            <a:fillRect/>
          </a:stretch>
        </p:blipFill>
        <p:spPr>
          <a:xfrm>
            <a:off x="5259369" y="1701738"/>
            <a:ext cx="5713431" cy="3443789"/>
          </a:xfrm>
          <a:prstGeom prst="rect">
            <a:avLst/>
          </a:prstGeom>
          <a:ln>
            <a:solidFill>
              <a:schemeClr val="tx1"/>
            </a:solidFill>
          </a:ln>
        </p:spPr>
      </p:pic>
    </p:spTree>
    <p:extLst>
      <p:ext uri="{BB962C8B-B14F-4D97-AF65-F5344CB8AC3E}">
        <p14:creationId xmlns:p14="http://schemas.microsoft.com/office/powerpoint/2010/main" val="28353782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800" y="5532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72014" y="1710859"/>
            <a:ext cx="110091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which high school they did or will graduate from. The student enters their high school’s state and city. After selecting "Search," they select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 name="Picture 9" descr="Screenshot of the first page of the high school selection section. There are text boxes for the student to search for their high school by selecting the location and entering the name of the school.">
            <a:extLst>
              <a:ext uri="{FF2B5EF4-FFF2-40B4-BE49-F238E27FC236}">
                <a16:creationId xmlns:a16="http://schemas.microsoft.com/office/drawing/2014/main" id="{758AC10D-042F-AB8B-3E68-ACE2C5A9F38C}"/>
              </a:ext>
            </a:extLst>
          </p:cNvPr>
          <p:cNvPicPr>
            <a:picLocks noChangeAspect="1"/>
          </p:cNvPicPr>
          <p:nvPr/>
        </p:nvPicPr>
        <p:blipFill>
          <a:blip r:embed="rId3"/>
          <a:stretch>
            <a:fillRect/>
          </a:stretch>
        </p:blipFill>
        <p:spPr>
          <a:xfrm>
            <a:off x="672014" y="2674466"/>
            <a:ext cx="5642941" cy="3354196"/>
          </a:xfrm>
          <a:prstGeom prst="rect">
            <a:avLst/>
          </a:prstGeom>
          <a:ln>
            <a:solidFill>
              <a:schemeClr val="tx1"/>
            </a:solidFill>
          </a:ln>
        </p:spPr>
      </p:pic>
      <p:pic>
        <p:nvPicPr>
          <p:cNvPr id="12" name="Picture 11"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F04F2846-2ED4-6DC3-58B0-8C872D1E50F0}"/>
              </a:ext>
            </a:extLst>
          </p:cNvPr>
          <p:cNvPicPr>
            <a:picLocks noChangeAspect="1"/>
          </p:cNvPicPr>
          <p:nvPr/>
        </p:nvPicPr>
        <p:blipFill>
          <a:blip r:embed="rId4"/>
          <a:stretch>
            <a:fillRect/>
          </a:stretch>
        </p:blipFill>
        <p:spPr>
          <a:xfrm>
            <a:off x="6440000" y="2670711"/>
            <a:ext cx="4886652" cy="3317000"/>
          </a:xfrm>
          <a:prstGeom prst="rect">
            <a:avLst/>
          </a:prstGeom>
          <a:ln>
            <a:solidFill>
              <a:schemeClr val="tx1"/>
            </a:solidFill>
          </a:ln>
        </p:spPr>
      </p:pic>
    </p:spTree>
    <p:extLst>
      <p:ext uri="{BB962C8B-B14F-4D97-AF65-F5344CB8AC3E}">
        <p14:creationId xmlns:p14="http://schemas.microsoft.com/office/powerpoint/2010/main" val="249235689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9788" y="1716615"/>
            <a:ext cx="448181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015B34B0-790E-D91B-43AE-B4C71722FD9F}"/>
              </a:ext>
            </a:extLst>
          </p:cNvPr>
          <p:cNvPicPr>
            <a:picLocks noChangeAspect="1"/>
          </p:cNvPicPr>
          <p:nvPr/>
        </p:nvPicPr>
        <p:blipFill>
          <a:blip r:embed="rId3"/>
          <a:stretch>
            <a:fillRect/>
          </a:stretch>
        </p:blipFill>
        <p:spPr>
          <a:xfrm>
            <a:off x="5565134" y="1752664"/>
            <a:ext cx="5812480" cy="3352671"/>
          </a:xfrm>
          <a:prstGeom prst="rect">
            <a:avLst/>
          </a:prstGeom>
          <a:ln>
            <a:solidFill>
              <a:schemeClr val="tx1"/>
            </a:solidFill>
          </a:ln>
        </p:spPr>
      </p:pic>
    </p:spTree>
    <p:extLst>
      <p:ext uri="{BB962C8B-B14F-4D97-AF65-F5344CB8AC3E}">
        <p14:creationId xmlns:p14="http://schemas.microsoft.com/office/powerpoint/2010/main" val="247415617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9267" y="1717507"/>
            <a:ext cx="102811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Financials" section. It provides an overview of the section. The student can select the hyperlink if they want to learn about special financial circumstances.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F3832F30-A957-76CF-D5B1-EAEB37AE47D1}"/>
              </a:ext>
            </a:extLst>
          </p:cNvPr>
          <p:cNvPicPr>
            <a:picLocks noChangeAspect="1"/>
          </p:cNvPicPr>
          <p:nvPr/>
        </p:nvPicPr>
        <p:blipFill>
          <a:blip r:embed="rId3"/>
          <a:stretch>
            <a:fillRect/>
          </a:stretch>
        </p:blipFill>
        <p:spPr>
          <a:xfrm>
            <a:off x="1968292" y="2485910"/>
            <a:ext cx="8942361" cy="3497863"/>
          </a:xfrm>
          <a:prstGeom prst="rect">
            <a:avLst/>
          </a:prstGeom>
          <a:ln>
            <a:solidFill>
              <a:schemeClr val="tx1"/>
            </a:solidFill>
          </a:ln>
        </p:spPr>
      </p:pic>
    </p:spTree>
    <p:extLst>
      <p:ext uri="{BB962C8B-B14F-4D97-AF65-F5344CB8AC3E}">
        <p14:creationId xmlns:p14="http://schemas.microsoft.com/office/powerpoint/2010/main" val="26121935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Federal Benefits </a:t>
            </a:r>
          </a:p>
        </p:txBody>
      </p:sp>
      <p:sp>
        <p:nvSpPr>
          <p:cNvPr id="2" name="TextBox 1">
            <a:extLst>
              <a:ext uri="{FF2B5EF4-FFF2-40B4-BE49-F238E27FC236}">
                <a16:creationId xmlns:a16="http://schemas.microsoft.com/office/drawing/2014/main" id="{B2B57641-677B-2344-BDB1-54DADD023219}"/>
              </a:ext>
            </a:extLst>
          </p:cNvPr>
          <p:cNvSpPr txBox="1"/>
          <p:nvPr/>
        </p:nvSpPr>
        <p:spPr>
          <a:xfrm>
            <a:off x="686910" y="1725970"/>
            <a:ext cx="463489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if they or anyone in their family has received federal benefits. The student selects “None of </a:t>
            </a:r>
            <a:r>
              <a:rPr kumimoji="0" lang="en-US" sz="1800" b="0" i="0" u="none" strike="noStrike" kern="1200" cap="none" spc="0" normalizeH="0" baseline="0" noProof="0" err="1">
                <a:ln>
                  <a:noFill/>
                </a:ln>
                <a:solidFill>
                  <a:srgbClr val="191918"/>
                </a:solidFill>
                <a:effectLst/>
                <a:uLnTx/>
                <a:uFillTx/>
                <a:latin typeface="Arial"/>
                <a:ea typeface="+mn-ea"/>
                <a:cs typeface="Calibri"/>
              </a:rPr>
              <a:t>thes</a:t>
            </a:r>
            <a:r>
              <a:rPr lang="en-US">
                <a:solidFill>
                  <a:srgbClr val="191918"/>
                </a:solidFill>
                <a:latin typeface="Arial"/>
                <a:cs typeface="Calibri"/>
              </a:rPr>
              <a:t>e apply</a:t>
            </a:r>
            <a:r>
              <a:rPr kumimoji="0" lang="en-US" sz="1800" b="0" i="0" u="none" strike="noStrike" kern="1200" cap="none" spc="0" normalizeH="0" baseline="0" noProof="0">
                <a:ln>
                  <a:noFill/>
                </a:ln>
                <a:solidFill>
                  <a:srgbClr val="191918"/>
                </a:solidFill>
                <a:effectLst/>
                <a:uLnTx/>
                <a:uFillTx/>
                <a:latin typeface="Arial"/>
                <a:ea typeface="+mn-ea"/>
                <a:cs typeface="Calibri"/>
              </a:rPr>
              <a:t>.”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Financials” section, which asks the student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782AB844-4A39-A339-EBAF-5E79AC4C7FA0}"/>
              </a:ext>
            </a:extLst>
          </p:cNvPr>
          <p:cNvPicPr>
            <a:picLocks noChangeAspect="1"/>
          </p:cNvPicPr>
          <p:nvPr/>
        </p:nvPicPr>
        <p:blipFill>
          <a:blip r:embed="rId3"/>
          <a:stretch>
            <a:fillRect/>
          </a:stretch>
        </p:blipFill>
        <p:spPr>
          <a:xfrm>
            <a:off x="5668485" y="1206667"/>
            <a:ext cx="4288320" cy="5356095"/>
          </a:xfrm>
          <a:prstGeom prst="rect">
            <a:avLst/>
          </a:prstGeom>
          <a:ln>
            <a:solidFill>
              <a:schemeClr val="tx1"/>
            </a:solidFill>
          </a:ln>
        </p:spPr>
      </p:pic>
    </p:spTree>
    <p:extLst>
      <p:ext uri="{BB962C8B-B14F-4D97-AF65-F5344CB8AC3E}">
        <p14:creationId xmlns:p14="http://schemas.microsoft.com/office/powerpoint/2010/main" val="99408835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6F6AD-2CA4-FFA0-27AB-464FE3C6895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B70F259-12A6-A9D0-4959-891F0B58FE75}"/>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Tax Filing Status</a:t>
            </a:r>
          </a:p>
        </p:txBody>
      </p:sp>
      <p:sp>
        <p:nvSpPr>
          <p:cNvPr id="3" name="TextBox 2">
            <a:extLst>
              <a:ext uri="{FF2B5EF4-FFF2-40B4-BE49-F238E27FC236}">
                <a16:creationId xmlns:a16="http://schemas.microsoft.com/office/drawing/2014/main" id="{170C6A7E-F9FD-76ED-E597-BB3EA38DDA1E}"/>
              </a:ext>
            </a:extLst>
          </p:cNvPr>
          <p:cNvSpPr txBox="1"/>
          <p:nvPr/>
        </p:nvSpPr>
        <p:spPr>
          <a:xfrm>
            <a:off x="693093" y="1714500"/>
            <a:ext cx="4366587" cy="4611455"/>
          </a:xfrm>
          <a:prstGeom prst="rect">
            <a:avLst/>
          </a:prstGeom>
          <a:noFill/>
        </p:spPr>
        <p:txBody>
          <a:bodyPr wrap="square" lIns="91440" tIns="45720" rIns="91440" bIns="45720" rtlCol="0" anchor="t">
            <a:spAutoFit/>
          </a:bodyPr>
          <a:lstStyle/>
          <a:p>
            <a:pPr>
              <a:lnSpc>
                <a:spcPct val="150000"/>
              </a:lnSpc>
              <a:defRPr/>
            </a:pPr>
            <a:r>
              <a:rPr lang="en-US" sz="1800" b="0" i="0" u="none" strike="noStrike">
                <a:solidFill>
                  <a:srgbClr val="191918"/>
                </a:solidFill>
                <a:effectLst/>
                <a:latin typeface="Arial"/>
                <a:cs typeface="Arial"/>
              </a:rPr>
              <a:t>This page asks the student about their tax filing status. </a:t>
            </a:r>
            <a:r>
              <a:rPr lang="en-US" sz="1800" b="0" i="0" u="none" strike="noStrike">
                <a:solidFill>
                  <a:srgbClr val="191918"/>
                </a:solidFill>
                <a:effectLst/>
                <a:highlight>
                  <a:srgbClr val="FFFFFF"/>
                </a:highlight>
                <a:latin typeface="Arial"/>
                <a:cs typeface="Arial"/>
              </a:rPr>
              <a:t>The student selects "No" to "Did or will the student file a 2023 IRS Form 1040 or 1040-NR?" Because of this selection, the student is asked if they earned income in a foreign country, were employed by an international organization but not required to report income on any tax return,</a:t>
            </a:r>
            <a:r>
              <a:rPr lang="en-US">
                <a:solidFill>
                  <a:srgbClr val="191918"/>
                </a:solidFill>
                <a:highlight>
                  <a:srgbClr val="FFFFFF"/>
                </a:highlight>
                <a:latin typeface="Arial"/>
                <a:cs typeface="Arial"/>
              </a:rPr>
              <a:t> </a:t>
            </a:r>
            <a:r>
              <a:rPr lang="en-US" sz="1800" b="0" i="0" u="none" strike="noStrike">
                <a:solidFill>
                  <a:srgbClr val="191918"/>
                </a:solidFill>
                <a:effectLst/>
                <a:highlight>
                  <a:srgbClr val="FFFFFF"/>
                </a:highlight>
                <a:latin typeface="Arial"/>
                <a:cs typeface="Arial"/>
              </a:rPr>
              <a:t>or filed a tax return with Puerto Rico or another U.S. territory. The student </a:t>
            </a:r>
            <a:r>
              <a:rPr lang="en-US">
                <a:solidFill>
                  <a:srgbClr val="191918"/>
                </a:solidFill>
                <a:highlight>
                  <a:srgbClr val="FFFFFF"/>
                </a:highlight>
                <a:latin typeface="Arial"/>
                <a:cs typeface="Arial"/>
              </a:rPr>
              <a:t>selects</a:t>
            </a:r>
            <a:r>
              <a:rPr lang="en-US" sz="1800" b="0" i="0" u="none" strike="noStrike">
                <a:solidFill>
                  <a:srgbClr val="191918"/>
                </a:solidFill>
                <a:effectLst/>
                <a:highlight>
                  <a:srgbClr val="FFFFFF"/>
                </a:highlight>
                <a:latin typeface="Arial"/>
                <a:cs typeface="Arial"/>
              </a:rPr>
              <a:t> "No."</a:t>
            </a:r>
            <a:r>
              <a:rPr lang="en-US">
                <a:solidFill>
                  <a:srgbClr val="191918"/>
                </a:solidFill>
                <a:highlight>
                  <a:srgbClr val="FFFFFF"/>
                </a:highlight>
                <a:latin typeface="Arial"/>
                <a:cs typeface="Arial"/>
              </a:rPr>
              <a:t> </a:t>
            </a:r>
            <a:endParaRPr lang="en-US">
              <a:highlight>
                <a:srgbClr val="FFFFFF"/>
              </a:highlight>
            </a:endParaRPr>
          </a:p>
        </p:txBody>
      </p:sp>
      <p:sp>
        <p:nvSpPr>
          <p:cNvPr id="5" name="Slide Number Placeholder 4">
            <a:extLst>
              <a:ext uri="{FF2B5EF4-FFF2-40B4-BE49-F238E27FC236}">
                <a16:creationId xmlns:a16="http://schemas.microsoft.com/office/drawing/2014/main" id="{DAC13997-B232-4088-C73C-4154CB1E0D95}"/>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Financials” section, which asks the student if they did or will file a 2023 Internal Revenue Service Form 1040 or 1040-NR. Below that, the student is asked if they earned income in a foreign country, were employed by an international organization but not required to report income on any tax return, or filed a tax return with Puerto Rico or another U.S. territory.">
            <a:extLst>
              <a:ext uri="{FF2B5EF4-FFF2-40B4-BE49-F238E27FC236}">
                <a16:creationId xmlns:a16="http://schemas.microsoft.com/office/drawing/2014/main" id="{9F146ABA-D374-D6D8-16E1-E34F4505E712}"/>
              </a:ext>
            </a:extLst>
          </p:cNvPr>
          <p:cNvPicPr>
            <a:picLocks noChangeAspect="1"/>
          </p:cNvPicPr>
          <p:nvPr/>
        </p:nvPicPr>
        <p:blipFill>
          <a:blip r:embed="rId3"/>
          <a:stretch>
            <a:fillRect/>
          </a:stretch>
        </p:blipFill>
        <p:spPr>
          <a:xfrm>
            <a:off x="5507353" y="1714500"/>
            <a:ext cx="5991554" cy="3835799"/>
          </a:xfrm>
          <a:prstGeom prst="rect">
            <a:avLst/>
          </a:prstGeom>
          <a:ln>
            <a:solidFill>
              <a:schemeClr val="tx1"/>
            </a:solidFill>
          </a:ln>
        </p:spPr>
      </p:pic>
    </p:spTree>
    <p:extLst>
      <p:ext uri="{BB962C8B-B14F-4D97-AF65-F5344CB8AC3E}">
        <p14:creationId xmlns:p14="http://schemas.microsoft.com/office/powerpoint/2010/main" val="353860090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Number in College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4031" y="1714500"/>
            <a:ext cx="4507570"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This page asks the student how many people in the family will be in college between July 1, 2025, and June 30, 2026. The student enters a response into the entry field.</a:t>
            </a:r>
            <a:endParaRPr kumimoji="0" lang="en-US" sz="1800" b="0" i="0" u="none" strike="noStrike" kern="1200" cap="none" spc="0" normalizeH="0" baseline="0" noProof="0">
              <a:ln>
                <a:noFill/>
              </a:ln>
              <a:solidFill>
                <a:srgbClr val="191918"/>
              </a:solidFill>
              <a:effectLst/>
              <a:highlight>
                <a:srgbClr val="FFFF00"/>
              </a:highlight>
              <a:uLnTx/>
              <a:uFillTx/>
              <a:latin typeface="Arial"/>
              <a:ea typeface="Calibri"/>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tudent Financials” section, which asks the student to enter the number of people in their family that will be in college between July 1, 2025, and June 30, 2026.">
            <a:extLst>
              <a:ext uri="{FF2B5EF4-FFF2-40B4-BE49-F238E27FC236}">
                <a16:creationId xmlns:a16="http://schemas.microsoft.com/office/drawing/2014/main" id="{DB3439EF-8807-01B9-500E-654BD3E15CE1}"/>
              </a:ext>
            </a:extLst>
          </p:cNvPr>
          <p:cNvPicPr>
            <a:picLocks noChangeAspect="1"/>
          </p:cNvPicPr>
          <p:nvPr/>
        </p:nvPicPr>
        <p:blipFill>
          <a:blip r:embed="rId3"/>
          <a:stretch>
            <a:fillRect/>
          </a:stretch>
        </p:blipFill>
        <p:spPr>
          <a:xfrm>
            <a:off x="5397489" y="1714500"/>
            <a:ext cx="6046801" cy="2474240"/>
          </a:xfrm>
          <a:prstGeom prst="rect">
            <a:avLst/>
          </a:prstGeom>
          <a:ln>
            <a:solidFill>
              <a:schemeClr val="tx1"/>
            </a:solidFill>
          </a:ln>
        </p:spPr>
      </p:pic>
    </p:spTree>
    <p:extLst>
      <p:ext uri="{BB962C8B-B14F-4D97-AF65-F5344CB8AC3E}">
        <p14:creationId xmlns:p14="http://schemas.microsoft.com/office/powerpoint/2010/main" val="42264581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6910" y="1714500"/>
            <a:ext cx="101823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This is the first page in the "Select Colleges" section, which is the final part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form’s student section to require information.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FE00A860-3B2D-3E14-8A22-4020A6AD38B1}"/>
              </a:ext>
            </a:extLst>
          </p:cNvPr>
          <p:cNvPicPr>
            <a:picLocks noChangeAspect="1"/>
          </p:cNvPicPr>
          <p:nvPr/>
        </p:nvPicPr>
        <p:blipFill>
          <a:blip r:embed="rId3"/>
          <a:stretch>
            <a:fillRect/>
          </a:stretch>
        </p:blipFill>
        <p:spPr>
          <a:xfrm>
            <a:off x="1565673" y="2840716"/>
            <a:ext cx="8424810" cy="3312907"/>
          </a:xfrm>
          <a:prstGeom prst="rect">
            <a:avLst/>
          </a:prstGeom>
          <a:ln>
            <a:solidFill>
              <a:schemeClr val="tx1"/>
            </a:solidFill>
          </a:ln>
        </p:spPr>
      </p:pic>
    </p:spTree>
    <p:extLst>
      <p:ext uri="{BB962C8B-B14F-4D97-AF65-F5344CB8AC3E}">
        <p14:creationId xmlns:p14="http://schemas.microsoft.com/office/powerpoint/2010/main" val="41961160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61152" y="1614151"/>
            <a:ext cx="4470406"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is asked to search for the colleges and/or career schools they would like to receive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information. The student searches for a school by entering a state, city, and/or school name. After selecting "Search," they select the correct school</a:t>
            </a:r>
            <a:r>
              <a:rPr lang="en-US">
                <a:solidFill>
                  <a:srgbClr val="191918"/>
                </a:solidFill>
                <a:latin typeface="Arial"/>
                <a:cs typeface="Arial"/>
              </a:rPr>
              <a:t>(s)</a:t>
            </a:r>
            <a:r>
              <a:rPr kumimoji="0" lang="en-US" sz="1800" b="0" i="0" u="none" strike="noStrike" kern="1200" cap="none" spc="0" normalizeH="0" baseline="0" noProof="0">
                <a:ln>
                  <a:noFill/>
                </a:ln>
                <a:solidFill>
                  <a:srgbClr val="191918"/>
                </a:solidFill>
                <a:effectLst/>
                <a:uLnTx/>
                <a:uFillTx/>
                <a:latin typeface="Arial"/>
                <a:ea typeface="+mn-ea"/>
                <a:cs typeface="Arial"/>
              </a:rPr>
              <a:t> from the search results. Students can select to send their FAFSA information to a maximum of 20 schools. The student is required to add at least one college or career school. </a:t>
            </a:r>
            <a:endParaRPr kumimoji="0" lang="en-US" sz="1500" b="0" i="0" u="none" strike="noStrike" kern="1200" cap="none" spc="0" normalizeH="0" baseline="0" noProof="0">
              <a:ln>
                <a:noFill/>
              </a:ln>
              <a:solidFill>
                <a:srgbClr val="191918"/>
              </a:solidFill>
              <a:effectLst/>
              <a:uLnTx/>
              <a:uFillTx/>
              <a:latin typeface="Arial"/>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elect Colleges and Career Schools” section. The student is instructed to enter the state, city, and name of a school in the text boxes and then select the “Search” button.">
            <a:extLst>
              <a:ext uri="{FF2B5EF4-FFF2-40B4-BE49-F238E27FC236}">
                <a16:creationId xmlns:a16="http://schemas.microsoft.com/office/drawing/2014/main" id="{BAFA3B65-497A-8F3E-2CCB-C1853D58CC45}"/>
              </a:ext>
            </a:extLst>
          </p:cNvPr>
          <p:cNvPicPr>
            <a:picLocks noChangeAspect="1"/>
          </p:cNvPicPr>
          <p:nvPr/>
        </p:nvPicPr>
        <p:blipFill>
          <a:blip r:embed="rId3"/>
          <a:stretch>
            <a:fillRect/>
          </a:stretch>
        </p:blipFill>
        <p:spPr>
          <a:xfrm>
            <a:off x="5072947" y="1985779"/>
            <a:ext cx="3585010" cy="3132321"/>
          </a:xfrm>
          <a:prstGeom prst="rect">
            <a:avLst/>
          </a:prstGeom>
          <a:ln>
            <a:solidFill>
              <a:schemeClr val="tx1"/>
            </a:solidFill>
          </a:ln>
        </p:spPr>
      </p:pic>
      <p:pic>
        <p:nvPicPr>
          <p:cNvPr id="7" name="Picture 6" descr="Screenshot continuation of the “Select Colleges and Career Schools” section. Five schools are displayed, the results of using the search function. Beside each school, there is a “Select” button for the student to select the correct school(s). A notification along the bottom informs the student how many schools out of the maximum of twenty are currently selected. The student is required to add at least one college or career school. ">
            <a:extLst>
              <a:ext uri="{FF2B5EF4-FFF2-40B4-BE49-F238E27FC236}">
                <a16:creationId xmlns:a16="http://schemas.microsoft.com/office/drawing/2014/main" id="{645B77E5-4F29-87C4-EB75-1F76131BE349}"/>
              </a:ext>
            </a:extLst>
          </p:cNvPr>
          <p:cNvPicPr>
            <a:picLocks noChangeAspect="1"/>
          </p:cNvPicPr>
          <p:nvPr/>
        </p:nvPicPr>
        <p:blipFill>
          <a:blip r:embed="rId4"/>
          <a:stretch>
            <a:fillRect/>
          </a:stretch>
        </p:blipFill>
        <p:spPr>
          <a:xfrm>
            <a:off x="8755399" y="1985779"/>
            <a:ext cx="3271891" cy="3132321"/>
          </a:xfrm>
          <a:prstGeom prst="rect">
            <a:avLst/>
          </a:prstGeom>
          <a:ln>
            <a:solidFill>
              <a:schemeClr val="tx1"/>
            </a:solidFill>
          </a:ln>
        </p:spPr>
      </p:pic>
    </p:spTree>
    <p:extLst>
      <p:ext uri="{BB962C8B-B14F-4D97-AF65-F5344CB8AC3E}">
        <p14:creationId xmlns:p14="http://schemas.microsoft.com/office/powerpoint/2010/main" val="31460681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76586" y="1723798"/>
            <a:ext cx="492411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can view which college(s) and/or career school(s) they have selected. If the student has not selected 20 schools, they have the option to search and select more schools. When the student selects "Continue," they will have completed entering the required student information for their section and can proceed to review and sign their form.</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elect Colleges and Career Schools” section. A list of the schools entered by the student is displayed. The student can select “Remove” or “View Information” hyperlinks for each school. After reviewing, the student can select &quot;Continue.&quot;">
            <a:extLst>
              <a:ext uri="{FF2B5EF4-FFF2-40B4-BE49-F238E27FC236}">
                <a16:creationId xmlns:a16="http://schemas.microsoft.com/office/drawing/2014/main" id="{90C7515E-D50C-9B82-CBEC-7D38024B3A69}"/>
              </a:ext>
            </a:extLst>
          </p:cNvPr>
          <p:cNvPicPr>
            <a:picLocks noChangeAspect="1"/>
          </p:cNvPicPr>
          <p:nvPr/>
        </p:nvPicPr>
        <p:blipFill>
          <a:blip r:embed="rId3"/>
          <a:stretch>
            <a:fillRect/>
          </a:stretch>
        </p:blipFill>
        <p:spPr>
          <a:xfrm>
            <a:off x="6173855" y="1432638"/>
            <a:ext cx="4351270" cy="4868594"/>
          </a:xfrm>
          <a:prstGeom prst="rect">
            <a:avLst/>
          </a:prstGeom>
          <a:ln>
            <a:solidFill>
              <a:schemeClr val="tx1"/>
            </a:solidFill>
          </a:ln>
        </p:spPr>
      </p:pic>
    </p:spTree>
    <p:extLst>
      <p:ext uri="{BB962C8B-B14F-4D97-AF65-F5344CB8AC3E}">
        <p14:creationId xmlns:p14="http://schemas.microsoft.com/office/powerpoint/2010/main" val="986132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and if the student had selected “Yes,” a modal would appear to warn them about missing out on other potential federal student aid.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24</a:t>
            </a:fld>
            <a:endParaRPr lang="en-US"/>
          </a:p>
        </p:txBody>
      </p:sp>
      <p:pic>
        <p:nvPicPr>
          <p:cNvPr id="4" name="Picture 3"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9F268907-D3FF-465A-D533-1DFD6D1B85D4}"/>
              </a:ext>
            </a:extLst>
          </p:cNvPr>
          <p:cNvPicPr>
            <a:picLocks noChangeAspect="1"/>
          </p:cNvPicPr>
          <p:nvPr/>
        </p:nvPicPr>
        <p:blipFill>
          <a:blip r:embed="rId3"/>
          <a:stretch>
            <a:fillRect/>
          </a:stretch>
        </p:blipFill>
        <p:spPr>
          <a:xfrm>
            <a:off x="5321529" y="1456453"/>
            <a:ext cx="6252442" cy="4220555"/>
          </a:xfrm>
          <a:prstGeom prst="rect">
            <a:avLst/>
          </a:prstGeom>
          <a:ln>
            <a:solidFill>
              <a:schemeClr val="tx1"/>
            </a:solidFill>
          </a:ln>
        </p:spPr>
      </p:pic>
    </p:spTree>
    <p:extLst>
      <p:ext uri="{BB962C8B-B14F-4D97-AF65-F5344CB8AC3E}">
        <p14:creationId xmlns:p14="http://schemas.microsoft.com/office/powerpoint/2010/main" val="242963940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Review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6909" y="1723212"/>
            <a:ext cx="4761417" cy="3364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review page displays the responses that the student has provided in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The student can view all the responses by selecting "Expand All" or expand each section individually. To edit a response, the student can select the question’s hyperlink and they will be taken to the corresponding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review page. Each of the previous sections are listed, which the student can expand and collapse to review and verify the information they’ve provided.">
            <a:extLst>
              <a:ext uri="{FF2B5EF4-FFF2-40B4-BE49-F238E27FC236}">
                <a16:creationId xmlns:a16="http://schemas.microsoft.com/office/drawing/2014/main" id="{0C0FEEDB-A327-0A80-FBA6-1C42BF076487}"/>
              </a:ext>
            </a:extLst>
          </p:cNvPr>
          <p:cNvPicPr>
            <a:picLocks noChangeAspect="1"/>
          </p:cNvPicPr>
          <p:nvPr/>
        </p:nvPicPr>
        <p:blipFill>
          <a:blip r:embed="rId3"/>
          <a:stretch>
            <a:fillRect/>
          </a:stretch>
        </p:blipFill>
        <p:spPr>
          <a:xfrm>
            <a:off x="5954772" y="1468196"/>
            <a:ext cx="4884678" cy="4497402"/>
          </a:xfrm>
          <a:prstGeom prst="rect">
            <a:avLst/>
          </a:prstGeom>
          <a:ln>
            <a:solidFill>
              <a:schemeClr val="tx1"/>
            </a:solidFill>
          </a:ln>
        </p:spPr>
      </p:pic>
    </p:spTree>
    <p:extLst>
      <p:ext uri="{BB962C8B-B14F-4D97-AF65-F5344CB8AC3E}">
        <p14:creationId xmlns:p14="http://schemas.microsoft.com/office/powerpoint/2010/main" val="1133555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Signature</a:t>
            </a:r>
            <a:endParaRPr lang="en-US" altLang="en-US" sz="3600" b="1" i="0" u="none" strike="noStrike" kern="1200" cap="none" spc="0" normalizeH="0" baseline="0" noProof="0">
              <a:ln>
                <a:noFill/>
              </a:ln>
              <a:effectLst/>
              <a:uLnTx/>
              <a:uFillTx/>
              <a:latin typeface="Oswald"/>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64F2D27F-3EFB-68E0-404B-C6EC09A59D6C}"/>
              </a:ext>
            </a:extLst>
          </p:cNvPr>
          <p:cNvPicPr>
            <a:picLocks noChangeAspect="1"/>
          </p:cNvPicPr>
          <p:nvPr/>
        </p:nvPicPr>
        <p:blipFill>
          <a:blip r:embed="rId3"/>
          <a:stretch>
            <a:fillRect/>
          </a:stretch>
        </p:blipFill>
        <p:spPr>
          <a:xfrm>
            <a:off x="5145149" y="1468196"/>
            <a:ext cx="5008502" cy="4396137"/>
          </a:xfrm>
          <a:prstGeom prst="rect">
            <a:avLst/>
          </a:prstGeom>
          <a:ln>
            <a:solidFill>
              <a:schemeClr val="tx1"/>
            </a:solidFill>
          </a:ln>
        </p:spPr>
      </p:pic>
      <p:sp>
        <p:nvSpPr>
          <p:cNvPr id="4" name="TextBox 3">
            <a:extLst>
              <a:ext uri="{FF2B5EF4-FFF2-40B4-BE49-F238E27FC236}">
                <a16:creationId xmlns:a16="http://schemas.microsoft.com/office/drawing/2014/main" id="{BD42D8E8-91E7-EB12-84EA-66BA7784D22D}"/>
              </a:ext>
            </a:extLst>
          </p:cNvPr>
          <p:cNvSpPr txBox="1"/>
          <p:nvPr/>
        </p:nvSpPr>
        <p:spPr>
          <a:xfrm>
            <a:off x="695244" y="1718685"/>
            <a:ext cx="42069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35055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Signature (Continued)</a:t>
            </a:r>
            <a:endParaRPr lang="en-US" altLang="en-US" sz="3600" b="1" i="0" u="none" strike="noStrike" kern="1200" cap="none" spc="0" normalizeH="0" baseline="0" noProof="0">
              <a:ln>
                <a:noFill/>
              </a:ln>
              <a:effectLst/>
              <a:uLnTx/>
              <a:uFillTx/>
              <a:latin typeface="Oswald"/>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61BDE32-FDCA-5D66-F07B-FAAE823CD380}"/>
              </a:ext>
            </a:extLst>
          </p:cNvPr>
          <p:cNvSpPr txBox="1"/>
          <p:nvPr/>
        </p:nvSpPr>
        <p:spPr>
          <a:xfrm>
            <a:off x="695244" y="1718685"/>
            <a:ext cx="4486356"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submit their section of the FAFSA form.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Since all required sections are complete, the student can both sign and submit the FAFSA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ignature page, which lists the remaining terms and conditions the student agrees to by signing the FAFSA form. A checkbox indicates the student agrees to the terms, and there’s a button for the student to “Sign and Submit” the FAFSA form.">
            <a:extLst>
              <a:ext uri="{FF2B5EF4-FFF2-40B4-BE49-F238E27FC236}">
                <a16:creationId xmlns:a16="http://schemas.microsoft.com/office/drawing/2014/main" id="{9B7400D5-BD30-DE59-F93C-343E4F925B6C}"/>
              </a:ext>
            </a:extLst>
          </p:cNvPr>
          <p:cNvPicPr>
            <a:picLocks noChangeAspect="1"/>
          </p:cNvPicPr>
          <p:nvPr/>
        </p:nvPicPr>
        <p:blipFill>
          <a:blip r:embed="rId3"/>
          <a:stretch>
            <a:fillRect/>
          </a:stretch>
        </p:blipFill>
        <p:spPr>
          <a:xfrm>
            <a:off x="5699903" y="1468196"/>
            <a:ext cx="4671465" cy="4778154"/>
          </a:xfrm>
          <a:prstGeom prst="rect">
            <a:avLst/>
          </a:prstGeom>
          <a:ln>
            <a:solidFill>
              <a:schemeClr val="tx1"/>
            </a:solidFill>
          </a:ln>
        </p:spPr>
      </p:pic>
    </p:spTree>
    <p:extLst>
      <p:ext uri="{BB962C8B-B14F-4D97-AF65-F5344CB8AC3E}">
        <p14:creationId xmlns:p14="http://schemas.microsoft.com/office/powerpoint/2010/main" val="805728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Confirmation Page</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is presented the confirmation page. This page displays information for the student about their completion date and data release number for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along with an estimate for their Student Aid Index. The student is informed they may be eligible for a Federal Pell Grant, which may be a result of their negative SAI.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student completion page, informing the student they have completed the student section successfully. On this page, the student is provided with their completion date, their date release number, and an estimation of their student aid index. Below that, the student is informed that they may be eligible for a Federal Pell Grant, which may be because of their negative SAI.">
            <a:extLst>
              <a:ext uri="{FF2B5EF4-FFF2-40B4-BE49-F238E27FC236}">
                <a16:creationId xmlns:a16="http://schemas.microsoft.com/office/drawing/2014/main" id="{D01D2E7E-2EA5-F1FC-1892-491525294D93}"/>
              </a:ext>
            </a:extLst>
          </p:cNvPr>
          <p:cNvPicPr>
            <a:picLocks noChangeAspect="1"/>
          </p:cNvPicPr>
          <p:nvPr/>
        </p:nvPicPr>
        <p:blipFill>
          <a:blip r:embed="rId3"/>
          <a:stretch>
            <a:fillRect/>
          </a:stretch>
        </p:blipFill>
        <p:spPr>
          <a:xfrm>
            <a:off x="5599242" y="1716830"/>
            <a:ext cx="5845047" cy="2819644"/>
          </a:xfrm>
          <a:prstGeom prst="rect">
            <a:avLst/>
          </a:prstGeom>
          <a:ln>
            <a:solidFill>
              <a:schemeClr val="tx1"/>
            </a:solidFill>
          </a:ln>
        </p:spPr>
      </p:pic>
    </p:spTree>
    <p:extLst>
      <p:ext uri="{BB962C8B-B14F-4D97-AF65-F5344CB8AC3E}">
        <p14:creationId xmlns:p14="http://schemas.microsoft.com/office/powerpoint/2010/main" val="7486003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Confirmation Page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A0C5AB13-164D-0DF2-C453-53D49D521B38}"/>
              </a:ext>
            </a:extLst>
          </p:cNvPr>
          <p:cNvSpPr txBox="1"/>
          <p:nvPr/>
        </p:nvSpPr>
        <p:spPr>
          <a:xfrm>
            <a:off x="668351" y="1725393"/>
            <a:ext cx="4791155"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student section complete page. This page displays information for the student about next steps, including checking their email, tracking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and receiving communications from their school.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completion page, which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begin the application for student aid from their state.">
            <a:extLst>
              <a:ext uri="{FF2B5EF4-FFF2-40B4-BE49-F238E27FC236}">
                <a16:creationId xmlns:a16="http://schemas.microsoft.com/office/drawing/2014/main" id="{2DFB9DA0-871B-3100-4127-3A6F656296A0}"/>
              </a:ext>
            </a:extLst>
          </p:cNvPr>
          <p:cNvPicPr>
            <a:picLocks noChangeAspect="1"/>
          </p:cNvPicPr>
          <p:nvPr/>
        </p:nvPicPr>
        <p:blipFill>
          <a:blip r:embed="rId3"/>
          <a:stretch>
            <a:fillRect/>
          </a:stretch>
        </p:blipFill>
        <p:spPr>
          <a:xfrm>
            <a:off x="5948491" y="1654180"/>
            <a:ext cx="4359018" cy="3863675"/>
          </a:xfrm>
          <a:prstGeom prst="rect">
            <a:avLst/>
          </a:prstGeom>
          <a:ln>
            <a:solidFill>
              <a:schemeClr val="tx1"/>
            </a:solidFill>
          </a:ln>
        </p:spPr>
      </p:pic>
    </p:spTree>
    <p:extLst>
      <p:ext uri="{BB962C8B-B14F-4D97-AF65-F5344CB8AC3E}">
        <p14:creationId xmlns:p14="http://schemas.microsoft.com/office/powerpoint/2010/main" val="15337006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1624871" cy="2057397"/>
          </a:xfrm>
        </p:spPr>
        <p:txBody>
          <a:bodyPr/>
          <a:lstStyle/>
          <a:p>
            <a:r>
              <a:rPr lang="en-US" sz="4800" cap="none">
                <a:latin typeface="Oswald"/>
                <a:ea typeface="Noto Serif"/>
                <a:cs typeface="Noto Serif"/>
              </a:rPr>
              <a:t>FAFSA Submission Summary</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63772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u="none" strike="noStrike" kern="1200" cap="none" spc="0" normalizeH="0" baseline="0" noProof="0">
                <a:ln>
                  <a:noFill/>
                </a:ln>
                <a:effectLst/>
                <a:uLnTx/>
                <a:uFillTx/>
                <a:latin typeface="Oswald"/>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40811" y="1621475"/>
            <a:ext cx="11380203"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receives a FAFSA Submission Summary for their processed FAFSA</a:t>
            </a:r>
            <a:r>
              <a:rPr lang="en-US" baseline="30000">
                <a:solidFill>
                  <a:srgbClr val="191918"/>
                </a:solidFill>
                <a:latin typeface="Arial"/>
                <a:cs typeface="Arial"/>
              </a:rPr>
              <a:t>®</a:t>
            </a:r>
            <a:r>
              <a:rPr lang="en-US">
                <a:solidFill>
                  <a:srgbClr val="191918"/>
                </a:solidFill>
                <a:latin typeface="Arial"/>
                <a:cs typeface="Arial"/>
              </a:rPr>
              <a:t> form and any subsequent corrections that they submit. The FAFSA Submission Summary is broken into four tabs: “Eligibility Overview,” “FAFSA Form Answers,” “School Information,” and “Next Steps.” At the top, the student will see when their form was received and processed. They also have the option to print their FAFSA Submission Summary to keep for their records. </a:t>
            </a:r>
            <a:endParaRPr lang="en-US" i="1">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246</a:t>
            </a:fld>
            <a:endParaRPr lang="en-US"/>
          </a:p>
        </p:txBody>
      </p:sp>
      <p:pic>
        <p:nvPicPr>
          <p:cNvPr id="2" name="Picture 1"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a:extLst>
              <a:ext uri="{FF2B5EF4-FFF2-40B4-BE49-F238E27FC236}">
                <a16:creationId xmlns:a16="http://schemas.microsoft.com/office/drawing/2014/main" id="{18BFE93A-7B4B-1E30-D595-3C33FEA88C4F}"/>
              </a:ext>
            </a:extLst>
          </p:cNvPr>
          <p:cNvPicPr>
            <a:picLocks noChangeAspect="1"/>
          </p:cNvPicPr>
          <p:nvPr/>
        </p:nvPicPr>
        <p:blipFill>
          <a:blip r:embed="rId3"/>
          <a:stretch>
            <a:fillRect/>
          </a:stretch>
        </p:blipFill>
        <p:spPr>
          <a:xfrm>
            <a:off x="2016513" y="4159266"/>
            <a:ext cx="8846635" cy="2154322"/>
          </a:xfrm>
          <a:prstGeom prst="rect">
            <a:avLst/>
          </a:prstGeom>
          <a:ln>
            <a:solidFill>
              <a:schemeClr val="tx1"/>
            </a:solidFill>
          </a:ln>
        </p:spPr>
      </p:pic>
    </p:spTree>
    <p:extLst>
      <p:ext uri="{BB962C8B-B14F-4D97-AF65-F5344CB8AC3E}">
        <p14:creationId xmlns:p14="http://schemas.microsoft.com/office/powerpoint/2010/main" val="378457102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a:t>
            </a: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734950"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"Eligibility Overview" tab, the student sees information about what federal student aid they may be eligible for, such as a Federal Pell Grant and Federal Direct Loans. Any amounts of financial aid that display on this tab are estimates and are not guaranteed. Final determination of the student’s financial aid eligibility is provided by their school’s financial aid office.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247</a:t>
            </a:fld>
            <a:endParaRPr lang="en-US"/>
          </a:p>
        </p:txBody>
      </p:sp>
      <p:pic>
        <p:nvPicPr>
          <p:cNvPr id="3" name="Picture 2" descr="Screenshot continuation of the FAFSA Submission Summary, which displays the eligibility overview tab. Estimated amount for a Federal Pell Grant and Federal Direct Loans for the student are displayed along with information about Federal Work-Study. Below that, the student is reminded that the amounts listed are estimations only and not guaranteed. ">
            <a:extLst>
              <a:ext uri="{FF2B5EF4-FFF2-40B4-BE49-F238E27FC236}">
                <a16:creationId xmlns:a16="http://schemas.microsoft.com/office/drawing/2014/main" id="{BE0A520C-8450-50F2-B02C-088FEA25B9DE}"/>
              </a:ext>
            </a:extLst>
          </p:cNvPr>
          <p:cNvPicPr>
            <a:picLocks noChangeAspect="1"/>
          </p:cNvPicPr>
          <p:nvPr/>
        </p:nvPicPr>
        <p:blipFill>
          <a:blip r:embed="rId3"/>
          <a:stretch>
            <a:fillRect/>
          </a:stretch>
        </p:blipFill>
        <p:spPr>
          <a:xfrm>
            <a:off x="5761864" y="1714732"/>
            <a:ext cx="5770194" cy="4462808"/>
          </a:xfrm>
          <a:prstGeom prst="rect">
            <a:avLst/>
          </a:prstGeom>
          <a:ln>
            <a:solidFill>
              <a:schemeClr val="tx1"/>
            </a:solidFill>
          </a:ln>
        </p:spPr>
      </p:pic>
    </p:spTree>
    <p:extLst>
      <p:ext uri="{BB962C8B-B14F-4D97-AF65-F5344CB8AC3E}">
        <p14:creationId xmlns:p14="http://schemas.microsoft.com/office/powerpoint/2010/main" val="420120029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 (Continued)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248</a:t>
            </a:fld>
            <a:endParaRPr lang="en-US"/>
          </a:p>
        </p:txBody>
      </p:sp>
      <p:sp>
        <p:nvSpPr>
          <p:cNvPr id="3" name="TextBox 2">
            <a:extLst>
              <a:ext uri="{FF2B5EF4-FFF2-40B4-BE49-F238E27FC236}">
                <a16:creationId xmlns:a16="http://schemas.microsoft.com/office/drawing/2014/main" id="{64A726D9-7FFC-8AF4-2FF0-B3913CB243F3}"/>
              </a:ext>
            </a:extLst>
          </p:cNvPr>
          <p:cNvSpPr txBox="1"/>
          <p:nvPr/>
        </p:nvSpPr>
        <p:spPr>
          <a:xfrm>
            <a:off x="659942" y="1714731"/>
            <a:ext cx="107843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8"/>
                </a:solidFill>
                <a:latin typeface="Arial"/>
                <a:cs typeface="Arial"/>
              </a:rPr>
              <a:t>This is a continuation of the "Eligibility Overview" tab of the FAFSA Submission Summary. Final determination of the student’s financial aid eligibility is provided by their school’s financial aid office. They are also able to view their Student Aid Index. </a:t>
            </a:r>
            <a:endParaRPr lang="en-US">
              <a:cs typeface="Arial"/>
            </a:endParaRPr>
          </a:p>
        </p:txBody>
      </p:sp>
      <p:pic>
        <p:nvPicPr>
          <p:cNvPr id="4" name="Picture 3"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E897309E-2004-7C81-D17C-3C8382C9B127}"/>
              </a:ext>
            </a:extLst>
          </p:cNvPr>
          <p:cNvPicPr>
            <a:picLocks noChangeAspect="1"/>
          </p:cNvPicPr>
          <p:nvPr/>
        </p:nvPicPr>
        <p:blipFill>
          <a:blip r:embed="rId3"/>
          <a:stretch>
            <a:fillRect/>
          </a:stretch>
        </p:blipFill>
        <p:spPr>
          <a:xfrm>
            <a:off x="2058828" y="2819284"/>
            <a:ext cx="8134350" cy="3133725"/>
          </a:xfrm>
          <a:prstGeom prst="rect">
            <a:avLst/>
          </a:prstGeom>
          <a:ln>
            <a:solidFill>
              <a:schemeClr val="tx1"/>
            </a:solidFill>
          </a:ln>
        </p:spPr>
      </p:pic>
    </p:spTree>
    <p:extLst>
      <p:ext uri="{BB962C8B-B14F-4D97-AF65-F5344CB8AC3E}">
        <p14:creationId xmlns:p14="http://schemas.microsoft.com/office/powerpoint/2010/main" val="33201104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7AFCC7D7-1612-8436-481D-3AE10CD93047}"/>
              </a:ext>
            </a:extLst>
          </p:cNvPr>
          <p:cNvSpPr txBox="1"/>
          <p:nvPr/>
        </p:nvSpPr>
        <p:spPr>
          <a:xfrm>
            <a:off x="678459" y="1714500"/>
            <a:ext cx="493856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"FAFSA Form Answers" tab, the student sees the answers that they provided on their FAFSA</a:t>
            </a:r>
            <a:r>
              <a:rPr lang="en-US" baseline="30000">
                <a:solidFill>
                  <a:srgbClr val="191918"/>
                </a:solidFill>
                <a:latin typeface="Arial"/>
                <a:cs typeface="Arial"/>
              </a:rPr>
              <a:t>®</a:t>
            </a:r>
            <a:r>
              <a:rPr lang="en-US">
                <a:solidFill>
                  <a:srgbClr val="191918"/>
                </a:solidFill>
                <a:latin typeface="Arial"/>
                <a:cs typeface="Arial"/>
              </a:rPr>
              <a:t> form. If any of the provided answers are incorrect, the student can choose make a correction.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249</a:t>
            </a:fld>
            <a:endParaRPr lang="en-US"/>
          </a:p>
        </p:txBody>
      </p:sp>
      <p:pic>
        <p:nvPicPr>
          <p:cNvPr id="4" name="Picture 3" descr="Screenshot continuation of the FAFSA Submission Summary, which displays the FAFSA answers tab. Under the listed section name of the FAFSA form, the student can review the answers they provided on the form. A button displays the option to “Make a Correction.” ">
            <a:extLst>
              <a:ext uri="{FF2B5EF4-FFF2-40B4-BE49-F238E27FC236}">
                <a16:creationId xmlns:a16="http://schemas.microsoft.com/office/drawing/2014/main" id="{6B1FCDDF-1DB1-479A-DFE2-3B9F28939ADC}"/>
              </a:ext>
            </a:extLst>
          </p:cNvPr>
          <p:cNvPicPr>
            <a:picLocks noChangeAspect="1"/>
          </p:cNvPicPr>
          <p:nvPr/>
        </p:nvPicPr>
        <p:blipFill>
          <a:blip r:embed="rId3"/>
          <a:stretch>
            <a:fillRect/>
          </a:stretch>
        </p:blipFill>
        <p:spPr>
          <a:xfrm>
            <a:off x="5943600" y="1594756"/>
            <a:ext cx="4522891" cy="4909584"/>
          </a:xfrm>
          <a:prstGeom prst="rect">
            <a:avLst/>
          </a:prstGeom>
          <a:ln>
            <a:solidFill>
              <a:schemeClr val="tx1"/>
            </a:solidFill>
          </a:ln>
        </p:spPr>
      </p:pic>
    </p:spTree>
    <p:extLst>
      <p:ext uri="{BB962C8B-B14F-4D97-AF65-F5344CB8AC3E}">
        <p14:creationId xmlns:p14="http://schemas.microsoft.com/office/powerpoint/2010/main" val="207524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 Tell </a:t>
            </a:r>
            <a:r>
              <a:rPr lang="en-US" altLang="en-US" sz="3600" cap="none" spc="0">
                <a:latin typeface="Oswald"/>
              </a:rPr>
              <a:t>Us About Your Parents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4499802"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instructed to provide information about both their parents on the FAFSA form.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25</a:t>
            </a:fld>
            <a:endParaRPr lang="en-US"/>
          </a:p>
        </p:txBody>
      </p:sp>
      <p:pic>
        <p:nvPicPr>
          <p:cNvPr id="4" name="Picture 3" descr="Screenshot continuation of the “Personal Circumstances” section, which asks the student if their parents are married. Below that, the student is reminded that they are required to provide information for both their parents and that they can invite their parents to the form to complete the required sections.">
            <a:extLst>
              <a:ext uri="{FF2B5EF4-FFF2-40B4-BE49-F238E27FC236}">
                <a16:creationId xmlns:a16="http://schemas.microsoft.com/office/drawing/2014/main" id="{D4E06D5E-ED4D-1D76-DDF2-769E6B7BB4E7}"/>
              </a:ext>
            </a:extLst>
          </p:cNvPr>
          <p:cNvPicPr>
            <a:picLocks noChangeAspect="1"/>
          </p:cNvPicPr>
          <p:nvPr/>
        </p:nvPicPr>
        <p:blipFill>
          <a:blip r:embed="rId3"/>
          <a:stretch>
            <a:fillRect/>
          </a:stretch>
        </p:blipFill>
        <p:spPr>
          <a:xfrm>
            <a:off x="5560213" y="1815829"/>
            <a:ext cx="5884076" cy="3849867"/>
          </a:xfrm>
          <a:prstGeom prst="rect">
            <a:avLst/>
          </a:prstGeom>
          <a:ln>
            <a:solidFill>
              <a:schemeClr val="tx1"/>
            </a:solidFill>
          </a:ln>
        </p:spPr>
      </p:pic>
    </p:spTree>
    <p:extLst>
      <p:ext uri="{BB962C8B-B14F-4D97-AF65-F5344CB8AC3E}">
        <p14:creationId xmlns:p14="http://schemas.microsoft.com/office/powerpoint/2010/main" val="37099091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(Continued)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250</a:t>
            </a:fld>
            <a:endParaRPr lang="en-US"/>
          </a:p>
        </p:txBody>
      </p:sp>
      <p:sp>
        <p:nvSpPr>
          <p:cNvPr id="2" name="TextBox 1">
            <a:extLst>
              <a:ext uri="{FF2B5EF4-FFF2-40B4-BE49-F238E27FC236}">
                <a16:creationId xmlns:a16="http://schemas.microsoft.com/office/drawing/2014/main" id="{EB8E2A2E-7BF1-151B-C335-F237C41D5475}"/>
              </a:ext>
            </a:extLst>
          </p:cNvPr>
          <p:cNvSpPr txBox="1"/>
          <p:nvPr/>
        </p:nvSpPr>
        <p:spPr>
          <a:xfrm>
            <a:off x="678460" y="1714500"/>
            <a:ext cx="437429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This is a continuation of the "FAFSA Form Answers" tab, where the student sees the answers that they provided on their FAFSA</a:t>
            </a:r>
            <a:r>
              <a:rPr lang="en-US" baseline="30000">
                <a:solidFill>
                  <a:srgbClr val="191918"/>
                </a:solidFill>
                <a:latin typeface="Arial"/>
                <a:cs typeface="Arial"/>
              </a:rPr>
              <a:t>®</a:t>
            </a:r>
            <a:r>
              <a:rPr lang="en-US">
                <a:solidFill>
                  <a:srgbClr val="191918"/>
                </a:solidFill>
                <a:latin typeface="Arial"/>
                <a:cs typeface="Arial"/>
              </a:rPr>
              <a:t> form. </a:t>
            </a:r>
            <a:endParaRPr lang="en-US">
              <a:cs typeface="Arial"/>
            </a:endParaRPr>
          </a:p>
        </p:txBody>
      </p:sp>
      <p:pic>
        <p:nvPicPr>
          <p:cNvPr id="6" name="Picture 5" descr="Screenshot continuation of the FAFSA Submission Summary, which displays the FAFSA answers tab. Each of the student sections of the FAFSA form are listed, which the student can select to expand and view the information that was provided. ">
            <a:extLst>
              <a:ext uri="{FF2B5EF4-FFF2-40B4-BE49-F238E27FC236}">
                <a16:creationId xmlns:a16="http://schemas.microsoft.com/office/drawing/2014/main" id="{E05A128C-A537-B7EE-D5F3-AB56DD893F21}"/>
              </a:ext>
            </a:extLst>
          </p:cNvPr>
          <p:cNvPicPr>
            <a:picLocks noChangeAspect="1"/>
          </p:cNvPicPr>
          <p:nvPr/>
        </p:nvPicPr>
        <p:blipFill>
          <a:blip r:embed="rId3"/>
          <a:stretch>
            <a:fillRect/>
          </a:stretch>
        </p:blipFill>
        <p:spPr>
          <a:xfrm>
            <a:off x="6281609" y="1714500"/>
            <a:ext cx="4214677" cy="4929768"/>
          </a:xfrm>
          <a:prstGeom prst="rect">
            <a:avLst/>
          </a:prstGeom>
          <a:ln>
            <a:solidFill>
              <a:schemeClr val="tx1"/>
            </a:solidFill>
          </a:ln>
        </p:spPr>
      </p:pic>
    </p:spTree>
    <p:extLst>
      <p:ext uri="{BB962C8B-B14F-4D97-AF65-F5344CB8AC3E}">
        <p14:creationId xmlns:p14="http://schemas.microsoft.com/office/powerpoint/2010/main" val="24094972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5D63-D473-85A6-D59F-BB897712B11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4422884-42F8-7AF3-3BDA-3D161DA273B3}"/>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Contributors</a:t>
            </a:r>
          </a:p>
        </p:txBody>
      </p:sp>
      <p:sp>
        <p:nvSpPr>
          <p:cNvPr id="5" name="Slide Number Placeholder 4">
            <a:extLst>
              <a:ext uri="{FF2B5EF4-FFF2-40B4-BE49-F238E27FC236}">
                <a16:creationId xmlns:a16="http://schemas.microsoft.com/office/drawing/2014/main" id="{16EDEE6A-9D42-1D52-5FB6-5C069298805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251</a:t>
            </a:fld>
            <a:endParaRPr lang="en-US"/>
          </a:p>
        </p:txBody>
      </p:sp>
      <p:sp>
        <p:nvSpPr>
          <p:cNvPr id="2" name="TextBox 1">
            <a:extLst>
              <a:ext uri="{FF2B5EF4-FFF2-40B4-BE49-F238E27FC236}">
                <a16:creationId xmlns:a16="http://schemas.microsoft.com/office/drawing/2014/main" id="{2488B180-2DE4-A9ED-FE9C-C575C6B6B966}"/>
              </a:ext>
            </a:extLst>
          </p:cNvPr>
          <p:cNvSpPr txBox="1"/>
          <p:nvPr/>
        </p:nvSpPr>
        <p:spPr>
          <a:xfrm>
            <a:off x="659875" y="1714500"/>
            <a:ext cx="106840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8"/>
                </a:solidFill>
                <a:latin typeface="Arial"/>
                <a:cs typeface="Arial"/>
              </a:rPr>
              <a:t>This is a continuation of the "FAFSA Form Answers" tab. If applicable, student sees the answers their contributor(s) provided on their FAFSA</a:t>
            </a:r>
            <a:r>
              <a:rPr lang="en-US" baseline="30000">
                <a:solidFill>
                  <a:srgbClr val="191918"/>
                </a:solidFill>
                <a:latin typeface="Arial"/>
                <a:cs typeface="Arial"/>
              </a:rPr>
              <a:t>®</a:t>
            </a:r>
            <a:r>
              <a:rPr lang="en-US">
                <a:solidFill>
                  <a:srgbClr val="191918"/>
                </a:solidFill>
                <a:latin typeface="Arial"/>
                <a:cs typeface="Arial"/>
              </a:rPr>
              <a:t> form. </a:t>
            </a:r>
            <a:endParaRPr lang="en-US">
              <a:cs typeface="Arial"/>
            </a:endParaRPr>
          </a:p>
        </p:txBody>
      </p:sp>
      <p:pic>
        <p:nvPicPr>
          <p:cNvPr id="3" name="Picture 2" descr="Screenshot continuation of the FAFSA Submission Summary, which displays the FAFSA answers tab. Under the listed section name of the FAFSA form, the student can review the answers their contributor provided on the form. ">
            <a:extLst>
              <a:ext uri="{FF2B5EF4-FFF2-40B4-BE49-F238E27FC236}">
                <a16:creationId xmlns:a16="http://schemas.microsoft.com/office/drawing/2014/main" id="{1F83671B-79C0-CAB1-B1DA-4DECF7C56790}"/>
              </a:ext>
            </a:extLst>
          </p:cNvPr>
          <p:cNvPicPr>
            <a:picLocks noChangeAspect="1"/>
          </p:cNvPicPr>
          <p:nvPr/>
        </p:nvPicPr>
        <p:blipFill rotWithShape="1">
          <a:blip r:embed="rId3"/>
          <a:srcRect r="-203" b="38739"/>
          <a:stretch/>
        </p:blipFill>
        <p:spPr>
          <a:xfrm>
            <a:off x="1039555" y="2620537"/>
            <a:ext cx="4604731" cy="3791418"/>
          </a:xfrm>
          <a:prstGeom prst="rect">
            <a:avLst/>
          </a:prstGeom>
          <a:ln>
            <a:solidFill>
              <a:schemeClr val="tx1"/>
            </a:solidFill>
          </a:ln>
        </p:spPr>
      </p:pic>
      <p:pic>
        <p:nvPicPr>
          <p:cNvPr id="6" name="Picture 5" descr="Screenshot continuation of the FAFSA Submission Summary, which displays the FAFSA answers tab. Each of the contributor sections of the FAFSA form are listed, which the student can select to expand and view the information that was provided. ">
            <a:extLst>
              <a:ext uri="{FF2B5EF4-FFF2-40B4-BE49-F238E27FC236}">
                <a16:creationId xmlns:a16="http://schemas.microsoft.com/office/drawing/2014/main" id="{A62CB544-6C3B-5284-BA8A-37C5063C09EC}"/>
              </a:ext>
            </a:extLst>
          </p:cNvPr>
          <p:cNvPicPr>
            <a:picLocks noChangeAspect="1"/>
          </p:cNvPicPr>
          <p:nvPr/>
        </p:nvPicPr>
        <p:blipFill>
          <a:blip r:embed="rId4"/>
          <a:stretch>
            <a:fillRect/>
          </a:stretch>
        </p:blipFill>
        <p:spPr>
          <a:xfrm>
            <a:off x="6147839" y="2618213"/>
            <a:ext cx="4916760" cy="3796062"/>
          </a:xfrm>
          <a:prstGeom prst="rect">
            <a:avLst/>
          </a:prstGeom>
          <a:ln>
            <a:solidFill>
              <a:schemeClr val="tx1"/>
            </a:solidFill>
          </a:ln>
        </p:spPr>
      </p:pic>
    </p:spTree>
    <p:extLst>
      <p:ext uri="{BB962C8B-B14F-4D97-AF65-F5344CB8AC3E}">
        <p14:creationId xmlns:p14="http://schemas.microsoft.com/office/powerpoint/2010/main" val="343906037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School Information</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"School Information" tab, the student sees information about the college(s) and/or career school(s) that they selected to send their FAFSA</a:t>
            </a:r>
            <a:r>
              <a:rPr lang="en-US" baseline="30000">
                <a:solidFill>
                  <a:srgbClr val="191918"/>
                </a:solidFill>
                <a:latin typeface="Arial"/>
                <a:cs typeface="Arial"/>
              </a:rPr>
              <a:t>®</a:t>
            </a:r>
            <a:r>
              <a:rPr lang="en-US">
                <a:solidFill>
                  <a:srgbClr val="191918"/>
                </a:solidFill>
                <a:latin typeface="Arial"/>
                <a:cs typeface="Arial"/>
              </a:rPr>
              <a:t> information. The student can compare the graduation rate, retention rate, transfer rate, default rate, median debt upon completion, and average annual cost of their selected schools.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252</a:t>
            </a:fld>
            <a:endParaRPr lang="en-US"/>
          </a:p>
        </p:txBody>
      </p:sp>
      <p:pic>
        <p:nvPicPr>
          <p:cNvPr id="7" name="Picture 6" descr="Screenshot continuation of the FAFSA Submission Summary, which displays the school information tab. The schools that the student listed on their FAFSA form are displayed with additional information provided for them to compare. This includes graduation rate, retention rate, transfer rate, default rate, median debt upon completion, and average annual cost. ">
            <a:extLst>
              <a:ext uri="{FF2B5EF4-FFF2-40B4-BE49-F238E27FC236}">
                <a16:creationId xmlns:a16="http://schemas.microsoft.com/office/drawing/2014/main" id="{F42E8013-6991-CA7B-A040-7C474A6B57C3}"/>
              </a:ext>
            </a:extLst>
          </p:cNvPr>
          <p:cNvPicPr>
            <a:picLocks noChangeAspect="1"/>
          </p:cNvPicPr>
          <p:nvPr/>
        </p:nvPicPr>
        <p:blipFill>
          <a:blip r:embed="rId3"/>
          <a:stretch>
            <a:fillRect/>
          </a:stretch>
        </p:blipFill>
        <p:spPr>
          <a:xfrm>
            <a:off x="5074657" y="1713517"/>
            <a:ext cx="6859044" cy="3333620"/>
          </a:xfrm>
          <a:prstGeom prst="rect">
            <a:avLst/>
          </a:prstGeom>
          <a:ln>
            <a:solidFill>
              <a:schemeClr val="tx1"/>
            </a:solidFill>
          </a:ln>
        </p:spPr>
      </p:pic>
    </p:spTree>
    <p:extLst>
      <p:ext uri="{BB962C8B-B14F-4D97-AF65-F5344CB8AC3E}">
        <p14:creationId xmlns:p14="http://schemas.microsoft.com/office/powerpoint/2010/main" val="189881316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Next Steps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2C1583FB-6C88-B3C7-3E61-7FE8647597B5}"/>
              </a:ext>
            </a:extLst>
          </p:cNvPr>
          <p:cNvSpPr txBox="1"/>
          <p:nvPr/>
        </p:nvSpPr>
        <p:spPr>
          <a:xfrm>
            <a:off x="662240" y="1717073"/>
            <a:ext cx="4758846"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"Next Steps" tab, the student sees comments that pertain to their FAFSA</a:t>
            </a:r>
            <a:r>
              <a:rPr lang="en-US" baseline="30000">
                <a:solidFill>
                  <a:srgbClr val="191918"/>
                </a:solidFill>
                <a:latin typeface="Arial"/>
                <a:cs typeface="Arial"/>
              </a:rPr>
              <a:t>®</a:t>
            </a:r>
            <a:r>
              <a:rPr lang="en-US">
                <a:solidFill>
                  <a:srgbClr val="191918"/>
                </a:solidFill>
                <a:latin typeface="Arial"/>
                <a:cs typeface="Arial"/>
              </a:rPr>
              <a:t> form. Some comments may require the student to make a correction or send additional documentation to their school. Other comments may be informational and do not require any further action from the student.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253</a:t>
            </a:fld>
            <a:endParaRPr lang="en-US"/>
          </a:p>
        </p:txBody>
      </p:sp>
      <p:pic>
        <p:nvPicPr>
          <p:cNvPr id="7" name="Picture 6" descr="Screenshot continuation of the FAFSA Submission Summary, which displays the next steps tab. Three steps are provided for the student to follow: correct any errors on the FAFSA information,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
            <a:extLst>
              <a:ext uri="{FF2B5EF4-FFF2-40B4-BE49-F238E27FC236}">
                <a16:creationId xmlns:a16="http://schemas.microsoft.com/office/drawing/2014/main" id="{FF1E154A-B234-E09C-D4E3-06F1DEAE9BD3}"/>
              </a:ext>
            </a:extLst>
          </p:cNvPr>
          <p:cNvPicPr>
            <a:picLocks noChangeAspect="1"/>
          </p:cNvPicPr>
          <p:nvPr/>
        </p:nvPicPr>
        <p:blipFill>
          <a:blip r:embed="rId3"/>
          <a:stretch>
            <a:fillRect/>
          </a:stretch>
        </p:blipFill>
        <p:spPr>
          <a:xfrm>
            <a:off x="6096000" y="1717073"/>
            <a:ext cx="3440314" cy="4902452"/>
          </a:xfrm>
          <a:prstGeom prst="rect">
            <a:avLst/>
          </a:prstGeom>
          <a:ln>
            <a:solidFill>
              <a:schemeClr val="tx1"/>
            </a:solidFill>
          </a:ln>
        </p:spPr>
      </p:pic>
    </p:spTree>
    <p:extLst>
      <p:ext uri="{BB962C8B-B14F-4D97-AF65-F5344CB8AC3E}">
        <p14:creationId xmlns:p14="http://schemas.microsoft.com/office/powerpoint/2010/main" val="157709077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More Resources </a:t>
            </a: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460955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Lastly, along the right side of their FAFSA Submission Summary, the student can access additional resources, including visiting “My Aid” or College Scorecard.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254</a:t>
            </a:fld>
            <a:endParaRPr lang="en-US"/>
          </a:p>
        </p:txBody>
      </p:sp>
      <p:pic>
        <p:nvPicPr>
          <p:cNvPr id="2" name="Picture 1" descr="Screenshot continuation of the FAFSA Submission Summary. Hyperlinks provide the student with the option to view information about their student aid by visiting My Aid and to compare schools using the College Scorecard. ">
            <a:extLst>
              <a:ext uri="{FF2B5EF4-FFF2-40B4-BE49-F238E27FC236}">
                <a16:creationId xmlns:a16="http://schemas.microsoft.com/office/drawing/2014/main" id="{030B51A2-0060-91CD-D7B2-497810C8C135}"/>
              </a:ext>
            </a:extLst>
          </p:cNvPr>
          <p:cNvPicPr>
            <a:picLocks noChangeAspect="1"/>
          </p:cNvPicPr>
          <p:nvPr/>
        </p:nvPicPr>
        <p:blipFill>
          <a:blip r:embed="rId3"/>
          <a:stretch>
            <a:fillRect/>
          </a:stretch>
        </p:blipFill>
        <p:spPr>
          <a:xfrm>
            <a:off x="5687940" y="1729232"/>
            <a:ext cx="5549903" cy="4408030"/>
          </a:xfrm>
          <a:prstGeom prst="rect">
            <a:avLst/>
          </a:prstGeom>
          <a:ln>
            <a:solidFill>
              <a:schemeClr val="tx1"/>
            </a:solidFill>
          </a:ln>
        </p:spPr>
      </p:pic>
    </p:spTree>
    <p:extLst>
      <p:ext uri="{BB962C8B-B14F-4D97-AF65-F5344CB8AC3E}">
        <p14:creationId xmlns:p14="http://schemas.microsoft.com/office/powerpoint/2010/main" val="365013895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7374181" cy="2057397"/>
          </a:xfrm>
        </p:spPr>
        <p:txBody>
          <a:bodyPr/>
          <a:lstStyle/>
          <a:p>
            <a:r>
              <a:rPr lang="en-US" sz="4800" cap="none">
                <a:latin typeface="Oswald"/>
              </a:rPr>
              <a:t>Dependent Student and Direct Unsubsidized Loan </a:t>
            </a:r>
            <a:endParaRPr lang="en-US" sz="4800" cap="none"/>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80027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127" y="1589049"/>
            <a:ext cx="4994251"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If the parents of a dependent student are unwilling to provide their information but the student doesn’t have an unusual circumstance, the student can choose to have their school determine their eligibility </a:t>
            </a:r>
            <a:r>
              <a:rPr lang="en-US">
                <a:cs typeface="Calibri"/>
              </a:rPr>
              <a:t>for a Direct Unsubsidized Loan only. </a:t>
            </a:r>
            <a:br>
              <a:rPr lang="en-US">
                <a:cs typeface="Calibri"/>
              </a:rPr>
            </a:br>
            <a:r>
              <a:rPr lang="en-US">
                <a:cs typeface="Calibri"/>
              </a:rPr>
              <a:t>Note: Selecting “Yes” here makes the student ineligible for other types of federal student aid, such as Federal Pell Grants, Federal Work-Study, or Direct Subsidized Loans.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256</a:t>
            </a:fld>
            <a:endParaRPr lang="en-US"/>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E24110A0-305B-696E-E99A-A529A9C622F0}"/>
              </a:ext>
            </a:extLst>
          </p:cNvPr>
          <p:cNvPicPr>
            <a:picLocks noChangeAspect="1"/>
          </p:cNvPicPr>
          <p:nvPr/>
        </p:nvPicPr>
        <p:blipFill>
          <a:blip r:embed="rId3"/>
          <a:stretch>
            <a:fillRect/>
          </a:stretch>
        </p:blipFill>
        <p:spPr>
          <a:xfrm>
            <a:off x="5653379" y="1712291"/>
            <a:ext cx="6248168" cy="4085241"/>
          </a:xfrm>
          <a:prstGeom prst="rect">
            <a:avLst/>
          </a:prstGeom>
          <a:ln>
            <a:solidFill>
              <a:schemeClr val="tx1"/>
            </a:solidFill>
          </a:ln>
        </p:spPr>
      </p:pic>
    </p:spTree>
    <p:extLst>
      <p:ext uri="{BB962C8B-B14F-4D97-AF65-F5344CB8AC3E}">
        <p14:creationId xmlns:p14="http://schemas.microsoft.com/office/powerpoint/2010/main" val="410767032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Selects </a:t>
            </a:r>
            <a:r>
              <a:rPr lang="en-US" sz="3600" cap="none" spc="0">
                <a:latin typeface="Oswald"/>
              </a:rPr>
              <a:t>Direct Unsubsidized Loan Only </a:t>
            </a:r>
            <a:endParaRPr lang="en-US" altLang="en-US" sz="3600" cap="none" spc="0">
              <a:latin typeface="Oswald"/>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944" y="1720243"/>
            <a:ext cx="4521656"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If the student selects "Yes" to have their school determine their eligibility for a Direct Unsubsidized Loan only and then selects "Continue," a pop-up window appears warning the student that they will not be eligible for most federal student aid.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257</a:t>
            </a:fld>
            <a:endParaRPr lang="en-US"/>
          </a:p>
        </p:txBody>
      </p:sp>
      <p:pic>
        <p:nvPicPr>
          <p:cNvPr id="4" name="Picture 3" descr="Screenshot of the pop-up window that appears after a student selects “Continue” after selecting “Yes” to have their school determine their eligibility for a Direct Unsubsidized Loan only. The student is warned that they will not be eligible for most federal student aid, and that they will be considered for a limited amount of Direct Unsubsidized Loans only. It also tells the student that any existing parent information will be removed. The student is asked if they want to continue. Buttons allow the student to select “Continue” or “Return to Form.”">
            <a:extLst>
              <a:ext uri="{FF2B5EF4-FFF2-40B4-BE49-F238E27FC236}">
                <a16:creationId xmlns:a16="http://schemas.microsoft.com/office/drawing/2014/main" id="{49ACF3BA-0952-7086-8B81-20329AA4A471}"/>
              </a:ext>
            </a:extLst>
          </p:cNvPr>
          <p:cNvPicPr>
            <a:picLocks noChangeAspect="1"/>
          </p:cNvPicPr>
          <p:nvPr/>
        </p:nvPicPr>
        <p:blipFill>
          <a:blip r:embed="rId3"/>
          <a:stretch>
            <a:fillRect/>
          </a:stretch>
        </p:blipFill>
        <p:spPr>
          <a:xfrm>
            <a:off x="5382594" y="1718930"/>
            <a:ext cx="6486136" cy="4208721"/>
          </a:xfrm>
          <a:prstGeom prst="rect">
            <a:avLst/>
          </a:prstGeom>
          <a:ln>
            <a:solidFill>
              <a:schemeClr val="tx1"/>
            </a:solidFill>
          </a:ln>
        </p:spPr>
      </p:pic>
    </p:spTree>
    <p:extLst>
      <p:ext uri="{BB962C8B-B14F-4D97-AF65-F5344CB8AC3E}">
        <p14:creationId xmlns:p14="http://schemas.microsoft.com/office/powerpoint/2010/main" val="89448703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Unaccompanied Homeless Youth</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258</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7488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4229" y="1724191"/>
            <a:ext cx="4507371"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unaccompanied and either homeless or at risk of being homeless. The student selects "Yes." Next, the student is asked who determined that they are homeless or at risk of being homeless. They select "None of these apply."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259</a:t>
            </a:fld>
            <a:endParaRPr lang="en-US"/>
          </a:p>
        </p:txBody>
      </p:sp>
      <p:pic>
        <p:nvPicPr>
          <p:cNvPr id="3" name="Picture 2" descr="Screenshot of the “Student Personal Circumstances” section, which asks the student if they were unaccompanied and either homeless or self-supporting and at risk for homelessness on or after July 1, 2024. After selecting yes, the student is directed to select all that apply from a list of entities as the source.">
            <a:extLst>
              <a:ext uri="{FF2B5EF4-FFF2-40B4-BE49-F238E27FC236}">
                <a16:creationId xmlns:a16="http://schemas.microsoft.com/office/drawing/2014/main" id="{73DF3252-2772-CDE2-C7DF-A3BC478467D7}"/>
              </a:ext>
            </a:extLst>
          </p:cNvPr>
          <p:cNvPicPr>
            <a:picLocks noChangeAspect="1"/>
          </p:cNvPicPr>
          <p:nvPr/>
        </p:nvPicPr>
        <p:blipFill>
          <a:blip r:embed="rId3"/>
          <a:stretch>
            <a:fillRect/>
          </a:stretch>
        </p:blipFill>
        <p:spPr>
          <a:xfrm>
            <a:off x="5552168" y="1524000"/>
            <a:ext cx="5678251" cy="4776440"/>
          </a:xfrm>
          <a:prstGeom prst="rect">
            <a:avLst/>
          </a:prstGeom>
          <a:ln>
            <a:solidFill>
              <a:schemeClr val="tx1"/>
            </a:solidFill>
          </a:ln>
        </p:spPr>
      </p:pic>
    </p:spTree>
    <p:extLst>
      <p:ext uri="{BB962C8B-B14F-4D97-AF65-F5344CB8AC3E}">
        <p14:creationId xmlns:p14="http://schemas.microsoft.com/office/powerpoint/2010/main" val="325435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Invites Parents to FAFSA</a:t>
            </a:r>
            <a:r>
              <a:rPr lang="en-US" altLang="en-US" sz="3600" cap="none" spc="0" baseline="30000">
                <a:latin typeface="Oswald"/>
              </a:rPr>
              <a:t>®</a:t>
            </a:r>
            <a:r>
              <a:rPr lang="en-US" altLang="en-US" sz="3600" cap="none" spc="0">
                <a:latin typeface="Oswald"/>
              </a:rPr>
              <a:t> Form</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676471" y="1525014"/>
            <a:ext cx="10030408"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In this scenario, the student invites one parent.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a:t>
            </a:fld>
            <a:endParaRPr lang="en-US"/>
          </a:p>
        </p:txBody>
      </p:sp>
      <p:pic>
        <p:nvPicPr>
          <p:cNvPr id="7" name="Picture 6" descr="Screenshot continuation of the “Personal Circumstances” section, which instructs the student to invite their parents to the FAFSA form to provide their information. There are text boxes to enter the name for the parent and the parent’s spouse or partner.">
            <a:extLst>
              <a:ext uri="{FF2B5EF4-FFF2-40B4-BE49-F238E27FC236}">
                <a16:creationId xmlns:a16="http://schemas.microsoft.com/office/drawing/2014/main" id="{7093D4F7-F43B-9529-7F60-92DA669BDB04}"/>
              </a:ext>
            </a:extLst>
          </p:cNvPr>
          <p:cNvPicPr>
            <a:picLocks noChangeAspect="1"/>
          </p:cNvPicPr>
          <p:nvPr/>
        </p:nvPicPr>
        <p:blipFill>
          <a:blip r:embed="rId3"/>
          <a:stretch>
            <a:fillRect/>
          </a:stretch>
        </p:blipFill>
        <p:spPr>
          <a:xfrm>
            <a:off x="1228493" y="2589248"/>
            <a:ext cx="4607162" cy="4031267"/>
          </a:xfrm>
          <a:prstGeom prst="rect">
            <a:avLst/>
          </a:prstGeom>
          <a:ln>
            <a:solidFill>
              <a:schemeClr val="tx1"/>
            </a:solidFill>
          </a:ln>
        </p:spPr>
      </p:pic>
      <p:pic>
        <p:nvPicPr>
          <p:cNvPr id="10" name="Picture 9" descr="Screenshot continuation of the “Personal Circumstances” section, which instructs the student to invite their parents to the FAFSA form to provide their information. Text boxes request the parent's and parent’s spouse or partner’s date of birth, Social Security numbers, and email addresses. Below, there is a button for the student to “Send Invite.”">
            <a:extLst>
              <a:ext uri="{FF2B5EF4-FFF2-40B4-BE49-F238E27FC236}">
                <a16:creationId xmlns:a16="http://schemas.microsoft.com/office/drawing/2014/main" id="{28401DEF-1E26-C773-A00D-4B4E2EC61776}"/>
              </a:ext>
            </a:extLst>
          </p:cNvPr>
          <p:cNvPicPr>
            <a:picLocks noChangeAspect="1"/>
          </p:cNvPicPr>
          <p:nvPr/>
        </p:nvPicPr>
        <p:blipFill>
          <a:blip r:embed="rId4"/>
          <a:stretch>
            <a:fillRect/>
          </a:stretch>
        </p:blipFill>
        <p:spPr>
          <a:xfrm>
            <a:off x="6172200" y="2589248"/>
            <a:ext cx="5088316" cy="4031267"/>
          </a:xfrm>
          <a:prstGeom prst="rect">
            <a:avLst/>
          </a:prstGeom>
          <a:ln>
            <a:solidFill>
              <a:schemeClr val="tx1"/>
            </a:solidFill>
          </a:ln>
        </p:spPr>
      </p:pic>
    </p:spTree>
    <p:extLst>
      <p:ext uri="{BB962C8B-B14F-4D97-AF65-F5344CB8AC3E}">
        <p14:creationId xmlns:p14="http://schemas.microsoft.com/office/powerpoint/2010/main" val="89631494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Impact of Unaccompanied Homeless Youth Status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558808" y="1717378"/>
            <a:ext cx="5785676" cy="4877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4000"/>
              </a:lnSpc>
            </a:pPr>
            <a:r>
              <a:rPr lang="en-US" dirty="0">
                <a:latin typeface="Arial"/>
                <a:ea typeface="Calibri"/>
                <a:cs typeface="Calibri"/>
              </a:rPr>
              <a:t>Based on the answers provided by the student, they are not required to provide parent information on the FAFSA</a:t>
            </a:r>
            <a:r>
              <a:rPr lang="en-US" baseline="30000" dirty="0">
                <a:solidFill>
                  <a:srgbClr val="191918"/>
                </a:solidFill>
                <a:latin typeface="Arial"/>
                <a:cs typeface="Arial"/>
              </a:rPr>
              <a:t>®</a:t>
            </a:r>
            <a:r>
              <a:rPr lang="en-US" dirty="0">
                <a:latin typeface="Arial"/>
                <a:ea typeface="Calibri"/>
                <a:cs typeface="Calibri"/>
              </a:rPr>
              <a:t> form. The student is able to sign and </a:t>
            </a:r>
            <a:r>
              <a:rPr lang="en-US" dirty="0">
                <a:latin typeface="Arial"/>
                <a:cs typeface="Calibri"/>
              </a:rPr>
              <a:t>submit the FAFSA form, but they will need to contact the financial aid office at their school about their circumstances. The school will be required to make </a:t>
            </a:r>
            <a:br>
              <a:rPr lang="en-US" dirty="0">
                <a:latin typeface="Arial"/>
                <a:cs typeface="Calibri"/>
              </a:rPr>
            </a:br>
            <a:r>
              <a:rPr lang="en-US" dirty="0">
                <a:latin typeface="Arial"/>
                <a:cs typeface="Calibri"/>
              </a:rPr>
              <a:t>a determination of the student’s unaccompanied homeless youth status based on a written statement from the student or a documented interview with the student. Until the student’s circumstances are verified, the U.S. Department of Education's office of Federal Student Aid will only provide the student an estimate of their federal student aid eligibility.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260</a:t>
            </a:fld>
            <a:endParaRPr lang="en-US"/>
          </a:p>
        </p:txBody>
      </p:sp>
      <p:pic>
        <p:nvPicPr>
          <p:cNvPr id="3" name="Picture 2" descr="Screenshot that informs the student that, based on their answers in the previous section, they are determined to be a provisionally independent student or unaccompanied homeless youth. Below that, the student is informed that they can proceed without parent information. The student is instructed to contact their school’s financial aid office to speak to the school about their circumstances. They are also informed that until their circumstances are verified, they will not have a Student Aid Index calculated and will only be provided an estimate of federal student aid eligibility.">
            <a:extLst>
              <a:ext uri="{FF2B5EF4-FFF2-40B4-BE49-F238E27FC236}">
                <a16:creationId xmlns:a16="http://schemas.microsoft.com/office/drawing/2014/main" id="{B9A82C5E-47FB-5CB9-F609-B02B8F04252B}"/>
              </a:ext>
            </a:extLst>
          </p:cNvPr>
          <p:cNvPicPr>
            <a:picLocks noChangeAspect="1"/>
          </p:cNvPicPr>
          <p:nvPr/>
        </p:nvPicPr>
        <p:blipFill>
          <a:blip r:embed="rId3"/>
          <a:stretch>
            <a:fillRect/>
          </a:stretch>
        </p:blipFill>
        <p:spPr>
          <a:xfrm>
            <a:off x="6341586" y="1718930"/>
            <a:ext cx="5444308" cy="4180829"/>
          </a:xfrm>
          <a:prstGeom prst="rect">
            <a:avLst/>
          </a:prstGeom>
          <a:ln>
            <a:solidFill>
              <a:schemeClr val="tx1"/>
            </a:solidFill>
          </a:ln>
        </p:spPr>
      </p:pic>
    </p:spTree>
    <p:extLst>
      <p:ext uri="{BB962C8B-B14F-4D97-AF65-F5344CB8AC3E}">
        <p14:creationId xmlns:p14="http://schemas.microsoft.com/office/powerpoint/2010/main" val="293509635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Provisionally Independent Student</a:t>
            </a:r>
            <a:endParaRPr lang="en-US" sz="4800" cap="none"/>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261</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065496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0552"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74228" y="1714500"/>
            <a:ext cx="391206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"Yes."</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262</a:t>
            </a:fld>
            <a:endParaRPr lang="en-US"/>
          </a:p>
        </p:txBody>
      </p:sp>
      <p:pic>
        <p:nvPicPr>
          <p:cNvPr id="4" name="Picture 3" descr="Screenshot of the “Student Personal Circumstances” section, which asks the student if unusual circumstances prevent them from contacting their parents or if contacting the parents would pose a risk to the student. These circumstances include an abusive home, being abandoned, refugee or asylee status, human trafficking, and incarceration.">
            <a:extLst>
              <a:ext uri="{FF2B5EF4-FFF2-40B4-BE49-F238E27FC236}">
                <a16:creationId xmlns:a16="http://schemas.microsoft.com/office/drawing/2014/main" id="{49EF28BB-1608-4D06-5506-1B9A66B49FBD}"/>
              </a:ext>
            </a:extLst>
          </p:cNvPr>
          <p:cNvPicPr>
            <a:picLocks noChangeAspect="1"/>
          </p:cNvPicPr>
          <p:nvPr/>
        </p:nvPicPr>
        <p:blipFill>
          <a:blip r:embed="rId3"/>
          <a:stretch>
            <a:fillRect/>
          </a:stretch>
        </p:blipFill>
        <p:spPr>
          <a:xfrm>
            <a:off x="4914249" y="1719146"/>
            <a:ext cx="6238554" cy="4776440"/>
          </a:xfrm>
          <a:prstGeom prst="rect">
            <a:avLst/>
          </a:prstGeom>
          <a:ln>
            <a:solidFill>
              <a:schemeClr val="tx1"/>
            </a:solidFill>
          </a:ln>
        </p:spPr>
      </p:pic>
    </p:spTree>
    <p:extLst>
      <p:ext uri="{BB962C8B-B14F-4D97-AF65-F5344CB8AC3E}">
        <p14:creationId xmlns:p14="http://schemas.microsoft.com/office/powerpoint/2010/main" val="378428635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Impact of Provisionally Independent Status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55186" y="1652685"/>
            <a:ext cx="5440813" cy="4877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4000"/>
              </a:lnSpc>
            </a:pPr>
            <a:r>
              <a:rPr lang="en-US" dirty="0">
                <a:latin typeface="Arial"/>
                <a:ea typeface="Calibri"/>
                <a:cs typeface="Calibri"/>
              </a:rPr>
              <a:t>Based on the answers provided by the student, they are considered a provisionally independent student and are not required to provide parent information. The student is able to sign and submit their FAFSA</a:t>
            </a:r>
            <a:r>
              <a:rPr lang="en-US" baseline="30000" dirty="0">
                <a:solidFill>
                  <a:srgbClr val="191918"/>
                </a:solidFill>
                <a:latin typeface="Arial"/>
                <a:cs typeface="Arial"/>
              </a:rPr>
              <a:t>®</a:t>
            </a:r>
            <a:r>
              <a:rPr lang="en-US" dirty="0">
                <a:latin typeface="Arial"/>
                <a:ea typeface="Calibri"/>
                <a:cs typeface="Calibri"/>
              </a:rPr>
              <a:t> form, but they will need to contact their school to see what supporting documentation they need to submit. A financial aid administrator at the school will review and make a determination regarding a dependency override. Until the student’s circumstances are verified, the U.S. Department of Education's office of Federal Student Aid will only provide the student an estimate of their federal student aid eligibility. </a:t>
            </a:r>
            <a:endParaRPr lang="en-US" dirty="0">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263</a:t>
            </a:fld>
            <a:endParaRPr lang="en-US"/>
          </a:p>
        </p:txBody>
      </p:sp>
      <p:pic>
        <p:nvPicPr>
          <p:cNvPr id="6" name="Picture 5" descr="Screenshot that informs the student that, based on their answers in the previous section, they are determined to be a provisionally independent student or unaccompanied homeless youth. Below that, the student is informed that they can proceed without parent information. The student is instructed to contact their school’s financial aid office to speak to the school about their circumstances. They are also informed that until their circumstances are verified, they will not have a Student Aid Index calculated and will only be provided an estimate of federal student aid eligibility.">
            <a:extLst>
              <a:ext uri="{FF2B5EF4-FFF2-40B4-BE49-F238E27FC236}">
                <a16:creationId xmlns:a16="http://schemas.microsoft.com/office/drawing/2014/main" id="{EDCB93E6-2C02-FDAA-FBD1-BA6F17471959}"/>
              </a:ext>
            </a:extLst>
          </p:cNvPr>
          <p:cNvPicPr>
            <a:picLocks noChangeAspect="1"/>
          </p:cNvPicPr>
          <p:nvPr/>
        </p:nvPicPr>
        <p:blipFill>
          <a:blip r:embed="rId3"/>
          <a:stretch>
            <a:fillRect/>
          </a:stretch>
        </p:blipFill>
        <p:spPr>
          <a:xfrm>
            <a:off x="6341586" y="1718930"/>
            <a:ext cx="5444308" cy="4180829"/>
          </a:xfrm>
          <a:prstGeom prst="rect">
            <a:avLst/>
          </a:prstGeom>
          <a:ln>
            <a:solidFill>
              <a:schemeClr val="tx1"/>
            </a:solidFill>
          </a:ln>
        </p:spPr>
      </p:pic>
    </p:spTree>
    <p:extLst>
      <p:ext uri="{BB962C8B-B14F-4D97-AF65-F5344CB8AC3E}">
        <p14:creationId xmlns:p14="http://schemas.microsoft.com/office/powerpoint/2010/main" val="37801778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47485"/>
            <a:ext cx="10885854" cy="2057397"/>
          </a:xfrm>
        </p:spPr>
        <p:txBody>
          <a:bodyPr/>
          <a:lstStyle/>
          <a:p>
            <a:r>
              <a:rPr lang="en-US" sz="4800" cap="none">
                <a:latin typeface="Oswald"/>
                <a:ea typeface="Noto Serif"/>
                <a:cs typeface="Noto Serif"/>
              </a:rPr>
              <a:t>Student Adds Schools to FAFSA</a:t>
            </a:r>
            <a:r>
              <a:rPr lang="en-US" sz="4800" cap="none" baseline="30000">
                <a:latin typeface="Oswald"/>
                <a:ea typeface="Noto Serif"/>
                <a:cs typeface="Noto Serif"/>
              </a:rPr>
              <a:t>®</a:t>
            </a:r>
            <a:r>
              <a:rPr lang="en-US" sz="4800" cap="none">
                <a:latin typeface="Oswald"/>
                <a:ea typeface="Noto Serif"/>
                <a:cs typeface="Noto Serif"/>
              </a:rPr>
              <a:t> Form</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264</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4522217"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have an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395556" y="1727316"/>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265</a:t>
            </a:fld>
            <a:endParaRPr lang="en-US"/>
          </a:p>
        </p:txBody>
      </p:sp>
    </p:spTree>
    <p:extLst>
      <p:ext uri="{BB962C8B-B14F-4D97-AF65-F5344CB8AC3E}">
        <p14:creationId xmlns:p14="http://schemas.microsoft.com/office/powerpoint/2010/main" val="285189483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3364960"/>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266</a:t>
            </a:fld>
            <a:endParaRPr lang="en-US"/>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A75CEF6E-B1B3-903C-AA1A-37C575561B0C}"/>
              </a:ext>
            </a:extLst>
          </p:cNvPr>
          <p:cNvPicPr>
            <a:picLocks noChangeAspect="1"/>
          </p:cNvPicPr>
          <p:nvPr/>
        </p:nvPicPr>
        <p:blipFill>
          <a:blip r:embed="rId3"/>
          <a:stretch>
            <a:fillRect/>
          </a:stretch>
        </p:blipFill>
        <p:spPr>
          <a:xfrm>
            <a:off x="5573313" y="1821366"/>
            <a:ext cx="5951911" cy="4181709"/>
          </a:xfrm>
          <a:prstGeom prst="rect">
            <a:avLst/>
          </a:prstGeom>
          <a:ln>
            <a:solidFill>
              <a:schemeClr val="tx1"/>
            </a:solidFill>
          </a:ln>
        </p:spPr>
      </p:pic>
    </p:spTree>
    <p:extLst>
      <p:ext uri="{BB962C8B-B14F-4D97-AF65-F5344CB8AC3E}">
        <p14:creationId xmlns:p14="http://schemas.microsoft.com/office/powerpoint/2010/main" val="287900454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555521"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Within the "Actions" menu, the student can select "Add or Remove Schools.” Selecting this option will start a voluntary correction to update their selected schools.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267</a:t>
            </a:fld>
            <a:endParaRPr lang="en-US"/>
          </a:p>
        </p:txBody>
      </p:sp>
      <p:pic>
        <p:nvPicPr>
          <p:cNvPr id="3" name="Picture 2"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Make Corrections,” and “View FAFSA Submission Summary.”">
            <a:extLst>
              <a:ext uri="{FF2B5EF4-FFF2-40B4-BE49-F238E27FC236}">
                <a16:creationId xmlns:a16="http://schemas.microsoft.com/office/drawing/2014/main" id="{B311E5A1-8B81-D73C-A0F6-03819823C16E}"/>
              </a:ext>
            </a:extLst>
          </p:cNvPr>
          <p:cNvPicPr>
            <a:picLocks noChangeAspect="1"/>
          </p:cNvPicPr>
          <p:nvPr/>
        </p:nvPicPr>
        <p:blipFill>
          <a:blip r:embed="rId3"/>
          <a:stretch>
            <a:fillRect/>
          </a:stretch>
        </p:blipFill>
        <p:spPr>
          <a:xfrm>
            <a:off x="5494099" y="1486829"/>
            <a:ext cx="5887313" cy="5018049"/>
          </a:xfrm>
          <a:prstGeom prst="rect">
            <a:avLst/>
          </a:prstGeom>
          <a:ln>
            <a:solidFill>
              <a:schemeClr val="tx1"/>
            </a:solidFill>
          </a:ln>
        </p:spPr>
      </p:pic>
    </p:spTree>
    <p:extLst>
      <p:ext uri="{BB962C8B-B14F-4D97-AF65-F5344CB8AC3E}">
        <p14:creationId xmlns:p14="http://schemas.microsoft.com/office/powerpoint/2010/main" val="275704530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58383" y="1711411"/>
            <a:ext cx="4568884" cy="294952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Farther down the "Details" page, the student sees their invited contributor(s), selected school(s) and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submission history. In this scenario, the student selects "Add or Remove Schools" within the "Actions" menu to update their selected schools.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268</a:t>
            </a:fld>
            <a:endParaRPr lang="en-US"/>
          </a:p>
        </p:txBody>
      </p:sp>
      <p:pic>
        <p:nvPicPr>
          <p:cNvPr id="3" name="Picture 2" descr="Screenshot continuation of the “Details” page. Further down on the “Details” page, the student can find out information of scholarships and grants under Next Steps, they can find their list of selected colleges out of the allotted twenty, and they can view their FAFSA Submission History. ">
            <a:extLst>
              <a:ext uri="{FF2B5EF4-FFF2-40B4-BE49-F238E27FC236}">
                <a16:creationId xmlns:a16="http://schemas.microsoft.com/office/drawing/2014/main" id="{4BB534DB-7772-C8E8-6A1B-A7DB6BB3EC60}"/>
              </a:ext>
            </a:extLst>
          </p:cNvPr>
          <p:cNvPicPr>
            <a:picLocks noChangeAspect="1"/>
          </p:cNvPicPr>
          <p:nvPr/>
        </p:nvPicPr>
        <p:blipFill>
          <a:blip r:embed="rId3"/>
          <a:stretch>
            <a:fillRect/>
          </a:stretch>
        </p:blipFill>
        <p:spPr>
          <a:xfrm>
            <a:off x="6096000" y="1368114"/>
            <a:ext cx="4283927" cy="5311234"/>
          </a:xfrm>
          <a:prstGeom prst="rect">
            <a:avLst/>
          </a:prstGeom>
          <a:ln>
            <a:solidFill>
              <a:schemeClr val="tx1"/>
            </a:solidFill>
          </a:ln>
        </p:spPr>
      </p:pic>
    </p:spTree>
    <p:extLst>
      <p:ext uri="{BB962C8B-B14F-4D97-AF65-F5344CB8AC3E}">
        <p14:creationId xmlns:p14="http://schemas.microsoft.com/office/powerpoint/2010/main" val="87557690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620781"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 The student selects "Add or Remove Schools" to begin their correction.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269</a:t>
            </a:fld>
            <a:endParaRPr lang="en-US"/>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A button at the bottom of the page allows the student to “Add or Remove Schools.”">
            <a:extLst>
              <a:ext uri="{FF2B5EF4-FFF2-40B4-BE49-F238E27FC236}">
                <a16:creationId xmlns:a16="http://schemas.microsoft.com/office/drawing/2014/main" id="{8FFCC070-95DE-C1D5-73AE-D9326DEBB1E7}"/>
              </a:ext>
            </a:extLst>
          </p:cNvPr>
          <p:cNvPicPr>
            <a:picLocks noChangeAspect="1"/>
          </p:cNvPicPr>
          <p:nvPr/>
        </p:nvPicPr>
        <p:blipFill>
          <a:blip r:embed="rId3"/>
          <a:stretch>
            <a:fillRect/>
          </a:stretch>
        </p:blipFill>
        <p:spPr>
          <a:xfrm>
            <a:off x="5413801" y="1880027"/>
            <a:ext cx="6447495" cy="3386022"/>
          </a:xfrm>
          <a:prstGeom prst="rect">
            <a:avLst/>
          </a:prstGeom>
          <a:ln>
            <a:solidFill>
              <a:schemeClr val="tx1"/>
            </a:solidFill>
          </a:ln>
        </p:spPr>
      </p:pic>
    </p:spTree>
    <p:extLst>
      <p:ext uri="{BB962C8B-B14F-4D97-AF65-F5344CB8AC3E}">
        <p14:creationId xmlns:p14="http://schemas.microsoft.com/office/powerpoint/2010/main" val="2322249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39293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a:t>
            </a:fld>
            <a:endParaRPr lang="en-US"/>
          </a:p>
        </p:txBody>
      </p:sp>
      <p:pic>
        <p:nvPicPr>
          <p:cNvPr id="6" name="Picture 5" descr="Screenshot of the introduction to the “Student Demographics” section, which informs the student that the next series of pages will ask about their background and the education levels of their parent(s) and that the information provided may help determine how much federal student aid the student is eligible to receive.">
            <a:extLst>
              <a:ext uri="{FF2B5EF4-FFF2-40B4-BE49-F238E27FC236}">
                <a16:creationId xmlns:a16="http://schemas.microsoft.com/office/drawing/2014/main" id="{2CFE1269-B227-683A-FB5D-2ED09E381BDA}"/>
              </a:ext>
            </a:extLst>
          </p:cNvPr>
          <p:cNvPicPr>
            <a:picLocks noChangeAspect="1"/>
          </p:cNvPicPr>
          <p:nvPr/>
        </p:nvPicPr>
        <p:blipFill>
          <a:blip r:embed="rId3"/>
          <a:stretch>
            <a:fillRect/>
          </a:stretch>
        </p:blipFill>
        <p:spPr>
          <a:xfrm>
            <a:off x="4857845" y="1719259"/>
            <a:ext cx="6652837" cy="2911092"/>
          </a:xfrm>
          <a:prstGeom prst="rect">
            <a:avLst/>
          </a:prstGeom>
          <a:ln>
            <a:solidFill>
              <a:schemeClr val="tx1"/>
            </a:solidFill>
          </a:ln>
        </p:spPr>
      </p:pic>
    </p:spTree>
    <p:extLst>
      <p:ext uri="{BB962C8B-B14F-4D97-AF65-F5344CB8AC3E}">
        <p14:creationId xmlns:p14="http://schemas.microsoft.com/office/powerpoint/2010/main" val="387128497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17236"/>
            <a:ext cx="4557740"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The student can view which college(s), career school(s), or trade school(s) they </a:t>
            </a:r>
            <a:r>
              <a:rPr lang="en-US">
                <a:solidFill>
                  <a:srgbClr val="191918"/>
                </a:solidFill>
                <a:latin typeface="Arial"/>
                <a:cs typeface="Arial"/>
              </a:rPr>
              <a:t>selected in their processed application</a:t>
            </a:r>
            <a:r>
              <a:rPr lang="en-US" sz="1800" b="0" i="0" u="none" strike="noStrike">
                <a:solidFill>
                  <a:srgbClr val="191918"/>
                </a:solidFill>
                <a:effectLst/>
                <a:latin typeface="Arial"/>
                <a:cs typeface="Arial"/>
              </a:rPr>
              <a:t>. If the student has not selected 20 schools, they have the option to search and select more schools, and, 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they have the option to reorder the list of selected schools</a:t>
            </a:r>
            <a:r>
              <a:rPr lang="en-US" sz="1800" b="0" i="0" u="none" strike="noStrike">
                <a:solidFill>
                  <a:srgbClr val="191918"/>
                </a:solidFill>
                <a:effectLst/>
                <a:latin typeface="Arial"/>
                <a:cs typeface="Arial"/>
              </a:rPr>
              <a:t>. In this scenario, the student wants to remove their selected </a:t>
            </a:r>
            <a:r>
              <a:rPr lang="en-US">
                <a:solidFill>
                  <a:srgbClr val="191918"/>
                </a:solidFill>
                <a:latin typeface="Arial"/>
                <a:cs typeface="Arial"/>
              </a:rPr>
              <a:t>school</a:t>
            </a:r>
            <a:r>
              <a:rPr lang="en-US" sz="1800" b="0" i="0" u="none" strike="noStrike">
                <a:solidFill>
                  <a:srgbClr val="191918"/>
                </a:solidFill>
                <a:effectLst/>
                <a:latin typeface="Arial"/>
                <a:cs typeface="Arial"/>
              </a:rPr>
              <a:t> and add new ones. The student selects "Remove</a:t>
            </a:r>
            <a:r>
              <a:rPr lang="en-US">
                <a:solidFill>
                  <a:srgbClr val="191918"/>
                </a:solidFill>
                <a:latin typeface="Arial"/>
                <a:cs typeface="Arial"/>
              </a:rPr>
              <a:t>" for the listed school.</a:t>
            </a:r>
            <a:endParaRPr lang="en-US" sz="1600">
              <a:highlight>
                <a:srgbClr val="FFFF00"/>
              </a:highlight>
              <a:latin typeface="Arial"/>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270</a:t>
            </a:fld>
            <a:endParaRPr lang="en-US"/>
          </a:p>
        </p:txBody>
      </p:sp>
      <p:pic>
        <p:nvPicPr>
          <p:cNvPr id="3" name="Picture 2" descr="Screenshot of the “Selected Colleges and Career Schools” section. A list of the schools selected by the student is displayed. The student can select “Remove” or “View Information” hyperlinks for each school. After reviewing, the student can select the hyperlink for “Search and Select More Schools” or the button to “Continue.”">
            <a:extLst>
              <a:ext uri="{FF2B5EF4-FFF2-40B4-BE49-F238E27FC236}">
                <a16:creationId xmlns:a16="http://schemas.microsoft.com/office/drawing/2014/main" id="{799DA575-1387-58A8-F31B-9D8666907A0E}"/>
              </a:ext>
            </a:extLst>
          </p:cNvPr>
          <p:cNvPicPr>
            <a:picLocks noChangeAspect="1"/>
          </p:cNvPicPr>
          <p:nvPr/>
        </p:nvPicPr>
        <p:blipFill>
          <a:blip r:embed="rId3"/>
          <a:stretch>
            <a:fillRect/>
          </a:stretch>
        </p:blipFill>
        <p:spPr>
          <a:xfrm>
            <a:off x="5736955" y="1505764"/>
            <a:ext cx="5698971" cy="4673524"/>
          </a:xfrm>
          <a:prstGeom prst="rect">
            <a:avLst/>
          </a:prstGeom>
          <a:ln>
            <a:solidFill>
              <a:schemeClr val="tx1"/>
            </a:solidFill>
          </a:ln>
        </p:spPr>
      </p:pic>
    </p:spTree>
    <p:extLst>
      <p:ext uri="{BB962C8B-B14F-4D97-AF65-F5344CB8AC3E}">
        <p14:creationId xmlns:p14="http://schemas.microsoft.com/office/powerpoint/2010/main" val="21352585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BA26-A4DE-08DD-706C-0E93CEAD752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A534803-30BB-C584-8A83-547EDFE0A57A}"/>
              </a:ext>
            </a:extLst>
          </p:cNvPr>
          <p:cNvSpPr txBox="1">
            <a:spLocks noGrp="1"/>
          </p:cNvSpPr>
          <p:nvPr>
            <p:ph type="title"/>
          </p:nvPr>
        </p:nvSpPr>
        <p:spPr>
          <a:xfrm>
            <a:off x="656516" y="220970"/>
            <a:ext cx="1184028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74F3B7E-D3C7-F0A3-B24F-C6D8203DE9D1}"/>
              </a:ext>
            </a:extLst>
          </p:cNvPr>
          <p:cNvSpPr txBox="1"/>
          <p:nvPr/>
        </p:nvSpPr>
        <p:spPr>
          <a:xfrm>
            <a:off x="656517" y="1717236"/>
            <a:ext cx="425572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After removing the </a:t>
            </a:r>
            <a:r>
              <a:rPr lang="en-US">
                <a:solidFill>
                  <a:srgbClr val="191918"/>
                </a:solidFill>
                <a:latin typeface="Arial"/>
                <a:cs typeface="Arial"/>
              </a:rPr>
              <a:t>school</a:t>
            </a:r>
            <a:r>
              <a:rPr lang="en-US" sz="1800" b="0" i="0" u="none" strike="noStrike">
                <a:solidFill>
                  <a:srgbClr val="191918"/>
                </a:solidFill>
                <a:effectLst/>
                <a:latin typeface="Arial"/>
                <a:cs typeface="Arial"/>
              </a:rPr>
              <a:t>, the student selects "Search and Select More Schools" and is taken to the college search page.</a:t>
            </a:r>
            <a:r>
              <a:rPr lang="en-US">
                <a:solidFill>
                  <a:srgbClr val="191918"/>
                </a:solidFill>
                <a:latin typeface="Arial"/>
                <a:cs typeface="Arial"/>
              </a:rPr>
              <a:t> </a:t>
            </a:r>
            <a:endParaRPr lang="en-US" sz="1600">
              <a:highlight>
                <a:srgbClr val="FFFF00"/>
              </a:highlight>
              <a:latin typeface="Arial"/>
            </a:endParaRPr>
          </a:p>
        </p:txBody>
      </p:sp>
      <p:sp>
        <p:nvSpPr>
          <p:cNvPr id="5" name="Slide Number Placeholder 4">
            <a:extLst>
              <a:ext uri="{FF2B5EF4-FFF2-40B4-BE49-F238E27FC236}">
                <a16:creationId xmlns:a16="http://schemas.microsoft.com/office/drawing/2014/main" id="{2988B684-6BFC-0F5C-5CDA-24ED5F9026D7}"/>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271</a:t>
            </a:fld>
            <a:endParaRPr lang="en-US"/>
          </a:p>
        </p:txBody>
      </p:sp>
      <p:pic>
        <p:nvPicPr>
          <p:cNvPr id="3" name="Picture 2" descr="Screenshot continuation of the “Selected Colleges and Career Schools” section. No schools are displayed, the result of the student selecting “Remove.” The student can select &quot;Search and Select More Schools&quot; to begin adding new schools.">
            <a:extLst>
              <a:ext uri="{FF2B5EF4-FFF2-40B4-BE49-F238E27FC236}">
                <a16:creationId xmlns:a16="http://schemas.microsoft.com/office/drawing/2014/main" id="{3CC87F8E-DCD4-9685-ECCB-C6A6ED269520}"/>
              </a:ext>
            </a:extLst>
          </p:cNvPr>
          <p:cNvPicPr>
            <a:picLocks noChangeAspect="1"/>
          </p:cNvPicPr>
          <p:nvPr/>
        </p:nvPicPr>
        <p:blipFill>
          <a:blip r:embed="rId3"/>
          <a:stretch>
            <a:fillRect/>
          </a:stretch>
        </p:blipFill>
        <p:spPr>
          <a:xfrm>
            <a:off x="5052665" y="1719495"/>
            <a:ext cx="6454232" cy="4580596"/>
          </a:xfrm>
          <a:prstGeom prst="rect">
            <a:avLst/>
          </a:prstGeom>
          <a:ln>
            <a:solidFill>
              <a:schemeClr val="tx1"/>
            </a:solidFill>
          </a:ln>
        </p:spPr>
      </p:pic>
    </p:spTree>
    <p:extLst>
      <p:ext uri="{BB962C8B-B14F-4D97-AF65-F5344CB8AC3E}">
        <p14:creationId xmlns:p14="http://schemas.microsoft.com/office/powerpoint/2010/main" val="339227129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student is asked to search for the colleges, career schools, or trade schools they would like to receive their FAFSA</a:t>
            </a:r>
            <a:r>
              <a:rPr lang="en-US" sz="1800" b="0" i="0" u="none" strike="noStrike" baseline="30000">
                <a:solidFill>
                  <a:srgbClr val="191918"/>
                </a:solidFill>
                <a:effectLst/>
                <a:latin typeface="Arial" panose="020B0604020202020204" pitchFamily="34" charset="0"/>
              </a:rPr>
              <a:t>®</a:t>
            </a:r>
            <a:r>
              <a:rPr lang="en-US">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information. The student searches for a school by entering a state and a city and/or school name. </a:t>
            </a:r>
            <a:endParaRPr lang="en-US" sz="15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272</a:t>
            </a:fld>
            <a:endParaRPr lang="en-US"/>
          </a:p>
        </p:txBody>
      </p:sp>
      <p:pic>
        <p:nvPicPr>
          <p:cNvPr id="4" name="Picture 3" descr="Screenshot continuation of the “Selected Colleges and Career Schools” section. The student is instructed to enter the state, city, and name of a school in the text boxes and then select the “Search” button.">
            <a:extLst>
              <a:ext uri="{FF2B5EF4-FFF2-40B4-BE49-F238E27FC236}">
                <a16:creationId xmlns:a16="http://schemas.microsoft.com/office/drawing/2014/main" id="{B0400710-3D55-803D-2E44-4383667F4D4B}"/>
              </a:ext>
            </a:extLst>
          </p:cNvPr>
          <p:cNvPicPr>
            <a:picLocks noChangeAspect="1"/>
          </p:cNvPicPr>
          <p:nvPr/>
        </p:nvPicPr>
        <p:blipFill>
          <a:blip r:embed="rId3"/>
          <a:stretch>
            <a:fillRect/>
          </a:stretch>
        </p:blipFill>
        <p:spPr>
          <a:xfrm>
            <a:off x="5836398" y="1730529"/>
            <a:ext cx="5474819" cy="4535284"/>
          </a:xfrm>
          <a:prstGeom prst="rect">
            <a:avLst/>
          </a:prstGeom>
          <a:ln>
            <a:solidFill>
              <a:schemeClr val="tx1"/>
            </a:solidFill>
          </a:ln>
        </p:spPr>
      </p:pic>
    </p:spTree>
    <p:extLst>
      <p:ext uri="{BB962C8B-B14F-4D97-AF65-F5344CB8AC3E}">
        <p14:creationId xmlns:p14="http://schemas.microsoft.com/office/powerpoint/2010/main" val="14706299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 (Continued)</a:t>
            </a:r>
            <a:endParaRPr lang="en-US" altLang="en-US" sz="3600" b="1" i="0" u="none" strike="noStrike" kern="1200" cap="none" spc="0" normalizeH="0" baseline="0" noProof="0">
              <a:ln>
                <a:noFill/>
              </a:ln>
              <a:effectLst/>
              <a:uLnTx/>
              <a:uFillTx/>
              <a:latin typeface="Oswald"/>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273</a:t>
            </a:fld>
            <a:endParaRPr lang="en-US"/>
          </a:p>
        </p:txBody>
      </p:sp>
      <p:sp>
        <p:nvSpPr>
          <p:cNvPr id="2" name="TextBox 1">
            <a:extLst>
              <a:ext uri="{FF2B5EF4-FFF2-40B4-BE49-F238E27FC236}">
                <a16:creationId xmlns:a16="http://schemas.microsoft.com/office/drawing/2014/main" id="{482DFB0D-F346-436B-1263-44EC6E8CB0AE}"/>
              </a:ext>
            </a:extLst>
          </p:cNvPr>
          <p:cNvSpPr txBox="1"/>
          <p:nvPr/>
        </p:nvSpPr>
        <p:spPr>
          <a:xfrm>
            <a:off x="705285" y="1730529"/>
            <a:ext cx="415439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After entering a school’s state and city and/or school name and selecting "Search," the student selects the correct school(s) from the search results. Students can send their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to a maximum of 20 schools. </a:t>
            </a:r>
          </a:p>
        </p:txBody>
      </p:sp>
      <p:pic>
        <p:nvPicPr>
          <p:cNvPr id="7" name="Picture 6" descr="Screenshot continuation of the “Selected Colleges and Career Schools” section. A list of schools is displayed, the results of using the search function. Beside each school, there is a “Select” button for the student to select the correct school. A notification along the bottom informs the student how many schools out of the maximum of twenty are currently selected.">
            <a:extLst>
              <a:ext uri="{FF2B5EF4-FFF2-40B4-BE49-F238E27FC236}">
                <a16:creationId xmlns:a16="http://schemas.microsoft.com/office/drawing/2014/main" id="{A239D738-ADDF-A578-07F8-DD9BE0B842E9}"/>
              </a:ext>
            </a:extLst>
          </p:cNvPr>
          <p:cNvPicPr>
            <a:picLocks noChangeAspect="1"/>
          </p:cNvPicPr>
          <p:nvPr/>
        </p:nvPicPr>
        <p:blipFill>
          <a:blip r:embed="rId3"/>
          <a:stretch>
            <a:fillRect/>
          </a:stretch>
        </p:blipFill>
        <p:spPr>
          <a:xfrm>
            <a:off x="6316098" y="1730529"/>
            <a:ext cx="3402060" cy="4873798"/>
          </a:xfrm>
          <a:prstGeom prst="rect">
            <a:avLst/>
          </a:prstGeom>
          <a:ln>
            <a:solidFill>
              <a:schemeClr val="tx1"/>
            </a:solidFill>
          </a:ln>
        </p:spPr>
      </p:pic>
    </p:spTree>
    <p:extLst>
      <p:ext uri="{BB962C8B-B14F-4D97-AF65-F5344CB8AC3E}">
        <p14:creationId xmlns:p14="http://schemas.microsoft.com/office/powerpoint/2010/main" val="347583046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27627"/>
            <a:ext cx="4432318"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student can view which new college(s), career school(s), and/or trade school(s) they have selected. When they select "Continue," they will have completed </a:t>
            </a:r>
            <a:r>
              <a:rPr lang="en-US">
                <a:solidFill>
                  <a:srgbClr val="191918"/>
                </a:solidFill>
                <a:latin typeface="Arial" panose="020B0604020202020204" pitchFamily="34" charset="0"/>
              </a:rPr>
              <a:t>updating</a:t>
            </a:r>
            <a:r>
              <a:rPr lang="en-US" sz="1800" b="0" i="0" u="none" strike="noStrike">
                <a:solidFill>
                  <a:srgbClr val="191918"/>
                </a:solidFill>
                <a:effectLst/>
                <a:latin typeface="Arial" panose="020B0604020202020204" pitchFamily="34" charset="0"/>
              </a:rPr>
              <a:t> the "Select Colleges and Career Schools" section and can proceed to the r</a:t>
            </a:r>
            <a:r>
              <a:rPr lang="en-US">
                <a:solidFill>
                  <a:srgbClr val="191918"/>
                </a:solidFill>
                <a:latin typeface="Arial" panose="020B0604020202020204" pitchFamily="34" charset="0"/>
              </a:rPr>
              <a:t>eview changes</a:t>
            </a:r>
            <a:r>
              <a:rPr lang="en-US" sz="1800" b="0" i="0" u="none" strike="noStrike">
                <a:solidFill>
                  <a:srgbClr val="191918"/>
                </a:solidFill>
                <a:effectLst/>
                <a:latin typeface="Arial" panose="020B0604020202020204" pitchFamily="34" charset="0"/>
              </a:rPr>
              <a:t> </a:t>
            </a:r>
            <a:r>
              <a:rPr lang="en-US">
                <a:solidFill>
                  <a:srgbClr val="191918"/>
                </a:solidFill>
                <a:latin typeface="Arial" panose="020B0604020202020204" pitchFamily="34" charset="0"/>
              </a:rPr>
              <a:t>page.</a:t>
            </a:r>
            <a:endParaRPr lang="en-US" sz="1600">
              <a:highlight>
                <a:srgbClr val="FFFF00"/>
              </a:highlight>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274</a:t>
            </a:fld>
            <a:endParaRPr lang="en-US"/>
          </a:p>
        </p:txBody>
      </p:sp>
      <p:pic>
        <p:nvPicPr>
          <p:cNvPr id="4" name="Picture 3" descr="Screenshot of the “Selected Colleges and Career Schools” section. A list of the schools selected by the student is displayed. The student can select “Remove” or “View Information” hyperlinks for each school. After reviewing, the student can select &quot;Continue.&quot;">
            <a:extLst>
              <a:ext uri="{FF2B5EF4-FFF2-40B4-BE49-F238E27FC236}">
                <a16:creationId xmlns:a16="http://schemas.microsoft.com/office/drawing/2014/main" id="{1E84C5B4-3204-8F55-9307-0771A8112270}"/>
              </a:ext>
            </a:extLst>
          </p:cNvPr>
          <p:cNvPicPr>
            <a:picLocks noChangeAspect="1"/>
          </p:cNvPicPr>
          <p:nvPr/>
        </p:nvPicPr>
        <p:blipFill>
          <a:blip r:embed="rId3"/>
          <a:stretch>
            <a:fillRect/>
          </a:stretch>
        </p:blipFill>
        <p:spPr>
          <a:xfrm>
            <a:off x="6033653" y="1366025"/>
            <a:ext cx="4966180" cy="5138853"/>
          </a:xfrm>
          <a:prstGeom prst="rect">
            <a:avLst/>
          </a:prstGeom>
          <a:ln>
            <a:solidFill>
              <a:schemeClr val="tx1"/>
            </a:solidFill>
          </a:ln>
        </p:spPr>
      </p:pic>
    </p:spTree>
    <p:extLst>
      <p:ext uri="{BB962C8B-B14F-4D97-AF65-F5344CB8AC3E}">
        <p14:creationId xmlns:p14="http://schemas.microsoft.com/office/powerpoint/2010/main" val="39701179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Review Changes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2" y="1726647"/>
            <a:ext cx="5133549"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school(s) that the student has added and/or removed.</a:t>
            </a:r>
            <a:r>
              <a:rPr lang="en-US">
                <a:latin typeface="Arial" panose="020B0604020202020204" pitchFamily="34" charset="0"/>
                <a:ea typeface="Calibri"/>
                <a:cs typeface="Arial" panose="020B0604020202020204" pitchFamily="34" charset="0"/>
              </a:rPr>
              <a:t> If the student needs to make additional updates to the rest of their form,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275</a:t>
            </a:fld>
            <a:endParaRPr lang="en-US"/>
          </a:p>
        </p:txBody>
      </p:sp>
      <p:pic>
        <p:nvPicPr>
          <p:cNvPr id="3" name="Picture 2" descr="Screenshot of the Review Changes page. The Select Colleges section is displayed. Each school the student made a change to is listed with the change made of “Added to form” or “Removed from form” listed beside each school. Buttons allow the student to “Make More Changes” or “Continue.”">
            <a:extLst>
              <a:ext uri="{FF2B5EF4-FFF2-40B4-BE49-F238E27FC236}">
                <a16:creationId xmlns:a16="http://schemas.microsoft.com/office/drawing/2014/main" id="{FF8929B6-E40F-539C-820E-A71ED19B001C}"/>
              </a:ext>
            </a:extLst>
          </p:cNvPr>
          <p:cNvPicPr>
            <a:picLocks noChangeAspect="1"/>
          </p:cNvPicPr>
          <p:nvPr/>
        </p:nvPicPr>
        <p:blipFill>
          <a:blip r:embed="rId3"/>
          <a:stretch>
            <a:fillRect/>
          </a:stretch>
        </p:blipFill>
        <p:spPr>
          <a:xfrm>
            <a:off x="5949989" y="1725419"/>
            <a:ext cx="5904804" cy="4122699"/>
          </a:xfrm>
          <a:prstGeom prst="rect">
            <a:avLst/>
          </a:prstGeom>
          <a:ln>
            <a:solidFill>
              <a:schemeClr val="tx1"/>
            </a:solidFill>
          </a:ln>
        </p:spPr>
      </p:pic>
    </p:spTree>
    <p:extLst>
      <p:ext uri="{BB962C8B-B14F-4D97-AF65-F5344CB8AC3E}">
        <p14:creationId xmlns:p14="http://schemas.microsoft.com/office/powerpoint/2010/main" val="425738771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7832" y="5349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Sign and Submit Changes to the FAFSA Form </a:t>
            </a:r>
            <a:endParaRPr lang="en-US" sz="24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276</a:t>
            </a:fld>
            <a:endParaRPr lang="en-US"/>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621A543C-C1C3-54E1-B335-977DFBB54DCD}"/>
              </a:ext>
            </a:extLst>
          </p:cNvPr>
          <p:cNvPicPr>
            <a:picLocks noChangeAspect="1"/>
          </p:cNvPicPr>
          <p:nvPr/>
        </p:nvPicPr>
        <p:blipFill>
          <a:blip r:embed="rId3"/>
          <a:stretch>
            <a:fillRect/>
          </a:stretch>
        </p:blipFill>
        <p:spPr>
          <a:xfrm>
            <a:off x="5406854" y="1449658"/>
            <a:ext cx="5838780" cy="5129562"/>
          </a:xfrm>
          <a:prstGeom prst="rect">
            <a:avLst/>
          </a:prstGeom>
          <a:ln>
            <a:solidFill>
              <a:schemeClr val="tx1"/>
            </a:solidFill>
          </a:ln>
        </p:spPr>
      </p:pic>
      <p:sp>
        <p:nvSpPr>
          <p:cNvPr id="3" name="TextBox 2">
            <a:extLst>
              <a:ext uri="{FF2B5EF4-FFF2-40B4-BE49-F238E27FC236}">
                <a16:creationId xmlns:a16="http://schemas.microsoft.com/office/drawing/2014/main" id="{71E5A73A-629E-2880-D374-F4034691DC8E}"/>
              </a:ext>
            </a:extLst>
          </p:cNvPr>
          <p:cNvSpPr txBox="1"/>
          <p:nvPr/>
        </p:nvSpPr>
        <p:spPr>
          <a:xfrm>
            <a:off x="695244" y="1718685"/>
            <a:ext cx="44609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30244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6937" y="53852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Sign and Submit Changes to the FAFSA Form (Continued)</a:t>
            </a:r>
            <a:endParaRPr lang="en-US" sz="2400"/>
          </a:p>
        </p:txBody>
      </p:sp>
      <p:sp>
        <p:nvSpPr>
          <p:cNvPr id="2" name="TextBox 1">
            <a:extLst>
              <a:ext uri="{FF2B5EF4-FFF2-40B4-BE49-F238E27FC236}">
                <a16:creationId xmlns:a16="http://schemas.microsoft.com/office/drawing/2014/main" id="{58EE76FC-9E2E-9900-5D34-28D9EB9CFA5E}"/>
              </a:ext>
            </a:extLst>
          </p:cNvPr>
          <p:cNvSpPr txBox="1"/>
          <p:nvPr/>
        </p:nvSpPr>
        <p:spPr>
          <a:xfrm>
            <a:off x="668709" y="1686612"/>
            <a:ext cx="3647179" cy="2949525"/>
          </a:xfrm>
          <a:prstGeom prst="rect">
            <a:avLst/>
          </a:prstGeom>
          <a:noFill/>
        </p:spPr>
        <p:txBody>
          <a:bodyPr wrap="square" rtlCol="0">
            <a:spAutoFit/>
          </a:bodyPr>
          <a:lstStyle/>
          <a:p>
            <a:pPr>
              <a:lnSpc>
                <a:spcPct val="150000"/>
              </a:lnSpc>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resubmit their section of the FAFSA form.</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277</a:t>
            </a:fld>
            <a:endParaRPr lang="en-US"/>
          </a:p>
        </p:txBody>
      </p:sp>
      <p:pic>
        <p:nvPicPr>
          <p:cNvPr id="3" name="Picture 2"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E3FCEDEE-0DE7-B21C-46CE-07ADDA39DD71}"/>
              </a:ext>
            </a:extLst>
          </p:cNvPr>
          <p:cNvPicPr>
            <a:picLocks noChangeAspect="1"/>
          </p:cNvPicPr>
          <p:nvPr/>
        </p:nvPicPr>
        <p:blipFill>
          <a:blip r:embed="rId3"/>
          <a:stretch>
            <a:fillRect/>
          </a:stretch>
        </p:blipFill>
        <p:spPr>
          <a:xfrm>
            <a:off x="5431850" y="1458951"/>
            <a:ext cx="4952447" cy="5148147"/>
          </a:xfrm>
          <a:prstGeom prst="rect">
            <a:avLst/>
          </a:prstGeom>
          <a:ln>
            <a:solidFill>
              <a:schemeClr val="tx1"/>
            </a:solidFill>
          </a:ln>
        </p:spPr>
      </p:pic>
    </p:spTree>
    <p:extLst>
      <p:ext uri="{BB962C8B-B14F-4D97-AF65-F5344CB8AC3E}">
        <p14:creationId xmlns:p14="http://schemas.microsoft.com/office/powerpoint/2010/main" val="279529146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the student has submitted their correction, they are presented the confirmation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a:t>
            </a:r>
          </a:p>
        </p:txBody>
      </p:sp>
      <p:sp>
        <p:nvSpPr>
          <p:cNvPr id="5" name="Slide Number Placeholder 4"/>
          <p:cNvSpPr>
            <a:spLocks noGrp="1"/>
          </p:cNvSpPr>
          <p:nvPr>
            <p:ph type="sldNum" sz="quarter" idx="4"/>
          </p:nvPr>
        </p:nvSpPr>
        <p:spPr/>
        <p:txBody>
          <a:bodyPr/>
          <a:lstStyle/>
          <a:p>
            <a:fld id="{234755BD-B4AC-9044-BCE4-27904766F8BB}" type="slidenum">
              <a:rPr lang="en-US" smtClean="0"/>
              <a:pPr/>
              <a:t>278</a:t>
            </a:fld>
            <a:endParaRPr lang="en-US"/>
          </a:p>
        </p:txBody>
      </p:sp>
      <p:pic>
        <p:nvPicPr>
          <p:cNvPr id="3" name="Picture 2"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select “View Status” to track and manage their FAFSA form. ">
            <a:extLst>
              <a:ext uri="{FF2B5EF4-FFF2-40B4-BE49-F238E27FC236}">
                <a16:creationId xmlns:a16="http://schemas.microsoft.com/office/drawing/2014/main" id="{9E78ECBD-AE73-4A1D-BC28-D43FBCC3B03C}"/>
              </a:ext>
            </a:extLst>
          </p:cNvPr>
          <p:cNvPicPr>
            <a:picLocks noChangeAspect="1"/>
          </p:cNvPicPr>
          <p:nvPr/>
        </p:nvPicPr>
        <p:blipFill>
          <a:blip r:embed="rId3"/>
          <a:stretch>
            <a:fillRect/>
          </a:stretch>
        </p:blipFill>
        <p:spPr>
          <a:xfrm>
            <a:off x="5909100" y="1449659"/>
            <a:ext cx="4862167" cy="5138854"/>
          </a:xfrm>
          <a:prstGeom prst="rect">
            <a:avLst/>
          </a:prstGeom>
          <a:ln>
            <a:solidFill>
              <a:schemeClr val="tx1"/>
            </a:solidFill>
          </a:ln>
        </p:spPr>
      </p:pic>
    </p:spTree>
    <p:extLst>
      <p:ext uri="{BB962C8B-B14F-4D97-AF65-F5344CB8AC3E}">
        <p14:creationId xmlns:p14="http://schemas.microsoft.com/office/powerpoint/2010/main" val="56889259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83373"/>
            <a:ext cx="10940341" cy="2057397"/>
          </a:xfrm>
        </p:spPr>
        <p:txBody>
          <a:bodyPr/>
          <a:lstStyle/>
          <a:p>
            <a:r>
              <a:rPr lang="en-US" sz="5300" cap="none">
                <a:latin typeface="Oswald"/>
                <a:ea typeface="Noto Serif"/>
                <a:cs typeface="Noto Serif"/>
              </a:rPr>
              <a:t>Student Submits a FAFSA</a:t>
            </a:r>
            <a:r>
              <a:rPr lang="en-US" sz="5300" cap="none" baseline="30000">
                <a:latin typeface="Oswald"/>
                <a:ea typeface="Noto Serif"/>
                <a:cs typeface="Noto Serif"/>
              </a:rPr>
              <a:t>®</a:t>
            </a:r>
            <a:r>
              <a:rPr lang="en-US" sz="5300" cap="none">
                <a:latin typeface="Oswald"/>
                <a:ea typeface="Noto Serif"/>
                <a:cs typeface="Noto Serif"/>
              </a:rPr>
              <a:t> Correction to Homeless Determination</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279</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The student selects “Prefer not to answer.”</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a:t>
            </a:fld>
            <a:endParaRPr lang="en-US"/>
          </a:p>
        </p:txBody>
      </p:sp>
      <p:pic>
        <p:nvPicPr>
          <p:cNvPr id="4" name="Picture 3" descr="Screenshot of the first page of the “Student Demographics” section. The student is informed the questions are for research purposes only and will not affect federal student aid eligibility. Below that, the student is asked to select their gender identity from the list of “Male,” “Female,” “Nonbinary,” and “Prefer not to answer.”">
            <a:extLst>
              <a:ext uri="{FF2B5EF4-FFF2-40B4-BE49-F238E27FC236}">
                <a16:creationId xmlns:a16="http://schemas.microsoft.com/office/drawing/2014/main" id="{4D638808-FEDC-96E3-F862-0BEC54FF539E}"/>
              </a:ext>
            </a:extLst>
          </p:cNvPr>
          <p:cNvPicPr>
            <a:picLocks noChangeAspect="1"/>
          </p:cNvPicPr>
          <p:nvPr/>
        </p:nvPicPr>
        <p:blipFill>
          <a:blip r:embed="rId3"/>
          <a:stretch>
            <a:fillRect/>
          </a:stretch>
        </p:blipFill>
        <p:spPr>
          <a:xfrm>
            <a:off x="5181600" y="1550709"/>
            <a:ext cx="5650555" cy="4408928"/>
          </a:xfrm>
          <a:prstGeom prst="rect">
            <a:avLst/>
          </a:prstGeom>
          <a:ln>
            <a:solidFill>
              <a:schemeClr val="tx1"/>
            </a:solidFill>
          </a:ln>
        </p:spPr>
      </p:pic>
    </p:spTree>
    <p:extLst>
      <p:ext uri="{BB962C8B-B14F-4D97-AF65-F5344CB8AC3E}">
        <p14:creationId xmlns:p14="http://schemas.microsoft.com/office/powerpoint/2010/main" val="335856629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16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log in using their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754724" y="1732942"/>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280</a:t>
            </a:fld>
            <a:endParaRPr lang="en-US"/>
          </a:p>
        </p:txBody>
      </p:sp>
    </p:spTree>
    <p:extLst>
      <p:ext uri="{BB962C8B-B14F-4D97-AF65-F5344CB8AC3E}">
        <p14:creationId xmlns:p14="http://schemas.microsoft.com/office/powerpoint/2010/main" val="239560662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142681"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281</a:t>
            </a:fld>
            <a:endParaRPr lang="en-US"/>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E44224B4-6E51-4E31-DC56-BBD60F9FE8B4}"/>
              </a:ext>
            </a:extLst>
          </p:cNvPr>
          <p:cNvPicPr>
            <a:picLocks noChangeAspect="1"/>
          </p:cNvPicPr>
          <p:nvPr/>
        </p:nvPicPr>
        <p:blipFill>
          <a:blip r:embed="rId3"/>
          <a:stretch>
            <a:fillRect/>
          </a:stretch>
        </p:blipFill>
        <p:spPr>
          <a:xfrm>
            <a:off x="4982425" y="1723869"/>
            <a:ext cx="6461872" cy="4384624"/>
          </a:xfrm>
          <a:prstGeom prst="rect">
            <a:avLst/>
          </a:prstGeom>
          <a:ln>
            <a:solidFill>
              <a:schemeClr val="tx1"/>
            </a:solidFill>
          </a:ln>
        </p:spPr>
      </p:pic>
    </p:spTree>
    <p:extLst>
      <p:ext uri="{BB962C8B-B14F-4D97-AF65-F5344CB8AC3E}">
        <p14:creationId xmlns:p14="http://schemas.microsoft.com/office/powerpoint/2010/main" val="324800772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a:t>
            </a:r>
            <a:r>
              <a:rPr lang="en-US" altLang="en-US" sz="3600" b="1" i="0" u="none" strike="noStrike" kern="1200" cap="none" spc="0" normalizeH="0" baseline="0" noProof="0">
                <a:ln>
                  <a:noFill/>
                </a:ln>
                <a:effectLst/>
                <a:uLnTx/>
                <a:uFillTx/>
                <a:latin typeface="Oswald"/>
              </a:rPr>
              <a:t> Details</a:t>
            </a: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499802"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Within the "Actions" menu, the student can select "Make Corrections" to start a voluntary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282</a:t>
            </a:fld>
            <a:endParaRPr lang="en-US"/>
          </a:p>
        </p:txBody>
      </p:sp>
      <p:pic>
        <p:nvPicPr>
          <p:cNvPr id="6" name="Picture 5"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Edit Contributor Information,” “Make Corrections,” and “View FAFSA Submission Summary.”">
            <a:extLst>
              <a:ext uri="{FF2B5EF4-FFF2-40B4-BE49-F238E27FC236}">
                <a16:creationId xmlns:a16="http://schemas.microsoft.com/office/drawing/2014/main" id="{E2FE32AA-BFC4-A129-8D0E-FE934CE2C4B7}"/>
              </a:ext>
            </a:extLst>
          </p:cNvPr>
          <p:cNvPicPr>
            <a:picLocks noChangeAspect="1"/>
          </p:cNvPicPr>
          <p:nvPr/>
        </p:nvPicPr>
        <p:blipFill>
          <a:blip r:embed="rId3"/>
          <a:stretch>
            <a:fillRect/>
          </a:stretch>
        </p:blipFill>
        <p:spPr>
          <a:xfrm>
            <a:off x="5289430" y="1461541"/>
            <a:ext cx="5972778" cy="4846820"/>
          </a:xfrm>
          <a:prstGeom prst="rect">
            <a:avLst/>
          </a:prstGeom>
          <a:ln>
            <a:solidFill>
              <a:schemeClr val="tx1"/>
            </a:solidFill>
          </a:ln>
        </p:spPr>
      </p:pic>
    </p:spTree>
    <p:extLst>
      <p:ext uri="{BB962C8B-B14F-4D97-AF65-F5344CB8AC3E}">
        <p14:creationId xmlns:p14="http://schemas.microsoft.com/office/powerpoint/2010/main" val="66605655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a:t>
            </a:r>
            <a:r>
              <a:rPr kumimoji="0" lang="en-US" altLang="en-US" sz="3600" b="1" i="0" u="none" strike="noStrike" kern="1200" cap="none" spc="0" normalizeH="0" baseline="0" noProof="0">
                <a:ln>
                  <a:noFill/>
                </a:ln>
                <a:solidFill>
                  <a:schemeClr val="tx1"/>
                </a:solidFill>
                <a:effectLst/>
                <a:uLnTx/>
                <a:uFillTx/>
                <a:latin typeface="Oswald"/>
                <a:ea typeface="+mn-ea"/>
                <a:cs typeface="+mn-cs"/>
              </a:rPr>
              <a:t> Onboarding </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3923339"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283</a:t>
            </a:fld>
            <a:endParaRPr lang="en-US"/>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The student can select &quot;Continue&quot; to begin their correction.">
            <a:extLst>
              <a:ext uri="{FF2B5EF4-FFF2-40B4-BE49-F238E27FC236}">
                <a16:creationId xmlns:a16="http://schemas.microsoft.com/office/drawing/2014/main" id="{55F8663F-B4F6-9153-7809-1AE9A4E0812B}"/>
              </a:ext>
            </a:extLst>
          </p:cNvPr>
          <p:cNvPicPr>
            <a:picLocks noChangeAspect="1"/>
          </p:cNvPicPr>
          <p:nvPr/>
        </p:nvPicPr>
        <p:blipFill>
          <a:blip r:embed="rId3"/>
          <a:stretch>
            <a:fillRect/>
          </a:stretch>
        </p:blipFill>
        <p:spPr>
          <a:xfrm>
            <a:off x="4781082" y="1728475"/>
            <a:ext cx="6964492" cy="3463510"/>
          </a:xfrm>
          <a:prstGeom prst="rect">
            <a:avLst/>
          </a:prstGeom>
          <a:ln>
            <a:solidFill>
              <a:schemeClr val="tx1"/>
            </a:solidFill>
          </a:ln>
        </p:spPr>
      </p:pic>
    </p:spTree>
    <p:extLst>
      <p:ext uri="{BB962C8B-B14F-4D97-AF65-F5344CB8AC3E}">
        <p14:creationId xmlns:p14="http://schemas.microsoft.com/office/powerpoint/2010/main" val="33960764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222929"/>
            <a:ext cx="957815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 Select Correction Type</a:t>
            </a:r>
            <a:endParaRPr kumimoji="0" lang="en-US" altLang="en-US" sz="3600" b="1" i="0" u="none" strike="noStrike" kern="1200" cap="none" spc="0" normalizeH="0" baseline="0" noProof="0">
              <a:ln>
                <a:noFill/>
              </a:ln>
              <a:solidFill>
                <a:schemeClr val="tx1"/>
              </a:solidFill>
              <a:effectLst/>
              <a:uLnTx/>
              <a:uFillTx/>
              <a:latin typeface="Oswald"/>
              <a:ea typeface="+mn-ea"/>
              <a:cs typeface="+mn-cs"/>
            </a:endParaRP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94946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 student can choose to update their selected schools, answers to questions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and/or contributor contact information (if a contributor was invited to their form). In this scenario, the student selects "Update Answers to Questions on Your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284</a:t>
            </a:fld>
            <a:endParaRPr lang="en-US"/>
          </a:p>
        </p:txBody>
      </p:sp>
      <p:pic>
        <p:nvPicPr>
          <p:cNvPr id="3" name="Picture 2" descr="Screenshot of the “Correct Your FAFSA Form” page. Three options are displayed for the student to select the update they want to make: “Add or Remove School(s),” “Update Answers to Questions on Your FAFSA Form,” and “Update Contact Information for Your Contributor(s).” There is a “Select” button beside each option.">
            <a:extLst>
              <a:ext uri="{FF2B5EF4-FFF2-40B4-BE49-F238E27FC236}">
                <a16:creationId xmlns:a16="http://schemas.microsoft.com/office/drawing/2014/main" id="{D4A33C73-3692-332C-C78A-9DBAEC98CDD3}"/>
              </a:ext>
            </a:extLst>
          </p:cNvPr>
          <p:cNvPicPr>
            <a:picLocks noChangeAspect="1"/>
          </p:cNvPicPr>
          <p:nvPr/>
        </p:nvPicPr>
        <p:blipFill>
          <a:blip r:embed="rId3"/>
          <a:stretch>
            <a:fillRect/>
          </a:stretch>
        </p:blipFill>
        <p:spPr>
          <a:xfrm>
            <a:off x="5309563" y="1711689"/>
            <a:ext cx="6544612" cy="4334031"/>
          </a:xfrm>
          <a:prstGeom prst="rect">
            <a:avLst/>
          </a:prstGeom>
          <a:ln>
            <a:solidFill>
              <a:schemeClr val="tx1"/>
            </a:solidFill>
          </a:ln>
        </p:spPr>
      </p:pic>
    </p:spTree>
    <p:extLst>
      <p:ext uri="{BB962C8B-B14F-4D97-AF65-F5344CB8AC3E}">
        <p14:creationId xmlns:p14="http://schemas.microsoft.com/office/powerpoint/2010/main" val="202646439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587C9-E3B7-EEDB-C99F-F4D6D22978B2}"/>
              </a:ext>
            </a:extLst>
          </p:cNvPr>
          <p:cNvSpPr txBox="1">
            <a:spLocks noGrp="1"/>
          </p:cNvSpPr>
          <p:nvPr>
            <p:ph type="title" idx="4294967295"/>
          </p:nvPr>
        </p:nvSpPr>
        <p:spPr>
          <a:xfrm>
            <a:off x="654904" y="222929"/>
            <a:ext cx="957815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Homeless Determination Correction Select Correction Type (Continued)</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selects to update their answers to questions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explaining when a correction should and shouldn’t be submitted. In this scenario, the student’s school instructed them to update their response to the homeless determination question. The student selects "Continue."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285</a:t>
            </a:fld>
            <a:endParaRPr lang="en-US"/>
          </a:p>
        </p:txBody>
      </p:sp>
      <p:pic>
        <p:nvPicPr>
          <p:cNvPr id="4" name="Picture 3" descr="Screenshot of the pop-up window that appears after a student selects their correction. The student is reminded that they should correct their form if they made a mistake in what was reported on their FAFSA form, their school instructed them to make a change, they experienced a major life change that impacts their dependency status or income, or they need to add or remove a school on their form. They should not correct their form if they noticed minor errors or misspellings that don’t impact dependency status or reported income or if the amount in their checking or savings account has changed. ">
            <a:extLst>
              <a:ext uri="{FF2B5EF4-FFF2-40B4-BE49-F238E27FC236}">
                <a16:creationId xmlns:a16="http://schemas.microsoft.com/office/drawing/2014/main" id="{9DDE248B-EC21-BFFA-4CCE-70C01B4941DD}"/>
              </a:ext>
            </a:extLst>
          </p:cNvPr>
          <p:cNvPicPr>
            <a:picLocks noChangeAspect="1"/>
          </p:cNvPicPr>
          <p:nvPr/>
        </p:nvPicPr>
        <p:blipFill>
          <a:blip r:embed="rId3"/>
          <a:stretch>
            <a:fillRect/>
          </a:stretch>
        </p:blipFill>
        <p:spPr>
          <a:xfrm>
            <a:off x="5729444" y="1876893"/>
            <a:ext cx="5917212" cy="4091065"/>
          </a:xfrm>
          <a:prstGeom prst="rect">
            <a:avLst/>
          </a:prstGeom>
          <a:ln>
            <a:solidFill>
              <a:schemeClr val="tx1"/>
            </a:solidFill>
          </a:ln>
        </p:spPr>
      </p:pic>
    </p:spTree>
    <p:extLst>
      <p:ext uri="{BB962C8B-B14F-4D97-AF65-F5344CB8AC3E}">
        <p14:creationId xmlns:p14="http://schemas.microsoft.com/office/powerpoint/2010/main" val="398793705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a:t>
            </a:r>
            <a:r>
              <a:rPr kumimoji="0" lang="en-US" altLang="en-US" sz="3600" b="1" i="0" u="none" strike="noStrike" kern="1200" cap="none" spc="0" normalizeH="0" baseline="0" noProof="0">
                <a:ln>
                  <a:noFill/>
                </a:ln>
                <a:solidFill>
                  <a:schemeClr val="tx1"/>
                </a:solidFill>
                <a:effectLst/>
                <a:uLnTx/>
                <a:uFillTx/>
                <a:latin typeface="Oswald"/>
                <a:ea typeface="+mn-ea"/>
                <a:cs typeface="+mn-cs"/>
              </a:rPr>
              <a:t> Section Summary</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99802"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"Section Summary" page displays all the sections belonging to the logged-in user, which in this case is the student. The student selects to enter "Section 1: Personal Circumstances" where the homeless determination question was answered. This takes the student to the first question within the "Student Personal Circumstances" section.</a:t>
            </a:r>
          </a:p>
        </p:txBody>
      </p:sp>
      <p:sp>
        <p:nvSpPr>
          <p:cNvPr id="5" name="Slide Number Placeholder 4"/>
          <p:cNvSpPr>
            <a:spLocks noGrp="1"/>
          </p:cNvSpPr>
          <p:nvPr>
            <p:ph type="sldNum" sz="quarter" idx="4"/>
          </p:nvPr>
        </p:nvSpPr>
        <p:spPr/>
        <p:txBody>
          <a:bodyPr/>
          <a:lstStyle/>
          <a:p>
            <a:fld id="{234755BD-B4AC-9044-BCE4-27904766F8BB}" type="slidenum">
              <a:rPr lang="en-US" smtClean="0"/>
              <a:pPr/>
              <a:t>286</a:t>
            </a:fld>
            <a:endParaRPr lang="en-US"/>
          </a:p>
        </p:txBody>
      </p:sp>
      <p:pic>
        <p:nvPicPr>
          <p:cNvPr id="3" name="Picture 2" descr="Screenshot of the Section Summary page. Each of the completed sections of the FAFSA form is displayed. The student can select an “Enter Section” button beside each section. ">
            <a:extLst>
              <a:ext uri="{FF2B5EF4-FFF2-40B4-BE49-F238E27FC236}">
                <a16:creationId xmlns:a16="http://schemas.microsoft.com/office/drawing/2014/main" id="{E5C8BF20-F5AB-7A93-7889-B271BF8915EE}"/>
              </a:ext>
            </a:extLst>
          </p:cNvPr>
          <p:cNvPicPr>
            <a:picLocks noChangeAspect="1"/>
          </p:cNvPicPr>
          <p:nvPr/>
        </p:nvPicPr>
        <p:blipFill>
          <a:blip r:embed="rId3"/>
          <a:stretch>
            <a:fillRect/>
          </a:stretch>
        </p:blipFill>
        <p:spPr>
          <a:xfrm>
            <a:off x="5935653" y="1349115"/>
            <a:ext cx="4705318" cy="5146623"/>
          </a:xfrm>
          <a:prstGeom prst="rect">
            <a:avLst/>
          </a:prstGeom>
          <a:ln>
            <a:solidFill>
              <a:schemeClr val="tx1"/>
            </a:solidFill>
          </a:ln>
        </p:spPr>
      </p:pic>
    </p:spTree>
    <p:extLst>
      <p:ext uri="{BB962C8B-B14F-4D97-AF65-F5344CB8AC3E}">
        <p14:creationId xmlns:p14="http://schemas.microsoft.com/office/powerpoint/2010/main" val="5543531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Marital Status page is the first question within the "Student Personal Circumstances" section. The student is asked about their current marital status. They maintain their response of "Single (never married)."</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287</a:t>
            </a:fld>
            <a:endParaRPr lang="en-US"/>
          </a:p>
        </p:txBody>
      </p:sp>
      <p:pic>
        <p:nvPicPr>
          <p:cNvPr id="3" name="Picture 2" descr="Screenshot of the first page of the “Personal Circumstances” section, which asks the student to select their marital status: “Single (never married),” “Married (not separated),” “Remarried,” “Separated,” “Divorced,” or “Widowed.” Buttons at the bottom of the page direct the student to “Previous” or “Continue.”">
            <a:extLst>
              <a:ext uri="{FF2B5EF4-FFF2-40B4-BE49-F238E27FC236}">
                <a16:creationId xmlns:a16="http://schemas.microsoft.com/office/drawing/2014/main" id="{DD2376C1-8CB1-EDD1-3DF9-8F8DD51ECE17}"/>
              </a:ext>
            </a:extLst>
          </p:cNvPr>
          <p:cNvPicPr>
            <a:picLocks noChangeAspect="1"/>
          </p:cNvPicPr>
          <p:nvPr/>
        </p:nvPicPr>
        <p:blipFill>
          <a:blip r:embed="rId3"/>
          <a:stretch>
            <a:fillRect/>
          </a:stretch>
        </p:blipFill>
        <p:spPr>
          <a:xfrm>
            <a:off x="5614441" y="1719810"/>
            <a:ext cx="5809937" cy="4230349"/>
          </a:xfrm>
          <a:prstGeom prst="rect">
            <a:avLst/>
          </a:prstGeom>
          <a:ln>
            <a:solidFill>
              <a:schemeClr val="tx1"/>
            </a:solidFill>
          </a:ln>
        </p:spPr>
      </p:pic>
    </p:spTree>
    <p:extLst>
      <p:ext uri="{BB962C8B-B14F-4D97-AF65-F5344CB8AC3E}">
        <p14:creationId xmlns:p14="http://schemas.microsoft.com/office/powerpoint/2010/main" val="235792586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08165"/>
            <a:ext cx="976309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2025–26 school year and if they will have their first bachelor’s degree. The student maintains their response of being a "First year (freshman)" and not having their first bachelor’s degree. </a:t>
            </a: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288</a:t>
            </a:fld>
            <a:endParaRPr lang="en-US"/>
          </a:p>
        </p:txBody>
      </p:sp>
      <p:pic>
        <p:nvPicPr>
          <p:cNvPr id="3" name="Picture 2"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Buttons at the bottom of the page direct the student to “Previous” or “Continue.”">
            <a:extLst>
              <a:ext uri="{FF2B5EF4-FFF2-40B4-BE49-F238E27FC236}">
                <a16:creationId xmlns:a16="http://schemas.microsoft.com/office/drawing/2014/main" id="{5BF11EE4-3633-851B-52A3-A2151641858E}"/>
              </a:ext>
            </a:extLst>
          </p:cNvPr>
          <p:cNvPicPr>
            <a:picLocks noChangeAspect="1"/>
          </p:cNvPicPr>
          <p:nvPr/>
        </p:nvPicPr>
        <p:blipFill>
          <a:blip r:embed="rId3"/>
          <a:stretch>
            <a:fillRect/>
          </a:stretch>
        </p:blipFill>
        <p:spPr>
          <a:xfrm>
            <a:off x="5617408" y="1519159"/>
            <a:ext cx="5828988" cy="4681616"/>
          </a:xfrm>
          <a:prstGeom prst="rect">
            <a:avLst/>
          </a:prstGeom>
          <a:ln>
            <a:solidFill>
              <a:schemeClr val="tx1"/>
            </a:solidFill>
          </a:ln>
        </p:spPr>
      </p:pic>
    </p:spTree>
    <p:extLst>
      <p:ext uri="{BB962C8B-B14F-4D97-AF65-F5344CB8AC3E}">
        <p14:creationId xmlns:p14="http://schemas.microsoft.com/office/powerpoint/2010/main" val="144692206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98647"/>
            <a:ext cx="916719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maintains their response "None of these apply." </a:t>
            </a: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289</a:t>
            </a:fld>
            <a:endParaRPr lang="en-US"/>
          </a:p>
        </p:txBody>
      </p:sp>
      <p:pic>
        <p:nvPicPr>
          <p:cNvPr id="3" name="Picture 2"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Buttons at the bottom of the page direct the student to “Previous” or “Continue.”">
            <a:extLst>
              <a:ext uri="{FF2B5EF4-FFF2-40B4-BE49-F238E27FC236}">
                <a16:creationId xmlns:a16="http://schemas.microsoft.com/office/drawing/2014/main" id="{58CEA3D0-E01F-7256-1C93-610C2C9CE64F}"/>
              </a:ext>
            </a:extLst>
          </p:cNvPr>
          <p:cNvPicPr>
            <a:picLocks noChangeAspect="1"/>
          </p:cNvPicPr>
          <p:nvPr/>
        </p:nvPicPr>
        <p:blipFill>
          <a:blip r:embed="rId4"/>
          <a:stretch>
            <a:fillRect/>
          </a:stretch>
        </p:blipFill>
        <p:spPr>
          <a:xfrm>
            <a:off x="5888636" y="1343181"/>
            <a:ext cx="5161614" cy="5071048"/>
          </a:xfrm>
          <a:prstGeom prst="rect">
            <a:avLst/>
          </a:prstGeom>
          <a:ln>
            <a:solidFill>
              <a:schemeClr val="tx1"/>
            </a:solidFill>
          </a:ln>
        </p:spPr>
      </p:pic>
    </p:spTree>
    <p:extLst>
      <p:ext uri="{BB962C8B-B14F-4D97-AF65-F5344CB8AC3E}">
        <p14:creationId xmlns:p14="http://schemas.microsoft.com/office/powerpoint/2010/main" val="69112345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Race and Ethnicity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461634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 student selects the checkboxes that apply to them.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a:t>
            </a:fld>
            <a:endParaRPr lang="en-US"/>
          </a:p>
        </p:txBody>
      </p:sp>
      <p:pic>
        <p:nvPicPr>
          <p:cNvPr id="4" name="Picture 3"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by choosing from “No, not of Hispanic, Latino, or Spanish origin;” “Yes, Mexican, Mexican American, or Chicano;” “Yes, Puerto Rican;” “Yes, Cuban;” “Yes, another Hispanic, Latino, or Spanish origin;” and &quot;Prefer not to answer.&quot;">
            <a:extLst>
              <a:ext uri="{FF2B5EF4-FFF2-40B4-BE49-F238E27FC236}">
                <a16:creationId xmlns:a16="http://schemas.microsoft.com/office/drawing/2014/main" id="{4935B7ED-6288-C3BF-D267-4F7E04A58490}"/>
              </a:ext>
            </a:extLst>
          </p:cNvPr>
          <p:cNvPicPr>
            <a:picLocks noChangeAspect="1"/>
          </p:cNvPicPr>
          <p:nvPr/>
        </p:nvPicPr>
        <p:blipFill>
          <a:blip r:embed="rId3"/>
          <a:stretch>
            <a:fillRect/>
          </a:stretch>
        </p:blipFill>
        <p:spPr>
          <a:xfrm>
            <a:off x="5613979" y="1422536"/>
            <a:ext cx="5424136" cy="4606427"/>
          </a:xfrm>
          <a:prstGeom prst="rect">
            <a:avLst/>
          </a:prstGeom>
          <a:ln>
            <a:solidFill>
              <a:schemeClr val="tx1"/>
            </a:solidFill>
          </a:ln>
        </p:spPr>
      </p:pic>
    </p:spTree>
    <p:extLst>
      <p:ext uri="{BB962C8B-B14F-4D97-AF65-F5344CB8AC3E}">
        <p14:creationId xmlns:p14="http://schemas.microsoft.com/office/powerpoint/2010/main" val="278171765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6639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Other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The student is asked if they were homeless or at risk of being homeless. The student updates their response to "Yes." After selecting this response, the student is asked who made the homelessness determination. They select "Financial aid administrator."</a:t>
            </a:r>
          </a:p>
        </p:txBody>
      </p:sp>
      <p:sp>
        <p:nvSpPr>
          <p:cNvPr id="5" name="Slide Number Placeholder 4"/>
          <p:cNvSpPr>
            <a:spLocks noGrp="1"/>
          </p:cNvSpPr>
          <p:nvPr>
            <p:ph type="sldNum" sz="quarter" idx="4"/>
          </p:nvPr>
        </p:nvSpPr>
        <p:spPr/>
        <p:txBody>
          <a:bodyPr/>
          <a:lstStyle/>
          <a:p>
            <a:fld id="{234755BD-B4AC-9044-BCE4-27904766F8BB}" type="slidenum">
              <a:rPr lang="en-US" smtClean="0"/>
              <a:pPr/>
              <a:t>290</a:t>
            </a:fld>
            <a:endParaRPr lang="en-US"/>
          </a:p>
        </p:txBody>
      </p:sp>
      <p:pic>
        <p:nvPicPr>
          <p:cNvPr id="3" name="Picture 2" descr="Screenshot continuation of the “Personal Circumstances” section, which asks the student if they were unaccompanied and either homeless or self-supporting and at risk for homelessness on or after July 1, 2024. Below that, the student is asked to select the entity that determined the student was homeless or at risk of becoming homeless. Buttons at the bottom of the page allow the student to “Skip to end of form” or “Continue.”">
            <a:extLst>
              <a:ext uri="{FF2B5EF4-FFF2-40B4-BE49-F238E27FC236}">
                <a16:creationId xmlns:a16="http://schemas.microsoft.com/office/drawing/2014/main" id="{D34CE0AF-D6D1-6293-943A-3E900F710E09}"/>
              </a:ext>
            </a:extLst>
          </p:cNvPr>
          <p:cNvPicPr>
            <a:picLocks noChangeAspect="1"/>
          </p:cNvPicPr>
          <p:nvPr/>
        </p:nvPicPr>
        <p:blipFill>
          <a:blip r:embed="rId3"/>
          <a:stretch>
            <a:fillRect/>
          </a:stretch>
        </p:blipFill>
        <p:spPr>
          <a:xfrm>
            <a:off x="5669653" y="1656907"/>
            <a:ext cx="5672786" cy="4722628"/>
          </a:xfrm>
          <a:prstGeom prst="rect">
            <a:avLst/>
          </a:prstGeom>
          <a:ln>
            <a:solidFill>
              <a:schemeClr val="tx1"/>
            </a:solidFill>
          </a:ln>
        </p:spPr>
      </p:pic>
    </p:spTree>
    <p:extLst>
      <p:ext uri="{BB962C8B-B14F-4D97-AF65-F5344CB8AC3E}">
        <p14:creationId xmlns:p14="http://schemas.microsoft.com/office/powerpoint/2010/main" val="237595909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9662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Other </a:t>
            </a:r>
            <a:br>
              <a:rPr lang="en-US" altLang="en-US" sz="3600" cap="none" spc="0">
                <a:latin typeface="Oswald"/>
              </a:rPr>
            </a:br>
            <a:r>
              <a:rPr lang="en-US" altLang="en-US" sz="3600" cap="none" spc="0">
                <a:latin typeface="Oswald"/>
              </a:rPr>
              <a:t>Circumstances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When the student selects "Continue," a message displays informing the student that their dependency status has changed. They select "Continue."</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291</a:t>
            </a:fld>
            <a:endParaRPr lang="en-US"/>
          </a:p>
        </p:txBody>
      </p:sp>
      <p:pic>
        <p:nvPicPr>
          <p:cNvPr id="8" name="Picture 7" descr="Screenshot of the pop-up window that appears after a student selects their updated response to the homeless determination question on the FAFSA form. The student is informed that their responses indicate that their dependency status is changing. As a result, the student may have to redo sections on their form and invited contributors will be removed. The student is asked to confirm their response is accurate by selecting the “Continue” button. ">
            <a:extLst>
              <a:ext uri="{FF2B5EF4-FFF2-40B4-BE49-F238E27FC236}">
                <a16:creationId xmlns:a16="http://schemas.microsoft.com/office/drawing/2014/main" id="{0DD30F9E-46BA-141C-AE14-6B2D229724B3}"/>
              </a:ext>
            </a:extLst>
          </p:cNvPr>
          <p:cNvPicPr>
            <a:picLocks noChangeAspect="1"/>
          </p:cNvPicPr>
          <p:nvPr/>
        </p:nvPicPr>
        <p:blipFill>
          <a:blip r:embed="rId3"/>
          <a:stretch>
            <a:fillRect/>
          </a:stretch>
        </p:blipFill>
        <p:spPr>
          <a:xfrm>
            <a:off x="5504357" y="1600512"/>
            <a:ext cx="5730303" cy="4818714"/>
          </a:xfrm>
          <a:prstGeom prst="rect">
            <a:avLst/>
          </a:prstGeom>
          <a:ln>
            <a:solidFill>
              <a:schemeClr val="tx1"/>
            </a:solidFill>
          </a:ln>
        </p:spPr>
      </p:pic>
    </p:spTree>
    <p:extLst>
      <p:ext uri="{BB962C8B-B14F-4D97-AF65-F5344CB8AC3E}">
        <p14:creationId xmlns:p14="http://schemas.microsoft.com/office/powerpoint/2010/main" val="118940806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0843" y="314907"/>
            <a:ext cx="1067456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Dependency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555924" y="2094997"/>
            <a:ext cx="451324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updated answers provided by the student, they are considered an independent student. The student selects "Continue" and enters the "Student Demographics" section.</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292</a:t>
            </a:fld>
            <a:endParaRPr lang="en-US"/>
          </a:p>
        </p:txBody>
      </p:sp>
      <p:pic>
        <p:nvPicPr>
          <p:cNvPr id="3" name="Picture 2" descr="Screenshot that informs the student that, based on their answers in the previous section, they are determined to be an independent student. Below that, the student is informed they will not need to provide information about their parents to complete their FAFSA form. ">
            <a:extLst>
              <a:ext uri="{FF2B5EF4-FFF2-40B4-BE49-F238E27FC236}">
                <a16:creationId xmlns:a16="http://schemas.microsoft.com/office/drawing/2014/main" id="{70000AAF-BD14-575C-F039-8C0E82EA6182}"/>
              </a:ext>
            </a:extLst>
          </p:cNvPr>
          <p:cNvPicPr>
            <a:picLocks noChangeAspect="1"/>
          </p:cNvPicPr>
          <p:nvPr/>
        </p:nvPicPr>
        <p:blipFill>
          <a:blip r:embed="rId3"/>
          <a:stretch>
            <a:fillRect/>
          </a:stretch>
        </p:blipFill>
        <p:spPr>
          <a:xfrm>
            <a:off x="5176603" y="2098935"/>
            <a:ext cx="6548204" cy="2822523"/>
          </a:xfrm>
          <a:prstGeom prst="rect">
            <a:avLst/>
          </a:prstGeom>
          <a:ln>
            <a:solidFill>
              <a:schemeClr val="tx1"/>
            </a:solidFill>
          </a:ln>
        </p:spPr>
      </p:pic>
    </p:spTree>
    <p:extLst>
      <p:ext uri="{BB962C8B-B14F-4D97-AF65-F5344CB8AC3E}">
        <p14:creationId xmlns:p14="http://schemas.microsoft.com/office/powerpoint/2010/main" val="11670853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54185"/>
            <a:ext cx="926198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They maintain their response of </a:t>
            </a:r>
            <a:r>
              <a:rPr lang="en-US" sz="1800" b="0" i="0" u="none" strike="noStrike">
                <a:solidFill>
                  <a:srgbClr val="191918"/>
                </a:solidFill>
                <a:effectLst/>
                <a:latin typeface="Arial" panose="020B0604020202020204" pitchFamily="34" charset="0"/>
              </a:rPr>
              <a:t>"</a:t>
            </a:r>
            <a:r>
              <a:rPr lang="en-US">
                <a:latin typeface="Arial" panose="020B0604020202020204" pitchFamily="34" charset="0"/>
                <a:ea typeface="Calibri"/>
                <a:cs typeface="Arial" panose="020B0604020202020204" pitchFamily="34" charset="0"/>
              </a:rPr>
              <a:t>Female." Since the student has finished their correction, they select </a:t>
            </a:r>
            <a:r>
              <a:rPr lang="en-US" sz="1800" b="0" i="0" u="none" strike="noStrike">
                <a:solidFill>
                  <a:srgbClr val="191918"/>
                </a:solidFill>
                <a:effectLst/>
                <a:latin typeface="Arial" panose="020B0604020202020204" pitchFamily="34" charset="0"/>
              </a:rPr>
              <a:t>"</a:t>
            </a:r>
            <a:r>
              <a:rPr lang="en-US">
                <a:latin typeface="Arial" panose="020B0604020202020204" pitchFamily="34" charset="0"/>
                <a:ea typeface="Calibri"/>
                <a:cs typeface="Arial" panose="020B0604020202020204" pitchFamily="34" charset="0"/>
              </a:rPr>
              <a:t>Skip to end of form" to proceed with submitting their correction.</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293</a:t>
            </a:fld>
            <a:endParaRPr lang="en-US"/>
          </a:p>
        </p:txBody>
      </p:sp>
      <p:pic>
        <p:nvPicPr>
          <p:cNvPr id="7" name="Picture 6" descr="Screenshot continuation of the “Personal Circumstances” section. The student is asked to select their gender from “Male,” “Female,” “Nonbinary,” and “Prefer not to answer.” They are reminded that the questions on this page are used for research purposes only and will not affect their federal student aid eligibility. ">
            <a:extLst>
              <a:ext uri="{FF2B5EF4-FFF2-40B4-BE49-F238E27FC236}">
                <a16:creationId xmlns:a16="http://schemas.microsoft.com/office/drawing/2014/main" id="{A48B05A9-C142-A3E4-4995-C3C9033581BE}"/>
              </a:ext>
            </a:extLst>
          </p:cNvPr>
          <p:cNvPicPr>
            <a:picLocks noChangeAspect="1"/>
          </p:cNvPicPr>
          <p:nvPr/>
        </p:nvPicPr>
        <p:blipFill>
          <a:blip r:embed="rId3"/>
          <a:stretch>
            <a:fillRect/>
          </a:stretch>
        </p:blipFill>
        <p:spPr>
          <a:xfrm>
            <a:off x="5624277" y="1710854"/>
            <a:ext cx="5825890" cy="4565180"/>
          </a:xfrm>
          <a:prstGeom prst="rect">
            <a:avLst/>
          </a:prstGeom>
          <a:ln>
            <a:solidFill>
              <a:schemeClr val="tx1"/>
            </a:solidFill>
          </a:ln>
        </p:spPr>
      </p:pic>
    </p:spTree>
    <p:extLst>
      <p:ext uri="{BB962C8B-B14F-4D97-AF65-F5344CB8AC3E}">
        <p14:creationId xmlns:p14="http://schemas.microsoft.com/office/powerpoint/2010/main" val="343605855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67974"/>
            <a:ext cx="1114521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Review Changes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5287891"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updated in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updated answers and previous answers by selecting "Expand All" or by expanding each section individually. To edit a response, the student can select the "Edit" button beside each question and will be taken to the corresponding page. If the student needs to make additional updates,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294</a:t>
            </a:fld>
            <a:endParaRPr lang="en-US"/>
          </a:p>
        </p:txBody>
      </p:sp>
      <p:pic>
        <p:nvPicPr>
          <p:cNvPr id="3" name="Picture 2" descr="Screenshot of the Review Changes page. Each of the FAFSA form sections that the student has updated are listed, which the student can expand and collapse to review and verify the information they’ve provided. Buttons at the bottom of the page allow the student to “Make More Changes” or “Continue.”">
            <a:extLst>
              <a:ext uri="{FF2B5EF4-FFF2-40B4-BE49-F238E27FC236}">
                <a16:creationId xmlns:a16="http://schemas.microsoft.com/office/drawing/2014/main" id="{FFBFF993-7BD9-A393-714C-ED123165BE82}"/>
              </a:ext>
            </a:extLst>
          </p:cNvPr>
          <p:cNvPicPr>
            <a:picLocks noChangeAspect="1"/>
          </p:cNvPicPr>
          <p:nvPr/>
        </p:nvPicPr>
        <p:blipFill>
          <a:blip r:embed="rId3"/>
          <a:stretch>
            <a:fillRect/>
          </a:stretch>
        </p:blipFill>
        <p:spPr>
          <a:xfrm>
            <a:off x="6434394" y="1712148"/>
            <a:ext cx="4732473" cy="4694297"/>
          </a:xfrm>
          <a:prstGeom prst="rect">
            <a:avLst/>
          </a:prstGeom>
          <a:ln>
            <a:solidFill>
              <a:schemeClr val="tx1"/>
            </a:solidFill>
          </a:ln>
        </p:spPr>
      </p:pic>
    </p:spTree>
    <p:extLst>
      <p:ext uri="{BB962C8B-B14F-4D97-AF65-F5344CB8AC3E}">
        <p14:creationId xmlns:p14="http://schemas.microsoft.com/office/powerpoint/2010/main" val="377832831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48207" y="1718685"/>
            <a:ext cx="1096805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cs typeface="Arial" panose="020B0604020202020204" pitchFamily="34" charset="0"/>
              </a:rPr>
              <a:t>After confirming their changes, </a:t>
            </a:r>
            <a:r>
              <a:rPr lang="en-US">
                <a:latin typeface="Arial" panose="020B0604020202020204" pitchFamily="34" charset="0"/>
                <a:ea typeface="Calibri"/>
                <a:cs typeface="Arial" panose="020B0604020202020204" pitchFamily="34" charset="0"/>
              </a:rPr>
              <a:t>the student reviews, signs, and submits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295</a:t>
            </a:fld>
            <a:endParaRPr lang="en-US"/>
          </a:p>
        </p:txBody>
      </p:sp>
      <p:pic>
        <p:nvPicPr>
          <p:cNvPr id="3" name="Picture 2" descr="Screenshot of the signature page. The student is instructed to review the terms and conditions they will be agreeing to by signing the FAFSA form.">
            <a:extLst>
              <a:ext uri="{FF2B5EF4-FFF2-40B4-BE49-F238E27FC236}">
                <a16:creationId xmlns:a16="http://schemas.microsoft.com/office/drawing/2014/main" id="{FA537BDF-F473-9828-8255-F62D484022DA}"/>
              </a:ext>
            </a:extLst>
          </p:cNvPr>
          <p:cNvPicPr>
            <a:picLocks noChangeAspect="1"/>
          </p:cNvPicPr>
          <p:nvPr/>
        </p:nvPicPr>
        <p:blipFill>
          <a:blip r:embed="rId3"/>
          <a:stretch>
            <a:fillRect/>
          </a:stretch>
        </p:blipFill>
        <p:spPr>
          <a:xfrm>
            <a:off x="831379" y="2590800"/>
            <a:ext cx="4649612" cy="4094104"/>
          </a:xfrm>
          <a:prstGeom prst="rect">
            <a:avLst/>
          </a:prstGeom>
          <a:ln>
            <a:solidFill>
              <a:schemeClr val="tx1"/>
            </a:solidFill>
          </a:ln>
        </p:spPr>
      </p:pic>
      <p:pic>
        <p:nvPicPr>
          <p:cNvPr id="4" name="Picture 3"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073EB0E7-F016-C32D-A812-7F5CB9616EB7}"/>
              </a:ext>
            </a:extLst>
          </p:cNvPr>
          <p:cNvPicPr>
            <a:picLocks noChangeAspect="1"/>
          </p:cNvPicPr>
          <p:nvPr/>
        </p:nvPicPr>
        <p:blipFill>
          <a:blip r:embed="rId4"/>
          <a:stretch>
            <a:fillRect/>
          </a:stretch>
        </p:blipFill>
        <p:spPr>
          <a:xfrm>
            <a:off x="5768975" y="2596269"/>
            <a:ext cx="5113162" cy="4101984"/>
          </a:xfrm>
          <a:prstGeom prst="rect">
            <a:avLst/>
          </a:prstGeom>
          <a:ln>
            <a:solidFill>
              <a:schemeClr val="tx1"/>
            </a:solidFill>
          </a:ln>
        </p:spPr>
      </p:pic>
    </p:spTree>
    <p:extLst>
      <p:ext uri="{BB962C8B-B14F-4D97-AF65-F5344CB8AC3E}">
        <p14:creationId xmlns:p14="http://schemas.microsoft.com/office/powerpoint/2010/main" val="282912563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3DF9CF-F54F-C3C1-ECCC-EE6F4A762356}"/>
              </a:ext>
            </a:extLst>
          </p:cNvPr>
          <p:cNvSpPr>
            <a:spLocks noGrp="1"/>
          </p:cNvSpPr>
          <p:nvPr>
            <p:ph type="sldNum" sz="quarter" idx="4"/>
          </p:nvPr>
        </p:nvSpPr>
        <p:spPr/>
        <p:txBody>
          <a:bodyPr/>
          <a:lstStyle/>
          <a:p>
            <a:fld id="{234755BD-B4AC-9044-BCE4-27904766F8BB}" type="slidenum">
              <a:rPr lang="en-US" smtClean="0"/>
              <a:pPr/>
              <a:t>296</a:t>
            </a:fld>
            <a:endParaRPr lang="en-US"/>
          </a:p>
        </p:txBody>
      </p:sp>
      <p:sp>
        <p:nvSpPr>
          <p:cNvPr id="7" name="Content Placeholder 2">
            <a:extLst>
              <a:ext uri="{FF2B5EF4-FFF2-40B4-BE49-F238E27FC236}">
                <a16:creationId xmlns:a16="http://schemas.microsoft.com/office/drawing/2014/main" id="{A8E390F6-C53F-2B4B-E3F7-0205734F4986}"/>
              </a:ext>
            </a:extLst>
          </p:cNvPr>
          <p:cNvSpPr txBox="1">
            <a:spLocks/>
          </p:cNvSpPr>
          <p:nvPr/>
        </p:nvSpPr>
        <p:spPr>
          <a:xfrm>
            <a:off x="607867" y="70976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Font typeface="Arial"/>
              <a:buNone/>
              <a:defRPr/>
            </a:pPr>
            <a:r>
              <a:rPr lang="en-US" altLang="en-US" sz="3600" cap="none" spc="0">
                <a:latin typeface="Oswald"/>
              </a:rPr>
              <a:t>Homeless Determination Correction Confirmation</a:t>
            </a:r>
          </a:p>
        </p:txBody>
      </p:sp>
      <p:pic>
        <p:nvPicPr>
          <p:cNvPr id="8" name="Picture 7"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select “View Status” to track and manage their FAFSA form. ">
            <a:extLst>
              <a:ext uri="{FF2B5EF4-FFF2-40B4-BE49-F238E27FC236}">
                <a16:creationId xmlns:a16="http://schemas.microsoft.com/office/drawing/2014/main" id="{0A643A43-D69B-96BE-2041-710DED88280C}"/>
              </a:ext>
            </a:extLst>
          </p:cNvPr>
          <p:cNvPicPr>
            <a:picLocks noChangeAspect="1"/>
          </p:cNvPicPr>
          <p:nvPr/>
        </p:nvPicPr>
        <p:blipFill>
          <a:blip r:embed="rId2"/>
          <a:stretch>
            <a:fillRect/>
          </a:stretch>
        </p:blipFill>
        <p:spPr>
          <a:xfrm>
            <a:off x="5548542" y="1345259"/>
            <a:ext cx="5008399" cy="5352816"/>
          </a:xfrm>
          <a:prstGeom prst="rect">
            <a:avLst/>
          </a:prstGeom>
          <a:ln>
            <a:solidFill>
              <a:schemeClr val="tx1"/>
            </a:solidFill>
          </a:ln>
        </p:spPr>
      </p:pic>
      <p:sp>
        <p:nvSpPr>
          <p:cNvPr id="2" name="TextBox 1">
            <a:extLst>
              <a:ext uri="{FF2B5EF4-FFF2-40B4-BE49-F238E27FC236}">
                <a16:creationId xmlns:a16="http://schemas.microsoft.com/office/drawing/2014/main" id="{E8A46E53-805D-56CD-5060-57EB7E5F511E}"/>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the student has submitted their correction, they are presented the confirmation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a:t>
            </a:r>
          </a:p>
        </p:txBody>
      </p:sp>
    </p:spTree>
    <p:extLst>
      <p:ext uri="{BB962C8B-B14F-4D97-AF65-F5344CB8AC3E}">
        <p14:creationId xmlns:p14="http://schemas.microsoft.com/office/powerpoint/2010/main" val="215702083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Student Manages FAFSA</a:t>
            </a:r>
            <a:r>
              <a:rPr lang="en-US" sz="4800" cap="none" baseline="30000">
                <a:latin typeface="Oswald"/>
                <a:ea typeface="Noto Serif"/>
                <a:cs typeface="Noto Serif"/>
              </a:rPr>
              <a:t>®</a:t>
            </a:r>
            <a:r>
              <a:rPr lang="en-US" sz="4800" cap="none">
                <a:latin typeface="Oswald"/>
                <a:ea typeface="Noto Serif"/>
                <a:cs typeface="Noto Serif"/>
              </a:rPr>
              <a:t> Contributors</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297</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4144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378779"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have an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739198" y="1732942"/>
            <a:ext cx="5705091" cy="44454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298</a:t>
            </a:fld>
            <a:endParaRPr lang="en-US"/>
          </a:p>
        </p:txBody>
      </p:sp>
    </p:spTree>
    <p:extLst>
      <p:ext uri="{BB962C8B-B14F-4D97-AF65-F5344CB8AC3E}">
        <p14:creationId xmlns:p14="http://schemas.microsoft.com/office/powerpoint/2010/main" val="353116135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144" y="54122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sp>
        <p:nvSpPr>
          <p:cNvPr id="5" name="Slide Number Placeholder 4"/>
          <p:cNvSpPr>
            <a:spLocks noGrp="1"/>
          </p:cNvSpPr>
          <p:nvPr>
            <p:ph type="sldNum" sz="quarter" idx="4"/>
          </p:nvPr>
        </p:nvSpPr>
        <p:spPr/>
        <p:txBody>
          <a:bodyPr/>
          <a:lstStyle/>
          <a:p>
            <a:fld id="{234755BD-B4AC-9044-BCE4-27904766F8BB}" type="slidenum">
              <a:rPr lang="en-US" smtClean="0"/>
              <a:pPr/>
              <a:t>299</a:t>
            </a:fld>
            <a:endParaRPr lang="en-US"/>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95AF620E-8E57-21BD-9A9A-368EC6492810}"/>
              </a:ext>
            </a:extLst>
          </p:cNvPr>
          <p:cNvPicPr>
            <a:picLocks noChangeAspect="1"/>
          </p:cNvPicPr>
          <p:nvPr/>
        </p:nvPicPr>
        <p:blipFill>
          <a:blip r:embed="rId3"/>
          <a:stretch>
            <a:fillRect/>
          </a:stretch>
        </p:blipFill>
        <p:spPr>
          <a:xfrm>
            <a:off x="5474921" y="1730963"/>
            <a:ext cx="5974084" cy="4355630"/>
          </a:xfrm>
          <a:prstGeom prst="rect">
            <a:avLst/>
          </a:prstGeom>
          <a:ln>
            <a:solidFill>
              <a:schemeClr val="tx1"/>
            </a:solidFill>
          </a:ln>
        </p:spPr>
      </p:pic>
    </p:spTree>
    <p:extLst>
      <p:ext uri="{BB962C8B-B14F-4D97-AF65-F5344CB8AC3E}">
        <p14:creationId xmlns:p14="http://schemas.microsoft.com/office/powerpoint/2010/main" val="93518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72" y="479161"/>
            <a:ext cx="8874760" cy="798177"/>
          </a:xfrm>
        </p:spPr>
        <p:txBody>
          <a:bodyPr/>
          <a:lstStyle/>
          <a:p>
            <a:r>
              <a:rPr lang="en-US" sz="3600" cap="none" spc="0">
                <a:latin typeface="Oswald"/>
                <a:ea typeface="+mn-ea"/>
                <a:cs typeface="+mn-cs"/>
              </a:rPr>
              <a:t>Overview (1 of 4) </a:t>
            </a:r>
            <a:endParaRPr lang="en-US" sz="3600" cap="none" spc="0">
              <a:solidFill>
                <a:srgbClr val="FF0000"/>
              </a:solidFill>
              <a:latin typeface="Oswald"/>
              <a:ea typeface="+mn-ea"/>
              <a:cs typeface="+mn-cs"/>
            </a:endParaRPr>
          </a:p>
        </p:txBody>
      </p:sp>
      <p:sp>
        <p:nvSpPr>
          <p:cNvPr id="7" name="Content Placeholder 2"/>
          <p:cNvSpPr txBox="1">
            <a:spLocks/>
          </p:cNvSpPr>
          <p:nvPr/>
        </p:nvSpPr>
        <p:spPr>
          <a:xfrm>
            <a:off x="660054" y="1535032"/>
            <a:ext cx="10158200" cy="4727164"/>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latin typeface="Arial"/>
                <a:cs typeface="Arial"/>
              </a:rPr>
              <a:t>The 2025–26 </a:t>
            </a:r>
            <a:r>
              <a:rPr lang="en-US" altLang="en-US" sz="1800" i="1" dirty="0">
                <a:latin typeface="Arial"/>
                <a:cs typeface="Arial"/>
              </a:rPr>
              <a:t>Free Application for Federal Student Aid</a:t>
            </a:r>
            <a:r>
              <a:rPr lang="en-US" altLang="en-US" sz="1800" dirty="0">
                <a:latin typeface="Arial"/>
                <a:cs typeface="Arial"/>
              </a:rPr>
              <a:t> (FAFSA</a:t>
            </a:r>
            <a:r>
              <a:rPr lang="en-US" altLang="en-US" sz="1800" baseline="30000" dirty="0">
                <a:latin typeface="Arial"/>
                <a:cs typeface="Arial"/>
              </a:rPr>
              <a:t>®</a:t>
            </a:r>
            <a:r>
              <a:rPr lang="en-US" altLang="en-US" sz="1800" dirty="0">
                <a:latin typeface="Arial"/>
                <a:cs typeface="Arial"/>
              </a:rPr>
              <a:t>) Preview Presentation provides screenshots that financial aid professionals, mentors, and counselors can use as a guide for the 2025</a:t>
            </a:r>
            <a:r>
              <a:rPr lang="en-US" sz="1800" dirty="0">
                <a:latin typeface="Arial"/>
                <a:ea typeface="+mn-lt"/>
                <a:cs typeface="Arial"/>
              </a:rPr>
              <a:t>–</a:t>
            </a:r>
            <a:r>
              <a:rPr lang="en-US" altLang="en-US" sz="1800" dirty="0">
                <a:latin typeface="Arial"/>
                <a:ea typeface="+mn-lt"/>
                <a:cs typeface="Arial"/>
              </a:rPr>
              <a:t>26</a:t>
            </a:r>
            <a:r>
              <a:rPr lang="en-US" altLang="en-US" sz="1800" dirty="0">
                <a:latin typeface="Arial"/>
                <a:cs typeface="Arial"/>
              </a:rPr>
              <a:t> online FAFSA form. The screenshots and information provided can be used to create and/or modify presentations for professional trainings and high school FAFSA completion nights.</a:t>
            </a:r>
            <a:br>
              <a:rPr lang="en-US" altLang="en-US" sz="1800" dirty="0">
                <a:latin typeface="Arial"/>
                <a:cs typeface="Arial"/>
              </a:rPr>
            </a:br>
            <a:endParaRPr lang="en-US" altLang="en-US" sz="1800" dirty="0">
              <a:latin typeface="Arial"/>
              <a:cs typeface="Arial"/>
            </a:endParaRPr>
          </a:p>
          <a:p>
            <a:r>
              <a:rPr lang="en-US" altLang="en-US" sz="1800" dirty="0">
                <a:latin typeface="Arial"/>
                <a:cs typeface="Arial"/>
              </a:rPr>
              <a:t>The screenshots are intended to show what the FAFSA form will look like and present a majority of the questions displayed on the FAFSA</a:t>
            </a:r>
            <a:r>
              <a:rPr lang="en-US" altLang="en-US" sz="1800" baseline="30000" dirty="0">
                <a:latin typeface="Arial"/>
                <a:cs typeface="Arial"/>
              </a:rPr>
              <a:t> </a:t>
            </a:r>
            <a:r>
              <a:rPr lang="en-US" altLang="en-US" sz="1800" dirty="0">
                <a:latin typeface="Arial"/>
                <a:cs typeface="Arial"/>
              </a:rPr>
              <a:t>form.</a:t>
            </a:r>
            <a:br>
              <a:rPr lang="en-US" altLang="en-US" sz="1800" dirty="0">
                <a:latin typeface="Arial"/>
                <a:cs typeface="Arial"/>
              </a:rPr>
            </a:br>
            <a:endParaRPr lang="en-US" altLang="en-US" sz="1800" dirty="0">
              <a:latin typeface="Arial"/>
              <a:cs typeface="Arial"/>
            </a:endParaRPr>
          </a:p>
          <a:p>
            <a:r>
              <a:rPr lang="en-US" altLang="en-US" sz="1800" dirty="0">
                <a:latin typeface="Arial"/>
                <a:cs typeface="Arial"/>
              </a:rPr>
              <a:t>The 2025</a:t>
            </a:r>
            <a:r>
              <a:rPr lang="en-US" sz="1800" dirty="0">
                <a:latin typeface="Arial"/>
                <a:cs typeface="Arial"/>
              </a:rPr>
              <a:t>–</a:t>
            </a:r>
            <a:r>
              <a:rPr lang="en-US" altLang="en-US" sz="1800" dirty="0">
                <a:latin typeface="Arial"/>
                <a:cs typeface="Arial"/>
              </a:rPr>
              <a:t>26 version of the FAFSA</a:t>
            </a:r>
            <a:r>
              <a:rPr lang="en-US" altLang="en-US" sz="1800" baseline="30000" dirty="0">
                <a:latin typeface="Arial"/>
                <a:cs typeface="Arial"/>
              </a:rPr>
              <a:t> </a:t>
            </a:r>
            <a:r>
              <a:rPr lang="en-US" altLang="en-US" sz="1800" dirty="0">
                <a:latin typeface="Arial"/>
                <a:cs typeface="Arial"/>
              </a:rPr>
              <a:t>form will become available by Dec. </a:t>
            </a:r>
            <a:r>
              <a:rPr lang="en-US" altLang="en-US" sz="1800">
                <a:latin typeface="Arial"/>
                <a:cs typeface="Arial"/>
              </a:rPr>
              <a:t>1, </a:t>
            </a:r>
            <a:r>
              <a:rPr lang="en-US" altLang="en-US" sz="1800" dirty="0">
                <a:latin typeface="Arial"/>
                <a:cs typeface="Arial"/>
              </a:rPr>
              <a:t>2024.</a:t>
            </a:r>
          </a:p>
          <a:p>
            <a:pPr marL="0" indent="0">
              <a:buNone/>
            </a:pPr>
            <a:endParaRPr lang="en-US" altLang="en-US" sz="1800" dirty="0">
              <a:latin typeface="Arial"/>
              <a:cs typeface="Arial"/>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245271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Race and Ethnicity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90B82CE-6CCF-A030-AA7D-3FD42EC6D297}"/>
              </a:ext>
            </a:extLst>
          </p:cNvPr>
          <p:cNvSpPr txBox="1"/>
          <p:nvPr/>
        </p:nvSpPr>
        <p:spPr>
          <a:xfrm>
            <a:off x="681798" y="1719646"/>
            <a:ext cx="46163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a continuation of the student race and ethnicity page. The student is asked to identify their race. The student selects the checkboxes that apply to them.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a:t>
            </a:fld>
            <a:endParaRPr lang="en-US"/>
          </a:p>
        </p:txBody>
      </p:sp>
      <p:pic>
        <p:nvPicPr>
          <p:cNvPr id="4" name="Picture 3">
            <a:extLst>
              <a:ext uri="{FF2B5EF4-FFF2-40B4-BE49-F238E27FC236}">
                <a16:creationId xmlns:a16="http://schemas.microsoft.com/office/drawing/2014/main" id="{0A49DC69-50A3-DA7D-29D5-B32A4DDA2800}"/>
              </a:ext>
            </a:extLst>
          </p:cNvPr>
          <p:cNvPicPr>
            <a:picLocks noChangeAspect="1"/>
          </p:cNvPicPr>
          <p:nvPr/>
        </p:nvPicPr>
        <p:blipFill>
          <a:blip r:embed="rId3"/>
          <a:stretch>
            <a:fillRect/>
          </a:stretch>
        </p:blipFill>
        <p:spPr>
          <a:xfrm>
            <a:off x="5751445" y="1582134"/>
            <a:ext cx="4008781" cy="4593531"/>
          </a:xfrm>
          <a:prstGeom prst="rect">
            <a:avLst/>
          </a:prstGeom>
          <a:ln>
            <a:solidFill>
              <a:schemeClr val="tx1"/>
            </a:solidFill>
          </a:ln>
        </p:spPr>
      </p:pic>
    </p:spTree>
    <p:extLst>
      <p:ext uri="{BB962C8B-B14F-4D97-AF65-F5344CB8AC3E}">
        <p14:creationId xmlns:p14="http://schemas.microsoft.com/office/powerpoint/2010/main" val="20964353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4632696" cy="4611519"/>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If a required contributor was invited to the student’s form, the student can select "Edit Contributor Information" within the "Actions" menu. This option allows the student to resend the invitation if they provided the wrong information for their contributor.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300</a:t>
            </a:fld>
            <a:endParaRPr lang="en-US"/>
          </a:p>
        </p:txBody>
      </p:sp>
      <p:pic>
        <p:nvPicPr>
          <p:cNvPr id="3" name="Picture 2"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Edit Contributor Information,” “Make Corrections,” and “View FAFSA Submission Summary.”">
            <a:extLst>
              <a:ext uri="{FF2B5EF4-FFF2-40B4-BE49-F238E27FC236}">
                <a16:creationId xmlns:a16="http://schemas.microsoft.com/office/drawing/2014/main" id="{F0D88337-BC78-27CD-B6A6-39E7015A26BE}"/>
              </a:ext>
            </a:extLst>
          </p:cNvPr>
          <p:cNvPicPr>
            <a:picLocks noChangeAspect="1"/>
          </p:cNvPicPr>
          <p:nvPr/>
        </p:nvPicPr>
        <p:blipFill>
          <a:blip r:embed="rId3"/>
          <a:stretch>
            <a:fillRect/>
          </a:stretch>
        </p:blipFill>
        <p:spPr>
          <a:xfrm>
            <a:off x="5533013" y="1712148"/>
            <a:ext cx="5763826" cy="4826000"/>
          </a:xfrm>
          <a:prstGeom prst="rect">
            <a:avLst/>
          </a:prstGeom>
          <a:ln>
            <a:solidFill>
              <a:schemeClr val="tx1"/>
            </a:solidFill>
          </a:ln>
        </p:spPr>
      </p:pic>
    </p:spTree>
    <p:extLst>
      <p:ext uri="{BB962C8B-B14F-4D97-AF65-F5344CB8AC3E}">
        <p14:creationId xmlns:p14="http://schemas.microsoft.com/office/powerpoint/2010/main" val="19960516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186668"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Farther down the "Details" page, the student sees their invited contributor(s), selected school(s), and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submission history. In this scenario, the student selects "Edit Contributor Information" within the "Actions" menu to resend an invitation to their spouse.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301</a:t>
            </a:fld>
            <a:endParaRPr lang="en-US"/>
          </a:p>
        </p:txBody>
      </p:sp>
      <p:pic>
        <p:nvPicPr>
          <p:cNvPr id="3" name="Picture 2" descr="Screenshot continuation of the “FAFSA Details” page. Next steps are displayed for the student to review. Below that, information about the contributor that the student invited to their form is display, including the contributor's name, role, the date they were added to the FAFSA form, and the status of their sections of the FAFSA form.">
            <a:extLst>
              <a:ext uri="{FF2B5EF4-FFF2-40B4-BE49-F238E27FC236}">
                <a16:creationId xmlns:a16="http://schemas.microsoft.com/office/drawing/2014/main" id="{BFE56A77-7A23-0600-FFEF-E37129DEB51B}"/>
              </a:ext>
            </a:extLst>
          </p:cNvPr>
          <p:cNvPicPr>
            <a:picLocks noChangeAspect="1"/>
          </p:cNvPicPr>
          <p:nvPr/>
        </p:nvPicPr>
        <p:blipFill>
          <a:blip r:embed="rId3"/>
          <a:stretch>
            <a:fillRect/>
          </a:stretch>
        </p:blipFill>
        <p:spPr>
          <a:xfrm>
            <a:off x="3885142" y="1559455"/>
            <a:ext cx="3702051" cy="2712510"/>
          </a:xfrm>
          <a:prstGeom prst="rect">
            <a:avLst/>
          </a:prstGeom>
          <a:ln>
            <a:solidFill>
              <a:schemeClr val="tx1"/>
            </a:solidFill>
          </a:ln>
        </p:spPr>
      </p:pic>
      <p:pic>
        <p:nvPicPr>
          <p:cNvPr id="4" name="Picture 3" descr="Screenshot continuation of the “FAFSA Details” page. The schools that the student selected on their FAFSA form are listed. Below that, the FAFSA submission history provides information, including date submitted, name of submitter, submission type, submission number, and actions included about the student’s most recent FAFSA form.">
            <a:extLst>
              <a:ext uri="{FF2B5EF4-FFF2-40B4-BE49-F238E27FC236}">
                <a16:creationId xmlns:a16="http://schemas.microsoft.com/office/drawing/2014/main" id="{D191A322-8337-61DE-FD0C-E7F0CC72A28A}"/>
              </a:ext>
            </a:extLst>
          </p:cNvPr>
          <p:cNvPicPr>
            <a:picLocks noChangeAspect="1"/>
          </p:cNvPicPr>
          <p:nvPr/>
        </p:nvPicPr>
        <p:blipFill>
          <a:blip r:embed="rId4"/>
          <a:stretch>
            <a:fillRect/>
          </a:stretch>
        </p:blipFill>
        <p:spPr>
          <a:xfrm>
            <a:off x="7736417" y="1556809"/>
            <a:ext cx="4212167" cy="4633384"/>
          </a:xfrm>
          <a:prstGeom prst="rect">
            <a:avLst/>
          </a:prstGeom>
          <a:ln>
            <a:solidFill>
              <a:schemeClr val="tx1"/>
            </a:solidFill>
          </a:ln>
        </p:spPr>
      </p:pic>
    </p:spTree>
    <p:extLst>
      <p:ext uri="{BB962C8B-B14F-4D97-AF65-F5344CB8AC3E}">
        <p14:creationId xmlns:p14="http://schemas.microsoft.com/office/powerpoint/2010/main" val="268196386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302</a:t>
            </a:fld>
            <a:endParaRPr lang="en-US"/>
          </a:p>
        </p:txBody>
      </p:sp>
      <p:pic>
        <p:nvPicPr>
          <p:cNvPr id="2" name="Picture 1"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The student can select “Edit Contributor Information” to continue.">
            <a:extLst>
              <a:ext uri="{FF2B5EF4-FFF2-40B4-BE49-F238E27FC236}">
                <a16:creationId xmlns:a16="http://schemas.microsoft.com/office/drawing/2014/main" id="{12F52AF6-4F30-050C-4421-2B4360B8C655}"/>
              </a:ext>
            </a:extLst>
          </p:cNvPr>
          <p:cNvPicPr>
            <a:picLocks noChangeAspect="1"/>
          </p:cNvPicPr>
          <p:nvPr/>
        </p:nvPicPr>
        <p:blipFill>
          <a:blip r:embed="rId3"/>
          <a:stretch>
            <a:fillRect/>
          </a:stretch>
        </p:blipFill>
        <p:spPr>
          <a:xfrm>
            <a:off x="5400559" y="1930439"/>
            <a:ext cx="5897834" cy="2997123"/>
          </a:xfrm>
          <a:prstGeom prst="rect">
            <a:avLst/>
          </a:prstGeom>
          <a:ln>
            <a:solidFill>
              <a:schemeClr val="tx1"/>
            </a:solidFill>
          </a:ln>
        </p:spPr>
      </p:pic>
    </p:spTree>
    <p:extLst>
      <p:ext uri="{BB962C8B-B14F-4D97-AF65-F5344CB8AC3E}">
        <p14:creationId xmlns:p14="http://schemas.microsoft.com/office/powerpoint/2010/main" val="380878976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Update Contributor</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521467"/>
            <a:ext cx="11135853" cy="1703030"/>
          </a:xfrm>
          <a:prstGeom prst="rect">
            <a:avLst/>
          </a:prstGeom>
          <a:noFill/>
        </p:spPr>
        <p:txBody>
          <a:bodyPr wrap="square" rtlCol="0">
            <a:spAutoFit/>
          </a:bodyPr>
          <a:lstStyle/>
          <a:p>
            <a:pPr>
              <a:lnSpc>
                <a:spcPct val="150000"/>
              </a:lnSpc>
            </a:pPr>
            <a:r>
              <a:rPr lang="en-US"/>
              <a:t>This page displays the invitation(s) that were sent on the processed form. When the student selects "Update Information" on their spouse’s invitation, a message displays informing the student that if they choose to update their spouse’s information, their spouse’s section will be reset on their FAFSA</a:t>
            </a:r>
            <a:r>
              <a:rPr lang="en-US" baseline="30000"/>
              <a:t>®</a:t>
            </a:r>
            <a:r>
              <a:rPr lang="en-US"/>
              <a:t> form and a new invitation will be sent. The student selects "Confirm."</a:t>
            </a:r>
          </a:p>
        </p:txBody>
      </p:sp>
      <p:sp>
        <p:nvSpPr>
          <p:cNvPr id="5" name="Slide Number Placeholder 4"/>
          <p:cNvSpPr>
            <a:spLocks noGrp="1"/>
          </p:cNvSpPr>
          <p:nvPr>
            <p:ph type="sldNum" sz="quarter" idx="4"/>
          </p:nvPr>
        </p:nvSpPr>
        <p:spPr/>
        <p:txBody>
          <a:bodyPr/>
          <a:lstStyle/>
          <a:p>
            <a:fld id="{234755BD-B4AC-9044-BCE4-27904766F8BB}" type="slidenum">
              <a:rPr lang="en-US" smtClean="0"/>
              <a:pPr/>
              <a:t>303</a:t>
            </a:fld>
            <a:endParaRPr lang="en-US"/>
          </a:p>
        </p:txBody>
      </p:sp>
      <p:pic>
        <p:nvPicPr>
          <p:cNvPr id="6" name="Picture 5" descr="Screenshot of the “Manage the Contributor” section. The student is reminded that their listed individual is a contributor they want to provide information on their FAFSA form. They are instructed to select the “Update Information” button to edit their contributor’s information, which will reset the contributor section and require the contributor to reenter their information. ">
            <a:extLst>
              <a:ext uri="{FF2B5EF4-FFF2-40B4-BE49-F238E27FC236}">
                <a16:creationId xmlns:a16="http://schemas.microsoft.com/office/drawing/2014/main" id="{471569C4-8128-AD9B-047A-588D681FADE0}"/>
              </a:ext>
            </a:extLst>
          </p:cNvPr>
          <p:cNvPicPr>
            <a:picLocks noChangeAspect="1"/>
          </p:cNvPicPr>
          <p:nvPr/>
        </p:nvPicPr>
        <p:blipFill>
          <a:blip r:embed="rId3"/>
          <a:stretch>
            <a:fillRect/>
          </a:stretch>
        </p:blipFill>
        <p:spPr>
          <a:xfrm>
            <a:off x="1202473" y="3369643"/>
            <a:ext cx="4657493" cy="3333983"/>
          </a:xfrm>
          <a:prstGeom prst="rect">
            <a:avLst/>
          </a:prstGeom>
          <a:ln>
            <a:solidFill>
              <a:schemeClr val="tx1"/>
            </a:solidFill>
          </a:ln>
        </p:spPr>
      </p:pic>
      <p:pic>
        <p:nvPicPr>
          <p:cNvPr id="7" name="Picture 6" descr="Screenshot continuation of the “Manage the Contributor” section. After the student selects “Update Information” for their contributor, a pop up tells the student that their contributor can update their own contact information by logging in and that the student should only edit the contributor information if they want to re-send the invite and delete the current contributor information. ">
            <a:extLst>
              <a:ext uri="{FF2B5EF4-FFF2-40B4-BE49-F238E27FC236}">
                <a16:creationId xmlns:a16="http://schemas.microsoft.com/office/drawing/2014/main" id="{3073A1A2-BCB1-C703-8439-72B924274165}"/>
              </a:ext>
            </a:extLst>
          </p:cNvPr>
          <p:cNvPicPr>
            <a:picLocks noChangeAspect="1"/>
          </p:cNvPicPr>
          <p:nvPr/>
        </p:nvPicPr>
        <p:blipFill>
          <a:blip r:embed="rId4"/>
          <a:stretch>
            <a:fillRect/>
          </a:stretch>
        </p:blipFill>
        <p:spPr>
          <a:xfrm>
            <a:off x="6242127" y="3374172"/>
            <a:ext cx="4521356" cy="3324923"/>
          </a:xfrm>
          <a:prstGeom prst="rect">
            <a:avLst/>
          </a:prstGeom>
          <a:ln>
            <a:solidFill>
              <a:schemeClr val="tx1"/>
            </a:solidFill>
          </a:ln>
        </p:spPr>
      </p:pic>
    </p:spTree>
    <p:extLst>
      <p:ext uri="{BB962C8B-B14F-4D97-AF65-F5344CB8AC3E}">
        <p14:creationId xmlns:p14="http://schemas.microsoft.com/office/powerpoint/2010/main" val="293833101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620153"/>
            <a:ext cx="1136131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Update Contributor Details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695213" cy="3780522"/>
          </a:xfrm>
          <a:prstGeom prst="rect">
            <a:avLst/>
          </a:prstGeom>
          <a:noFill/>
        </p:spPr>
        <p:txBody>
          <a:bodyPr wrap="square" lIns="91440" tIns="45720" rIns="91440" bIns="45720" rtlCol="0" anchor="t">
            <a:spAutoFit/>
          </a:bodyPr>
          <a:lstStyle/>
          <a:p>
            <a:pPr>
              <a:lnSpc>
                <a:spcPct val="150000"/>
              </a:lnSpc>
            </a:pPr>
            <a:r>
              <a:rPr lang="en-US"/>
              <a:t>The student is able to provide information for their new spouse and send a new invitation. As a result, the information provided in the student spouse section will be reset. The new student spouse will have to accept the new invitation, provide consent and approval (if not previously provided), and provide their signature for the student’s FAFSA</a:t>
            </a:r>
            <a:r>
              <a:rPr lang="en-US" baseline="30000"/>
              <a:t>®</a:t>
            </a:r>
            <a:r>
              <a:rPr lang="en-US"/>
              <a:t> form to be processed successfully. </a:t>
            </a:r>
          </a:p>
        </p:txBody>
      </p:sp>
      <p:sp>
        <p:nvSpPr>
          <p:cNvPr id="5" name="Slide Number Placeholder 4"/>
          <p:cNvSpPr>
            <a:spLocks noGrp="1"/>
          </p:cNvSpPr>
          <p:nvPr>
            <p:ph type="sldNum" sz="quarter" idx="4"/>
          </p:nvPr>
        </p:nvSpPr>
        <p:spPr/>
        <p:txBody>
          <a:bodyPr/>
          <a:lstStyle/>
          <a:p>
            <a:fld id="{234755BD-B4AC-9044-BCE4-27904766F8BB}" type="slidenum">
              <a:rPr lang="en-US" smtClean="0"/>
              <a:pPr/>
              <a:t>304</a:t>
            </a:fld>
            <a:endParaRPr lang="en-US"/>
          </a:p>
        </p:txBody>
      </p:sp>
      <p:pic>
        <p:nvPicPr>
          <p:cNvPr id="3" name="Picture 2" descr="Screenshot continuation of the “Manage the Contributor” page, which allows the student to update the personal information of the student spouse. The student is reminded that by updating this information, anything that student spouse has already entered on the FAFSA form will be deleted. Text boxes below that ask the student to provide the student spouse’s name.">
            <a:extLst>
              <a:ext uri="{FF2B5EF4-FFF2-40B4-BE49-F238E27FC236}">
                <a16:creationId xmlns:a16="http://schemas.microsoft.com/office/drawing/2014/main" id="{A9052335-D5D1-A65A-6A56-4B477846CF75}"/>
              </a:ext>
            </a:extLst>
          </p:cNvPr>
          <p:cNvPicPr>
            <a:picLocks noChangeAspect="1"/>
          </p:cNvPicPr>
          <p:nvPr/>
        </p:nvPicPr>
        <p:blipFill>
          <a:blip r:embed="rId3"/>
          <a:stretch>
            <a:fillRect/>
          </a:stretch>
        </p:blipFill>
        <p:spPr>
          <a:xfrm>
            <a:off x="5762975" y="1719960"/>
            <a:ext cx="5117248" cy="4579666"/>
          </a:xfrm>
          <a:prstGeom prst="rect">
            <a:avLst/>
          </a:prstGeom>
          <a:ln>
            <a:solidFill>
              <a:schemeClr val="tx1"/>
            </a:solidFill>
          </a:ln>
        </p:spPr>
      </p:pic>
    </p:spTree>
    <p:extLst>
      <p:ext uri="{BB962C8B-B14F-4D97-AF65-F5344CB8AC3E}">
        <p14:creationId xmlns:p14="http://schemas.microsoft.com/office/powerpoint/2010/main" val="676255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533C-A80E-B0C6-DF9C-780587DC2EF4}"/>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1494EA-136B-1570-C5AD-B88A760C6C5B}"/>
              </a:ext>
            </a:extLst>
          </p:cNvPr>
          <p:cNvSpPr txBox="1">
            <a:spLocks noGrp="1"/>
          </p:cNvSpPr>
          <p:nvPr>
            <p:ph type="title" idx="4294967295"/>
          </p:nvPr>
        </p:nvSpPr>
        <p:spPr>
          <a:xfrm>
            <a:off x="656517" y="206496"/>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Update Contributor Details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3A0E2E74-1752-1356-86F1-34DD9BAB3129}"/>
              </a:ext>
            </a:extLst>
          </p:cNvPr>
          <p:cNvSpPr txBox="1"/>
          <p:nvPr/>
        </p:nvSpPr>
        <p:spPr>
          <a:xfrm>
            <a:off x="674229" y="1728296"/>
            <a:ext cx="4369259" cy="2118529"/>
          </a:xfrm>
          <a:prstGeom prst="rect">
            <a:avLst/>
          </a:prstGeom>
          <a:noFill/>
        </p:spPr>
        <p:txBody>
          <a:bodyPr wrap="square" rtlCol="0">
            <a:spAutoFit/>
          </a:bodyPr>
          <a:lstStyle/>
          <a:p>
            <a:pPr>
              <a:lnSpc>
                <a:spcPct val="150000"/>
              </a:lnSpc>
            </a:pPr>
            <a:r>
              <a:rPr lang="en-US"/>
              <a:t>The student provides the remaining information for their new spouse. To confirm the updated information and send the new contributor invite, the student selects "Invite Spouse."</a:t>
            </a:r>
          </a:p>
        </p:txBody>
      </p:sp>
      <p:sp>
        <p:nvSpPr>
          <p:cNvPr id="5" name="Slide Number Placeholder 4">
            <a:extLst>
              <a:ext uri="{FF2B5EF4-FFF2-40B4-BE49-F238E27FC236}">
                <a16:creationId xmlns:a16="http://schemas.microsoft.com/office/drawing/2014/main" id="{A4A7991A-2E85-8491-9630-06950B935867}"/>
              </a:ext>
            </a:extLst>
          </p:cNvPr>
          <p:cNvSpPr>
            <a:spLocks noGrp="1"/>
          </p:cNvSpPr>
          <p:nvPr>
            <p:ph type="sldNum" sz="quarter" idx="4"/>
          </p:nvPr>
        </p:nvSpPr>
        <p:spPr/>
        <p:txBody>
          <a:bodyPr/>
          <a:lstStyle/>
          <a:p>
            <a:fld id="{234755BD-B4AC-9044-BCE4-27904766F8BB}" type="slidenum">
              <a:rPr lang="en-US" smtClean="0"/>
              <a:pPr/>
              <a:t>305</a:t>
            </a:fld>
            <a:endParaRPr lang="en-US"/>
          </a:p>
        </p:txBody>
      </p:sp>
      <p:pic>
        <p:nvPicPr>
          <p:cNvPr id="4" name="Picture 3" descr="Screenshot continuation of the “Manage the Contributor” page, which allows the student to update the personal information of the student spouse. There are text boxes to update the date of birth, Social Security number, and email address for the student spouse. Below, there is a button for the student to “Invite Spouse.”">
            <a:extLst>
              <a:ext uri="{FF2B5EF4-FFF2-40B4-BE49-F238E27FC236}">
                <a16:creationId xmlns:a16="http://schemas.microsoft.com/office/drawing/2014/main" id="{A2EFB6EB-5433-0E99-9F78-183C37B2CDBA}"/>
              </a:ext>
            </a:extLst>
          </p:cNvPr>
          <p:cNvPicPr>
            <a:picLocks noChangeAspect="1"/>
          </p:cNvPicPr>
          <p:nvPr/>
        </p:nvPicPr>
        <p:blipFill>
          <a:blip r:embed="rId3"/>
          <a:stretch>
            <a:fillRect/>
          </a:stretch>
        </p:blipFill>
        <p:spPr>
          <a:xfrm>
            <a:off x="5341319" y="1849825"/>
            <a:ext cx="5821168" cy="4654472"/>
          </a:xfrm>
          <a:prstGeom prst="rect">
            <a:avLst/>
          </a:prstGeom>
          <a:ln>
            <a:solidFill>
              <a:schemeClr val="tx1"/>
            </a:solidFill>
          </a:ln>
        </p:spPr>
      </p:pic>
    </p:spTree>
    <p:extLst>
      <p:ext uri="{BB962C8B-B14F-4D97-AF65-F5344CB8AC3E}">
        <p14:creationId xmlns:p14="http://schemas.microsoft.com/office/powerpoint/2010/main" val="190476957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36114-9C81-64BC-E706-5A35141EE4F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F5CC6B-9063-277B-3A65-0959112B16F4}"/>
              </a:ext>
            </a:extLst>
          </p:cNvPr>
          <p:cNvSpPr txBox="1">
            <a:spLocks noGrp="1"/>
          </p:cNvSpPr>
          <p:nvPr>
            <p:ph type="title" idx="4294967295"/>
          </p:nvPr>
        </p:nvSpPr>
        <p:spPr>
          <a:xfrm>
            <a:off x="674229" y="491803"/>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Invite Sent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16489DD1-0851-1300-BFFA-404808670D11}"/>
              </a:ext>
            </a:extLst>
          </p:cNvPr>
          <p:cNvSpPr txBox="1"/>
          <p:nvPr/>
        </p:nvSpPr>
        <p:spPr>
          <a:xfrm>
            <a:off x="674229" y="1728296"/>
            <a:ext cx="4365857" cy="2949462"/>
          </a:xfrm>
          <a:prstGeom prst="rect">
            <a:avLst/>
          </a:prstGeom>
          <a:noFill/>
        </p:spPr>
        <p:txBody>
          <a:bodyPr wrap="square" lIns="91440" tIns="45720" rIns="91440" bIns="45720" rtlCol="0" anchor="t">
            <a:spAutoFit/>
          </a:bodyPr>
          <a:lstStyle/>
          <a:p>
            <a:pPr>
              <a:lnSpc>
                <a:spcPct val="150000"/>
              </a:lnSpc>
            </a:pPr>
            <a:r>
              <a:rPr lang="en-US"/>
              <a:t>This page informs the student that the invite to their new spouse has been sent. The student spouse will receive an email inviting them to enter the FAFSA</a:t>
            </a:r>
            <a:r>
              <a:rPr lang="en-US" baseline="30000"/>
              <a:t>®</a:t>
            </a:r>
            <a:r>
              <a:rPr lang="en-US"/>
              <a:t> form to complete their required sections. The student closes their FAFSA correction by selecting "Exit."</a:t>
            </a:r>
            <a:endParaRPr lang="en-US" strike="sngStrike">
              <a:cs typeface="Arial"/>
            </a:endParaRPr>
          </a:p>
        </p:txBody>
      </p:sp>
      <p:sp>
        <p:nvSpPr>
          <p:cNvPr id="5" name="Slide Number Placeholder 4">
            <a:extLst>
              <a:ext uri="{FF2B5EF4-FFF2-40B4-BE49-F238E27FC236}">
                <a16:creationId xmlns:a16="http://schemas.microsoft.com/office/drawing/2014/main" id="{8B5603D9-F04C-F78E-9427-7A294DFB6F9E}"/>
              </a:ext>
            </a:extLst>
          </p:cNvPr>
          <p:cNvSpPr>
            <a:spLocks noGrp="1"/>
          </p:cNvSpPr>
          <p:nvPr>
            <p:ph type="sldNum" sz="quarter" idx="4"/>
          </p:nvPr>
        </p:nvSpPr>
        <p:spPr/>
        <p:txBody>
          <a:bodyPr/>
          <a:lstStyle/>
          <a:p>
            <a:fld id="{234755BD-B4AC-9044-BCE4-27904766F8BB}" type="slidenum">
              <a:rPr lang="en-US" smtClean="0"/>
              <a:pPr/>
              <a:t>306</a:t>
            </a:fld>
            <a:endParaRPr lang="en-US"/>
          </a:p>
        </p:txBody>
      </p:sp>
      <p:pic>
        <p:nvPicPr>
          <p:cNvPr id="3" name="Picture 2" descr="Screenshot continuation of the “Manage the Contributor” page, which informs the student that a contributor invite has been sent to the student spouse. A button at the bottom allows the student to “Exit” their FAFSA form.">
            <a:extLst>
              <a:ext uri="{FF2B5EF4-FFF2-40B4-BE49-F238E27FC236}">
                <a16:creationId xmlns:a16="http://schemas.microsoft.com/office/drawing/2014/main" id="{D2ABB33E-B004-4C1B-C408-EFD458CDD606}"/>
              </a:ext>
            </a:extLst>
          </p:cNvPr>
          <p:cNvPicPr>
            <a:picLocks noChangeAspect="1"/>
          </p:cNvPicPr>
          <p:nvPr/>
        </p:nvPicPr>
        <p:blipFill>
          <a:blip r:embed="rId3"/>
          <a:stretch>
            <a:fillRect/>
          </a:stretch>
        </p:blipFill>
        <p:spPr>
          <a:xfrm>
            <a:off x="5347824" y="1719031"/>
            <a:ext cx="5910379" cy="4126183"/>
          </a:xfrm>
          <a:prstGeom prst="rect">
            <a:avLst/>
          </a:prstGeom>
          <a:ln>
            <a:solidFill>
              <a:schemeClr val="tx1"/>
            </a:solidFill>
          </a:ln>
        </p:spPr>
      </p:pic>
    </p:spTree>
    <p:extLst>
      <p:ext uri="{BB962C8B-B14F-4D97-AF65-F5344CB8AC3E}">
        <p14:creationId xmlns:p14="http://schemas.microsoft.com/office/powerpoint/2010/main" val="40940246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Correction Details</a:t>
            </a:r>
            <a:endParaRPr lang="en-US" sz="2800">
              <a:ea typeface="+mn-ea"/>
              <a:cs typeface="+mn-cs"/>
            </a:endParaRP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3780522"/>
          </a:xfrm>
          <a:prstGeom prst="rect">
            <a:avLst/>
          </a:prstGeom>
          <a:noFill/>
        </p:spPr>
        <p:txBody>
          <a:bodyPr wrap="square" lIns="91440" tIns="45720" rIns="91440" bIns="45720" anchor="t">
            <a:spAutoFit/>
          </a:bodyPr>
          <a:lstStyle/>
          <a:p>
            <a:pPr>
              <a:lnSpc>
                <a:spcPct val="150000"/>
              </a:lnSpc>
            </a:pPr>
            <a:r>
              <a:rPr lang="en-US">
                <a:latin typeface="Arial" panose="020B0604020202020204" pitchFamily="34" charset="0"/>
                <a:cs typeface="Arial" panose="020B0604020202020204" pitchFamily="34" charset="0"/>
              </a:rPr>
              <a:t>After updating contributor information and exiting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returns to the "Details" page. The student sees information related to their FAFSA correction. In this scenario, the student chooses to return to their form and enter the student spouse section. To begin this process, the student selects "Edit Form."</a:t>
            </a:r>
          </a:p>
          <a:p>
            <a:pPr>
              <a:lnSpc>
                <a:spcPct val="150000"/>
              </a:lnSpc>
            </a:pPr>
            <a:endParaRPr lang="en-US">
              <a:cs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307</a:t>
            </a:fld>
            <a:endParaRPr lang="en-US"/>
          </a:p>
        </p:txBody>
      </p:sp>
      <p:pic>
        <p:nvPicPr>
          <p:cNvPr id="3" name="Picture 2" descr="Screenshot of the “FAFSA Details” page. Information about the student’s FAFSA correction is displayed, including their name and the date the correction was started. A status tracker details the date the FAFSA correction was started, the date it was submitted, and the date it was processed. The student has the option to select the “Actions” button or the “Edit Form” button at the top of the page.">
            <a:extLst>
              <a:ext uri="{FF2B5EF4-FFF2-40B4-BE49-F238E27FC236}">
                <a16:creationId xmlns:a16="http://schemas.microsoft.com/office/drawing/2014/main" id="{40A70308-6A2C-6F9A-7DA4-A1BB5D0DAFCA}"/>
              </a:ext>
            </a:extLst>
          </p:cNvPr>
          <p:cNvPicPr>
            <a:picLocks noChangeAspect="1"/>
          </p:cNvPicPr>
          <p:nvPr/>
        </p:nvPicPr>
        <p:blipFill>
          <a:blip r:embed="rId3"/>
          <a:stretch>
            <a:fillRect/>
          </a:stretch>
        </p:blipFill>
        <p:spPr>
          <a:xfrm>
            <a:off x="6135378" y="1865971"/>
            <a:ext cx="5301708" cy="4640766"/>
          </a:xfrm>
          <a:prstGeom prst="rect">
            <a:avLst/>
          </a:prstGeom>
          <a:ln>
            <a:solidFill>
              <a:schemeClr val="tx1"/>
            </a:solidFill>
          </a:ln>
        </p:spPr>
      </p:pic>
    </p:spTree>
    <p:extLst>
      <p:ext uri="{BB962C8B-B14F-4D97-AF65-F5344CB8AC3E}">
        <p14:creationId xmlns:p14="http://schemas.microsoft.com/office/powerpoint/2010/main" val="271987009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728" y="5376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a:t>
            </a:r>
            <a:r>
              <a:rPr kumimoji="0" lang="en-US" altLang="en-US" sz="3600" b="1" i="0" u="none" strike="noStrike" kern="1200" cap="none" spc="0" normalizeH="0" baseline="0" noProof="0">
                <a:ln>
                  <a:noFill/>
                </a:ln>
                <a:solidFill>
                  <a:schemeClr val="tx1"/>
                </a:solidFill>
                <a:effectLst/>
                <a:uLnTx/>
                <a:uFillTx/>
                <a:latin typeface="Oswald"/>
                <a:ea typeface="+mn-ea"/>
                <a:cs typeface="+mn-cs"/>
              </a:rPr>
              <a:t> </a:t>
            </a:r>
            <a:r>
              <a:rPr lang="en-US" altLang="en-US" sz="3600" cap="none" spc="0">
                <a:latin typeface="Oswald"/>
              </a:rPr>
              <a:t>Section Summary</a:t>
            </a:r>
            <a:endParaRPr kumimoji="0" lang="en-US" altLang="en-US" sz="3600" b="1" i="0" u="none" strike="noStrike" kern="1200" cap="none" spc="0" normalizeH="0" baseline="0" noProof="0">
              <a:ln>
                <a:noFill/>
              </a:ln>
              <a:solidFill>
                <a:schemeClr val="tx1"/>
              </a:solidFill>
              <a:effectLst/>
              <a:uLnTx/>
              <a:uFillTx/>
              <a:latin typeface="Oswald"/>
              <a:ea typeface="+mn-ea"/>
              <a:cs typeface="+mn-cs"/>
            </a:endParaRP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1703030"/>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After selecting "Edit Form," the student reenters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 "Section Summary" page displays all the sections of the student’s FAFSA form. </a:t>
            </a:r>
          </a:p>
        </p:txBody>
      </p:sp>
      <p:sp>
        <p:nvSpPr>
          <p:cNvPr id="5" name="Slide Number Placeholder 4"/>
          <p:cNvSpPr>
            <a:spLocks noGrp="1"/>
          </p:cNvSpPr>
          <p:nvPr>
            <p:ph type="sldNum" sz="quarter" idx="4"/>
          </p:nvPr>
        </p:nvSpPr>
        <p:spPr/>
        <p:txBody>
          <a:bodyPr/>
          <a:lstStyle/>
          <a:p>
            <a:fld id="{234755BD-B4AC-9044-BCE4-27904766F8BB}" type="slidenum">
              <a:rPr lang="en-US" smtClean="0"/>
              <a:pPr/>
              <a:t>308</a:t>
            </a:fld>
            <a:endParaRPr lang="en-US"/>
          </a:p>
        </p:txBody>
      </p:sp>
      <p:pic>
        <p:nvPicPr>
          <p:cNvPr id="3" name="Picture 2" descr="Screenshot of the Section Summary page. The first three completed sections of the FAFSA form are displayed. The student can select an “Enter Section” button beside each section.">
            <a:extLst>
              <a:ext uri="{FF2B5EF4-FFF2-40B4-BE49-F238E27FC236}">
                <a16:creationId xmlns:a16="http://schemas.microsoft.com/office/drawing/2014/main" id="{B018BA90-23AC-E722-3405-0FECD8A83EA5}"/>
              </a:ext>
            </a:extLst>
          </p:cNvPr>
          <p:cNvPicPr>
            <a:picLocks noChangeAspect="1"/>
          </p:cNvPicPr>
          <p:nvPr/>
        </p:nvPicPr>
        <p:blipFill>
          <a:blip r:embed="rId3"/>
          <a:stretch>
            <a:fillRect/>
          </a:stretch>
        </p:blipFill>
        <p:spPr>
          <a:xfrm>
            <a:off x="5253038" y="1452446"/>
            <a:ext cx="6322974" cy="4603595"/>
          </a:xfrm>
          <a:prstGeom prst="rect">
            <a:avLst/>
          </a:prstGeom>
          <a:ln>
            <a:solidFill>
              <a:schemeClr val="tx1"/>
            </a:solidFill>
          </a:ln>
        </p:spPr>
      </p:pic>
    </p:spTree>
    <p:extLst>
      <p:ext uri="{BB962C8B-B14F-4D97-AF65-F5344CB8AC3E}">
        <p14:creationId xmlns:p14="http://schemas.microsoft.com/office/powerpoint/2010/main" val="418818449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4DAB35-6A63-949F-C6C7-CEB5E2672B0D}"/>
              </a:ext>
            </a:extLst>
          </p:cNvPr>
          <p:cNvSpPr txBox="1">
            <a:spLocks noGrp="1"/>
          </p:cNvSpPr>
          <p:nvPr>
            <p:ph type="title" idx="4294967295"/>
          </p:nvPr>
        </p:nvSpPr>
        <p:spPr>
          <a:xfrm>
            <a:off x="656518" y="587489"/>
            <a:ext cx="1142662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Manage FAFSA</a:t>
            </a:r>
            <a:r>
              <a:rPr kumimoji="0" lang="en-US" altLang="en-US" sz="3600" b="1" i="0" u="none" strike="noStrike" kern="1200" cap="none" spc="0" normalizeH="0" baseline="30000" noProof="0">
                <a:ln>
                  <a:noFill/>
                </a:ln>
                <a:solidFill>
                  <a:schemeClr val="tx1"/>
                </a:solidFill>
                <a:effectLst/>
                <a:uLnTx/>
                <a:uFillTx/>
                <a:latin typeface="Oswald"/>
                <a:ea typeface="+mn-ea"/>
                <a:cs typeface="+mn-cs"/>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Contributors Section Summary (Continued)</a:t>
            </a: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2534027"/>
          </a:xfrm>
          <a:prstGeom prst="rect">
            <a:avLst/>
          </a:prstGeom>
          <a:noFill/>
        </p:spPr>
        <p:txBody>
          <a:bodyPr wrap="square" lIns="91440" tIns="45720" rIns="91440" bIns="45720" anchor="t">
            <a:spAutoFit/>
          </a:bodyPr>
          <a:lstStyle/>
          <a:p>
            <a:pPr>
              <a:lnSpc>
                <a:spcPct val="150000"/>
              </a:lnSpc>
            </a:pPr>
            <a:r>
              <a:rPr lang="en-US">
                <a:cs typeface="Arial"/>
              </a:rPr>
              <a:t>This is a continuation of the "Section Summary" page. The remaining sections of the student’s FAFSA</a:t>
            </a:r>
            <a:r>
              <a:rPr lang="en-US" baseline="30000">
                <a:cs typeface="Arial"/>
              </a:rPr>
              <a:t>®</a:t>
            </a:r>
            <a:r>
              <a:rPr lang="en-US">
                <a:cs typeface="Arial"/>
              </a:rPr>
              <a:t> form are displayed. In this scenario, the student </a:t>
            </a:r>
            <a:r>
              <a:rPr lang="en-US">
                <a:latin typeface="Arial" panose="020B0604020202020204" pitchFamily="34" charset="0"/>
                <a:cs typeface="Arial" panose="020B0604020202020204" pitchFamily="34" charset="0"/>
              </a:rPr>
              <a:t>selects the hyperlink to "Provide Contributor Information." </a:t>
            </a:r>
            <a:endParaRPr lang="en-US">
              <a:cs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309</a:t>
            </a:fld>
            <a:endParaRPr lang="en-US"/>
          </a:p>
        </p:txBody>
      </p:sp>
      <p:pic>
        <p:nvPicPr>
          <p:cNvPr id="8" name="Picture 7" descr="Screenshot continuation of the Section Summary page. The remaining two sections of the student’s FAFSA form are displayed. A hyperlink at the bottom of “Provide Contributor Information” allows the student to manually enter the contributor section. The student is reminded that it’s recommended that their spouse completes their own section, but they can select the hyperlink to proceed.">
            <a:extLst>
              <a:ext uri="{FF2B5EF4-FFF2-40B4-BE49-F238E27FC236}">
                <a16:creationId xmlns:a16="http://schemas.microsoft.com/office/drawing/2014/main" id="{4E059F34-0A35-E70C-E426-7DDCD2AFB71E}"/>
              </a:ext>
            </a:extLst>
          </p:cNvPr>
          <p:cNvPicPr>
            <a:picLocks noChangeAspect="1"/>
          </p:cNvPicPr>
          <p:nvPr/>
        </p:nvPicPr>
        <p:blipFill>
          <a:blip r:embed="rId3"/>
          <a:stretch>
            <a:fillRect/>
          </a:stretch>
        </p:blipFill>
        <p:spPr>
          <a:xfrm>
            <a:off x="5474900" y="1427356"/>
            <a:ext cx="5804907" cy="5220629"/>
          </a:xfrm>
          <a:prstGeom prst="rect">
            <a:avLst/>
          </a:prstGeom>
          <a:ln>
            <a:solidFill>
              <a:schemeClr val="tx1"/>
            </a:solidFill>
          </a:ln>
        </p:spPr>
      </p:pic>
    </p:spTree>
    <p:extLst>
      <p:ext uri="{BB962C8B-B14F-4D97-AF65-F5344CB8AC3E}">
        <p14:creationId xmlns:p14="http://schemas.microsoft.com/office/powerpoint/2010/main" val="371994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441912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a:t>
            </a:fld>
            <a:endParaRPr lang="en-US"/>
          </a:p>
        </p:txBody>
      </p:sp>
      <p:pic>
        <p:nvPicPr>
          <p:cNvPr id="6" name="Picture 5"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C6A8D07A-A037-A4C5-3C93-5741A43DC323}"/>
              </a:ext>
            </a:extLst>
          </p:cNvPr>
          <p:cNvPicPr>
            <a:picLocks noChangeAspect="1"/>
          </p:cNvPicPr>
          <p:nvPr/>
        </p:nvPicPr>
        <p:blipFill>
          <a:blip r:embed="rId3"/>
          <a:stretch>
            <a:fillRect/>
          </a:stretch>
        </p:blipFill>
        <p:spPr>
          <a:xfrm>
            <a:off x="5304961" y="1732778"/>
            <a:ext cx="6139328" cy="3097374"/>
          </a:xfrm>
          <a:prstGeom prst="rect">
            <a:avLst/>
          </a:prstGeom>
          <a:ln>
            <a:solidFill>
              <a:schemeClr val="tx1"/>
            </a:solidFill>
          </a:ln>
        </p:spPr>
      </p:pic>
    </p:spTree>
    <p:extLst>
      <p:ext uri="{BB962C8B-B14F-4D97-AF65-F5344CB8AC3E}">
        <p14:creationId xmlns:p14="http://schemas.microsoft.com/office/powerpoint/2010/main" val="16566605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983C-AAA9-2518-7199-E9DFC5112AB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658EC97-E139-302D-F966-7219091C4EB3}"/>
              </a:ext>
            </a:extLst>
          </p:cNvPr>
          <p:cNvSpPr txBox="1">
            <a:spLocks noGrp="1"/>
          </p:cNvSpPr>
          <p:nvPr>
            <p:ph type="title" idx="4294967295"/>
          </p:nvPr>
        </p:nvSpPr>
        <p:spPr>
          <a:xfrm>
            <a:off x="656517" y="620146"/>
            <a:ext cx="11262214"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Manage FAFSA</a:t>
            </a:r>
            <a:r>
              <a:rPr kumimoji="0" lang="en-US" altLang="en-US" sz="3600" b="1" i="0" u="none" strike="noStrike" kern="1200" cap="none" spc="0" normalizeH="0" baseline="30000" noProof="0">
                <a:ln>
                  <a:noFill/>
                </a:ln>
                <a:solidFill>
                  <a:schemeClr val="tx1"/>
                </a:solidFill>
                <a:effectLst/>
                <a:uLnTx/>
                <a:uFillTx/>
                <a:latin typeface="Oswald"/>
                <a:ea typeface="+mn-ea"/>
                <a:cs typeface="+mn-cs"/>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Contributors Section Summary (Pop-Up) 1</a:t>
            </a:r>
          </a:p>
        </p:txBody>
      </p:sp>
      <p:sp>
        <p:nvSpPr>
          <p:cNvPr id="7" name="TextBox 6">
            <a:extLst>
              <a:ext uri="{FF2B5EF4-FFF2-40B4-BE49-F238E27FC236}">
                <a16:creationId xmlns:a16="http://schemas.microsoft.com/office/drawing/2014/main" id="{D0465417-1C8B-F09B-F30D-96667DB20EE1}"/>
              </a:ext>
            </a:extLst>
          </p:cNvPr>
          <p:cNvSpPr txBox="1"/>
          <p:nvPr/>
        </p:nvSpPr>
        <p:spPr>
          <a:xfrm>
            <a:off x="656517" y="1690287"/>
            <a:ext cx="4358543" cy="3365024"/>
          </a:xfrm>
          <a:prstGeom prst="rect">
            <a:avLst/>
          </a:prstGeom>
          <a:noFill/>
        </p:spPr>
        <p:txBody>
          <a:bodyPr wrap="square" lIns="91440" tIns="45720" rIns="91440" bIns="45720" anchor="t">
            <a:spAutoFit/>
          </a:bodyPr>
          <a:lstStyle/>
          <a:p>
            <a:pPr>
              <a:lnSpc>
                <a:spcPct val="150000"/>
              </a:lnSpc>
            </a:pPr>
            <a:r>
              <a:rPr lang="en-US">
                <a:cs typeface="Arial"/>
              </a:rPr>
              <a:t>After the student selects "Provide Contributor Information," a message displays informing the student that their contributor will be required to review and sign the changes that the student makes to their contributor’s section(s). The student selects "Confirm Changes."</a:t>
            </a:r>
          </a:p>
          <a:p>
            <a:pPr>
              <a:lnSpc>
                <a:spcPct val="150000"/>
              </a:lnSpc>
            </a:pPr>
            <a:endParaRPr lang="en-US">
              <a:cs typeface="Arial"/>
            </a:endParaRPr>
          </a:p>
        </p:txBody>
      </p:sp>
      <p:sp>
        <p:nvSpPr>
          <p:cNvPr id="5" name="Slide Number Placeholder 4">
            <a:extLst>
              <a:ext uri="{FF2B5EF4-FFF2-40B4-BE49-F238E27FC236}">
                <a16:creationId xmlns:a16="http://schemas.microsoft.com/office/drawing/2014/main" id="{8EA87CB6-38A6-AB81-09F2-60D90E91C31A}"/>
              </a:ext>
            </a:extLst>
          </p:cNvPr>
          <p:cNvSpPr>
            <a:spLocks noGrp="1"/>
          </p:cNvSpPr>
          <p:nvPr>
            <p:ph type="sldNum" sz="quarter" idx="4"/>
          </p:nvPr>
        </p:nvSpPr>
        <p:spPr/>
        <p:txBody>
          <a:bodyPr/>
          <a:lstStyle/>
          <a:p>
            <a:fld id="{234755BD-B4AC-9044-BCE4-27904766F8BB}" type="slidenum">
              <a:rPr lang="en-US" smtClean="0"/>
              <a:pPr/>
              <a:t>310</a:t>
            </a:fld>
            <a:endParaRPr lang="en-US"/>
          </a:p>
        </p:txBody>
      </p:sp>
      <p:pic>
        <p:nvPicPr>
          <p:cNvPr id="2" name="Picture 1" descr="Screenshot of the pop-up window that appears after a student selects to provide contributor information. The student is informed that contributors will need to review and sign the changes that the student makes. Buttons allow the student to “Cancel” or “Confirm Changes.”">
            <a:extLst>
              <a:ext uri="{FF2B5EF4-FFF2-40B4-BE49-F238E27FC236}">
                <a16:creationId xmlns:a16="http://schemas.microsoft.com/office/drawing/2014/main" id="{90B974DA-93FE-D28E-4B69-E48803C91D06}"/>
              </a:ext>
            </a:extLst>
          </p:cNvPr>
          <p:cNvPicPr>
            <a:picLocks noChangeAspect="1"/>
          </p:cNvPicPr>
          <p:nvPr/>
        </p:nvPicPr>
        <p:blipFill>
          <a:blip r:embed="rId3"/>
          <a:stretch>
            <a:fillRect/>
          </a:stretch>
        </p:blipFill>
        <p:spPr>
          <a:xfrm>
            <a:off x="5661335" y="1831472"/>
            <a:ext cx="5497087" cy="4728350"/>
          </a:xfrm>
          <a:prstGeom prst="rect">
            <a:avLst/>
          </a:prstGeom>
          <a:ln>
            <a:solidFill>
              <a:schemeClr val="tx1"/>
            </a:solidFill>
          </a:ln>
        </p:spPr>
      </p:pic>
    </p:spTree>
    <p:extLst>
      <p:ext uri="{BB962C8B-B14F-4D97-AF65-F5344CB8AC3E}">
        <p14:creationId xmlns:p14="http://schemas.microsoft.com/office/powerpoint/2010/main" val="306481133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217374"/>
            <a:ext cx="910796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Section Summary</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1F7C15A8-0922-3EC4-9060-05FCA09C7E88}"/>
              </a:ext>
            </a:extLst>
          </p:cNvPr>
          <p:cNvSpPr txBox="1"/>
          <p:nvPr/>
        </p:nvSpPr>
        <p:spPr>
          <a:xfrm>
            <a:off x="656517" y="1683217"/>
            <a:ext cx="4226568" cy="3365024"/>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After the student confirms that they want to make updates to a contributor section, the "Section Summary" page displays all the sections belonging to the contributor(s), which in this case is the student spouse. The student selects to enter the "Student Spouse Financials" section. </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311</a:t>
            </a:fld>
            <a:endParaRPr lang="en-US"/>
          </a:p>
        </p:txBody>
      </p:sp>
      <p:pic>
        <p:nvPicPr>
          <p:cNvPr id="4" name="Picture 3" descr="Screenshot of the Section Summary page. The completed contributor financials section of the FAFSA form is displayed. The student can select “Enter Section” button beside the section.">
            <a:extLst>
              <a:ext uri="{FF2B5EF4-FFF2-40B4-BE49-F238E27FC236}">
                <a16:creationId xmlns:a16="http://schemas.microsoft.com/office/drawing/2014/main" id="{F2C7C9C0-28DA-4A60-8B26-BB677DA0A4CF}"/>
              </a:ext>
            </a:extLst>
          </p:cNvPr>
          <p:cNvPicPr>
            <a:picLocks noChangeAspect="1"/>
          </p:cNvPicPr>
          <p:nvPr/>
        </p:nvPicPr>
        <p:blipFill>
          <a:blip r:embed="rId3"/>
          <a:stretch>
            <a:fillRect/>
          </a:stretch>
        </p:blipFill>
        <p:spPr>
          <a:xfrm>
            <a:off x="5205994" y="1850870"/>
            <a:ext cx="6686551" cy="2831017"/>
          </a:xfrm>
          <a:prstGeom prst="rect">
            <a:avLst/>
          </a:prstGeom>
          <a:ln>
            <a:solidFill>
              <a:schemeClr val="tx1"/>
            </a:solidFill>
          </a:ln>
        </p:spPr>
      </p:pic>
    </p:spTree>
    <p:extLst>
      <p:ext uri="{BB962C8B-B14F-4D97-AF65-F5344CB8AC3E}">
        <p14:creationId xmlns:p14="http://schemas.microsoft.com/office/powerpoint/2010/main" val="11248338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217376"/>
            <a:ext cx="893379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Section Summary (Pop-Up) 2</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1F7C15A8-0922-3EC4-9060-05FCA09C7E88}"/>
              </a:ext>
            </a:extLst>
          </p:cNvPr>
          <p:cNvSpPr txBox="1"/>
          <p:nvPr/>
        </p:nvSpPr>
        <p:spPr>
          <a:xfrm>
            <a:off x="656517" y="1683217"/>
            <a:ext cx="4226568" cy="2949525"/>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When the student selects to enter the "Student Spouse Financials" section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explaining that the student spouse will need to review and sign the changes made in this section. The student selects "Confirm Changes." </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312</a:t>
            </a:fld>
            <a:endParaRPr lang="en-US"/>
          </a:p>
        </p:txBody>
      </p:sp>
      <p:pic>
        <p:nvPicPr>
          <p:cNvPr id="2" name="Picture 1" descr="Screenshot of the pop-up window that appears after a student selects to enter the contributor section of the FAFSA form. The student is reminded that contributors will need to review and sign the changes that the student makes. Buttons allow the student to “Cancel” or “Confirm Changes.”">
            <a:extLst>
              <a:ext uri="{FF2B5EF4-FFF2-40B4-BE49-F238E27FC236}">
                <a16:creationId xmlns:a16="http://schemas.microsoft.com/office/drawing/2014/main" id="{EB81D3D1-5914-7B15-CB3F-D29BED2FC9C2}"/>
              </a:ext>
            </a:extLst>
          </p:cNvPr>
          <p:cNvPicPr>
            <a:picLocks noChangeAspect="1"/>
          </p:cNvPicPr>
          <p:nvPr/>
        </p:nvPicPr>
        <p:blipFill>
          <a:blip r:embed="rId3"/>
          <a:stretch>
            <a:fillRect/>
          </a:stretch>
        </p:blipFill>
        <p:spPr>
          <a:xfrm>
            <a:off x="5055219" y="1848685"/>
            <a:ext cx="6848709" cy="2788924"/>
          </a:xfrm>
          <a:prstGeom prst="rect">
            <a:avLst/>
          </a:prstGeom>
          <a:ln>
            <a:solidFill>
              <a:schemeClr val="tx1"/>
            </a:solidFill>
          </a:ln>
        </p:spPr>
      </p:pic>
    </p:spTree>
    <p:extLst>
      <p:ext uri="{BB962C8B-B14F-4D97-AF65-F5344CB8AC3E}">
        <p14:creationId xmlns:p14="http://schemas.microsoft.com/office/powerpoint/2010/main" val="332179308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176929"/>
            <a:ext cx="958985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2949525"/>
          </a:xfrm>
          <a:prstGeom prst="rect">
            <a:avLst/>
          </a:prstGeom>
          <a:noFill/>
        </p:spPr>
        <p:txBody>
          <a:bodyPr wrap="square" rtlCol="0">
            <a:spAutoFit/>
          </a:bodyPr>
          <a:lstStyle/>
          <a:p>
            <a:pPr>
              <a:lnSpc>
                <a:spcPct val="150000"/>
              </a:lnSpc>
            </a:pPr>
            <a:r>
              <a:rPr lang="en-US"/>
              <a:t>This is the first page within the student spouse section. The student can verify that the student spouse’s personal information is correct. To update any of the personal information, the student spouse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313</a:t>
            </a:fld>
            <a:endParaRPr lang="en-US"/>
          </a:p>
        </p:txBody>
      </p:sp>
      <p:pic>
        <p:nvPicPr>
          <p:cNvPr id="4" name="Picture 3" descr="Screenshot of the “Student Spouse Identity Information” page. The student spouse’s information, including name, date of birth, Social Security number, email address, and phone number are displayed for the student to verify. Below that, there are text boxes for the student to enter their spouse’s permanent mailing address.">
            <a:extLst>
              <a:ext uri="{FF2B5EF4-FFF2-40B4-BE49-F238E27FC236}">
                <a16:creationId xmlns:a16="http://schemas.microsoft.com/office/drawing/2014/main" id="{F1FB1975-495E-0C32-C3A6-F698283F2D0F}"/>
              </a:ext>
            </a:extLst>
          </p:cNvPr>
          <p:cNvPicPr>
            <a:picLocks noChangeAspect="1"/>
          </p:cNvPicPr>
          <p:nvPr/>
        </p:nvPicPr>
        <p:blipFill>
          <a:blip r:embed="rId3"/>
          <a:stretch>
            <a:fillRect/>
          </a:stretch>
        </p:blipFill>
        <p:spPr>
          <a:xfrm>
            <a:off x="5801538" y="1640508"/>
            <a:ext cx="5030826" cy="4943011"/>
          </a:xfrm>
          <a:prstGeom prst="rect">
            <a:avLst/>
          </a:prstGeom>
          <a:ln>
            <a:solidFill>
              <a:schemeClr val="tx1"/>
            </a:solidFill>
          </a:ln>
        </p:spPr>
      </p:pic>
    </p:spTree>
    <p:extLst>
      <p:ext uri="{BB962C8B-B14F-4D97-AF65-F5344CB8AC3E}">
        <p14:creationId xmlns:p14="http://schemas.microsoft.com/office/powerpoint/2010/main" val="332646205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2" y="644403"/>
            <a:ext cx="1077084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764183" y="1713091"/>
            <a:ext cx="10680105"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an overview of the "Student Spouse Finances" section.</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314</a:t>
            </a:fld>
            <a:endParaRPr lang="en-US"/>
          </a:p>
        </p:txBody>
      </p:sp>
      <p:pic>
        <p:nvPicPr>
          <p:cNvPr id="4" name="Picture 3" descr="Screenshot of the introduction to the “Student Spouse Financials” section. The student is reminded that this section helps determine the student’s eligibility for federal student aid. ">
            <a:extLst>
              <a:ext uri="{FF2B5EF4-FFF2-40B4-BE49-F238E27FC236}">
                <a16:creationId xmlns:a16="http://schemas.microsoft.com/office/drawing/2014/main" id="{BF4A6A14-B657-28E1-39CC-1A6F7FB0B9F9}"/>
              </a:ext>
            </a:extLst>
          </p:cNvPr>
          <p:cNvPicPr>
            <a:picLocks noChangeAspect="1"/>
          </p:cNvPicPr>
          <p:nvPr/>
        </p:nvPicPr>
        <p:blipFill>
          <a:blip r:embed="rId3"/>
          <a:stretch>
            <a:fillRect/>
          </a:stretch>
        </p:blipFill>
        <p:spPr>
          <a:xfrm>
            <a:off x="1579756" y="2368240"/>
            <a:ext cx="9032488" cy="4035812"/>
          </a:xfrm>
          <a:prstGeom prst="rect">
            <a:avLst/>
          </a:prstGeom>
          <a:ln>
            <a:solidFill>
              <a:schemeClr val="tx1"/>
            </a:solidFill>
          </a:ln>
        </p:spPr>
      </p:pic>
    </p:spTree>
    <p:extLst>
      <p:ext uri="{BB962C8B-B14F-4D97-AF65-F5344CB8AC3E}">
        <p14:creationId xmlns:p14="http://schemas.microsoft.com/office/powerpoint/2010/main" val="263400671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208972"/>
            <a:ext cx="946656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a:t>
            </a:r>
            <a:br>
              <a:rPr lang="en-US" altLang="en-US" sz="3600" cap="none" spc="0">
                <a:latin typeface="Oswald"/>
              </a:rPr>
            </a:br>
            <a:r>
              <a:rPr lang="en-US" altLang="en-US" sz="3600" cap="none" spc="0">
                <a:latin typeface="Oswald"/>
              </a:rPr>
              <a:t>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724217"/>
            <a:ext cx="1077025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 student spouse’s tax filing status. The student selects the appropriate response.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315</a:t>
            </a:fld>
            <a:endParaRPr lang="en-US"/>
          </a:p>
        </p:txBody>
      </p:sp>
      <p:pic>
        <p:nvPicPr>
          <p:cNvPr id="4" name="Picture 3" descr="Screenshot continuation of the “Student Spouse Financials” section. The student is asked if their spouse did or will file a 2023 IRS Form 1040 or 1040-NR.">
            <a:extLst>
              <a:ext uri="{FF2B5EF4-FFF2-40B4-BE49-F238E27FC236}">
                <a16:creationId xmlns:a16="http://schemas.microsoft.com/office/drawing/2014/main" id="{34752CFC-4704-D1D8-0086-A077218FC3B2}"/>
              </a:ext>
            </a:extLst>
          </p:cNvPr>
          <p:cNvPicPr>
            <a:picLocks noChangeAspect="1"/>
          </p:cNvPicPr>
          <p:nvPr/>
        </p:nvPicPr>
        <p:blipFill>
          <a:blip r:embed="rId3"/>
          <a:stretch>
            <a:fillRect/>
          </a:stretch>
        </p:blipFill>
        <p:spPr>
          <a:xfrm>
            <a:off x="1894313" y="2866095"/>
            <a:ext cx="8106007" cy="3216662"/>
          </a:xfrm>
          <a:prstGeom prst="rect">
            <a:avLst/>
          </a:prstGeom>
          <a:ln>
            <a:solidFill>
              <a:schemeClr val="tx1"/>
            </a:solidFill>
          </a:ln>
        </p:spPr>
      </p:pic>
    </p:spTree>
    <p:extLst>
      <p:ext uri="{BB962C8B-B14F-4D97-AF65-F5344CB8AC3E}">
        <p14:creationId xmlns:p14="http://schemas.microsoft.com/office/powerpoint/2010/main" val="202073916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208972"/>
            <a:ext cx="104422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a:t>
            </a:r>
            <a:br>
              <a:rPr lang="en-US" altLang="en-US" sz="3600" cap="none" spc="0">
                <a:latin typeface="Oswald"/>
              </a:rPr>
            </a:br>
            <a:r>
              <a:rPr lang="en-US" altLang="en-US" sz="3600" cap="none" spc="0">
                <a:latin typeface="Oswald"/>
              </a:rPr>
              <a:t>Tax Return Information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597217"/>
            <a:ext cx="3143057"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Since the student spouse has not provided consent for their federal tax information to be transferred directly into the FAFSA</a:t>
            </a:r>
            <a:r>
              <a:rPr lang="en-US" baseline="30000">
                <a:latin typeface="Arial"/>
                <a:cs typeface="Calibri"/>
              </a:rPr>
              <a:t>®</a:t>
            </a:r>
            <a:r>
              <a:rPr lang="en-US">
                <a:latin typeface="Arial"/>
                <a:cs typeface="Calibri"/>
              </a:rPr>
              <a:t> form, the student must manually</a:t>
            </a:r>
          </a:p>
          <a:p>
            <a:pPr>
              <a:lnSpc>
                <a:spcPct val="150000"/>
              </a:lnSpc>
            </a:pPr>
            <a:r>
              <a:rPr lang="en-US">
                <a:latin typeface="Arial"/>
                <a:cs typeface="Calibri"/>
              </a:rPr>
              <a:t>enter their spouse’s 2023 tax return information. The student enters a response</a:t>
            </a:r>
          </a:p>
          <a:p>
            <a:pPr>
              <a:lnSpc>
                <a:spcPct val="150000"/>
              </a:lnSpc>
            </a:pPr>
            <a:r>
              <a:rPr lang="en-US">
                <a:latin typeface="Arial"/>
                <a:cs typeface="Calibri"/>
              </a:rPr>
              <a:t>in each entry field.</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316</a:t>
            </a:fld>
            <a:endParaRPr lang="en-US"/>
          </a:p>
        </p:txBody>
      </p:sp>
      <p:pic>
        <p:nvPicPr>
          <p:cNvPr id="6" name="Picture 5" descr="Screenshot continuation of the “Student Spouse Financials” section, which asks the student to manually enter their spouse’s 2023 tax return information. The student is asked to select their spouse’s 2023 tax filing status. Below that, there are text boxes for the student to enter their spouse’s income earned from work, tax exempt interest income, untaxed portions of IRA distributions, untaxed portions of pensions, and adjusted gross income.">
            <a:extLst>
              <a:ext uri="{FF2B5EF4-FFF2-40B4-BE49-F238E27FC236}">
                <a16:creationId xmlns:a16="http://schemas.microsoft.com/office/drawing/2014/main" id="{9C68C505-5C8D-9A62-7D12-25061A1EC333}"/>
              </a:ext>
            </a:extLst>
          </p:cNvPr>
          <p:cNvPicPr>
            <a:picLocks noChangeAspect="1"/>
          </p:cNvPicPr>
          <p:nvPr/>
        </p:nvPicPr>
        <p:blipFill>
          <a:blip r:embed="rId3"/>
          <a:stretch>
            <a:fillRect/>
          </a:stretch>
        </p:blipFill>
        <p:spPr>
          <a:xfrm>
            <a:off x="4291428" y="1486827"/>
            <a:ext cx="3646314" cy="5306124"/>
          </a:xfrm>
          <a:prstGeom prst="rect">
            <a:avLst/>
          </a:prstGeom>
          <a:ln>
            <a:solidFill>
              <a:schemeClr val="tx1"/>
            </a:solidFill>
          </a:ln>
        </p:spPr>
      </p:pic>
      <p:pic>
        <p:nvPicPr>
          <p:cNvPr id="8" name="Picture 7" descr="Screenshot continuation of the “Student Spouse Financials” section, which asks the student to manually enter their spouse’s 2023 tax return information. Text boxes ask the student to provide the dollar amount for their spouse’s income tax paid; IRA deductions and payments to self-employed Simplified Employee Pension, Savings Investment Match Plan for Employees, and qualified plans; education credits; and college grants, scholarships, or AmeriCorps benefits reported as income. The student is asked to select if their spouse filed a Schedule A, B, D, E, F, or H with their 2023 IRS Form 1040. Below that, text boxes ask the student to provide the dollar amount for their spouse’s net profit or loss from IRS Form 1040 Schedule C and foreign earned income.">
            <a:extLst>
              <a:ext uri="{FF2B5EF4-FFF2-40B4-BE49-F238E27FC236}">
                <a16:creationId xmlns:a16="http://schemas.microsoft.com/office/drawing/2014/main" id="{5A6662AE-723A-A10D-AF85-A1D006296876}"/>
              </a:ext>
            </a:extLst>
          </p:cNvPr>
          <p:cNvPicPr>
            <a:picLocks noChangeAspect="1"/>
          </p:cNvPicPr>
          <p:nvPr/>
        </p:nvPicPr>
        <p:blipFill>
          <a:blip r:embed="rId4"/>
          <a:stretch>
            <a:fillRect/>
          </a:stretch>
        </p:blipFill>
        <p:spPr>
          <a:xfrm>
            <a:off x="8118320" y="1486133"/>
            <a:ext cx="3333750" cy="4629150"/>
          </a:xfrm>
          <a:prstGeom prst="rect">
            <a:avLst/>
          </a:prstGeom>
          <a:ln>
            <a:solidFill>
              <a:schemeClr val="tx1"/>
            </a:solidFill>
          </a:ln>
        </p:spPr>
      </p:pic>
    </p:spTree>
    <p:extLst>
      <p:ext uri="{BB962C8B-B14F-4D97-AF65-F5344CB8AC3E}">
        <p14:creationId xmlns:p14="http://schemas.microsoft.com/office/powerpoint/2010/main" val="609443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569" y="694294"/>
            <a:ext cx="988680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Review Changes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11147128" cy="128753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student is taken to a page that tells them they are almost done. </a:t>
            </a:r>
            <a:r>
              <a:rPr lang="en-US">
                <a:latin typeface="Arial" panose="020B0604020202020204" pitchFamily="34" charset="0"/>
                <a:ea typeface="Calibri"/>
                <a:cs typeface="Arial" panose="020B0604020202020204" pitchFamily="34" charset="0"/>
              </a:rPr>
              <a:t>If the student needs to make additional updates,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317</a:t>
            </a:fld>
            <a:endParaRPr lang="en-US"/>
          </a:p>
        </p:txBody>
      </p:sp>
      <p:pic>
        <p:nvPicPr>
          <p:cNvPr id="3" name="Picture 2" descr="Screenshot of the Review Changes page. Buttons at the bottom of the page allow the student to “Make More Changes” or “Continue.”">
            <a:extLst>
              <a:ext uri="{FF2B5EF4-FFF2-40B4-BE49-F238E27FC236}">
                <a16:creationId xmlns:a16="http://schemas.microsoft.com/office/drawing/2014/main" id="{B09F80E3-E524-DF79-D6FF-A6695C701573}"/>
              </a:ext>
            </a:extLst>
          </p:cNvPr>
          <p:cNvPicPr>
            <a:picLocks noChangeAspect="1"/>
          </p:cNvPicPr>
          <p:nvPr/>
        </p:nvPicPr>
        <p:blipFill>
          <a:blip r:embed="rId3"/>
          <a:stretch>
            <a:fillRect/>
          </a:stretch>
        </p:blipFill>
        <p:spPr>
          <a:xfrm>
            <a:off x="2130115" y="3449081"/>
            <a:ext cx="7931770" cy="2714625"/>
          </a:xfrm>
          <a:prstGeom prst="rect">
            <a:avLst/>
          </a:prstGeom>
          <a:ln>
            <a:solidFill>
              <a:schemeClr val="tx1"/>
            </a:solidFill>
          </a:ln>
        </p:spPr>
      </p:pic>
    </p:spTree>
    <p:extLst>
      <p:ext uri="{BB962C8B-B14F-4D97-AF65-F5344CB8AC3E}">
        <p14:creationId xmlns:p14="http://schemas.microsoft.com/office/powerpoint/2010/main" val="394820662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2946" y="61731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10895117" cy="872034"/>
          </a:xfrm>
          <a:prstGeom prst="rect">
            <a:avLst/>
          </a:prstGeom>
          <a:noFill/>
        </p:spPr>
        <p:txBody>
          <a:bodyPr wrap="square" lIns="91440" tIns="45720" rIns="91440" bIns="45720" rtlCol="0" anchor="t">
            <a:spAutoFit/>
          </a:bodyPr>
          <a:lstStyle/>
          <a:p>
            <a:pPr>
              <a:lnSpc>
                <a:spcPct val="150000"/>
              </a:lnSpc>
            </a:pPr>
            <a:r>
              <a:rPr lang="en-US"/>
              <a:t>On this page, the student acknowledges the terms and conditions of the FAFSA</a:t>
            </a:r>
            <a:r>
              <a:rPr lang="en-US" baseline="30000"/>
              <a:t>®</a:t>
            </a:r>
            <a:r>
              <a:rPr lang="en-US"/>
              <a:t> form, signs, and submits their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318</a:t>
            </a:fld>
            <a:endParaRPr lang="en-US"/>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5F9FCA86-599E-1E58-7DD7-AF62263418BC}"/>
              </a:ext>
            </a:extLst>
          </p:cNvPr>
          <p:cNvPicPr>
            <a:picLocks noChangeAspect="1"/>
          </p:cNvPicPr>
          <p:nvPr/>
        </p:nvPicPr>
        <p:blipFill>
          <a:blip r:embed="rId3"/>
          <a:stretch>
            <a:fillRect/>
          </a:stretch>
        </p:blipFill>
        <p:spPr>
          <a:xfrm>
            <a:off x="1197362" y="2661540"/>
            <a:ext cx="4500447" cy="3969602"/>
          </a:xfrm>
          <a:prstGeom prst="rect">
            <a:avLst/>
          </a:prstGeom>
          <a:ln>
            <a:solidFill>
              <a:schemeClr val="tx1"/>
            </a:solidFill>
          </a:ln>
        </p:spPr>
      </p:pic>
      <p:pic>
        <p:nvPicPr>
          <p:cNvPr id="7" name="Picture 6"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D573FC41-78F4-7962-D10F-0A91634826DF}"/>
              </a:ext>
            </a:extLst>
          </p:cNvPr>
          <p:cNvPicPr>
            <a:picLocks noChangeAspect="1"/>
          </p:cNvPicPr>
          <p:nvPr/>
        </p:nvPicPr>
        <p:blipFill>
          <a:blip r:embed="rId4"/>
          <a:stretch>
            <a:fillRect/>
          </a:stretch>
        </p:blipFill>
        <p:spPr>
          <a:xfrm>
            <a:off x="6090192" y="2658172"/>
            <a:ext cx="4342007" cy="3976340"/>
          </a:xfrm>
          <a:prstGeom prst="rect">
            <a:avLst/>
          </a:prstGeom>
          <a:ln>
            <a:solidFill>
              <a:schemeClr val="tx1"/>
            </a:solidFill>
          </a:ln>
        </p:spPr>
      </p:pic>
    </p:spTree>
    <p:extLst>
      <p:ext uri="{BB962C8B-B14F-4D97-AF65-F5344CB8AC3E}">
        <p14:creationId xmlns:p14="http://schemas.microsoft.com/office/powerpoint/2010/main" val="334457097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6" y="626804"/>
            <a:ext cx="11002083" cy="8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 (Pop Up)</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B29C0031-A427-9B41-F319-253CC9C77CB1}"/>
              </a:ext>
            </a:extLst>
          </p:cNvPr>
          <p:cNvSpPr txBox="1"/>
          <p:nvPr/>
        </p:nvSpPr>
        <p:spPr>
          <a:xfrm>
            <a:off x="656516" y="1683217"/>
            <a:ext cx="4402999" cy="3780522"/>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When the student signs their correction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informing the student that contributor consent and approval is missing. The student has the option to submit without the contributor consent and approval, but they won’t be eligible for federal student aid until it is provided. The student selects "Sign and Exit."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319</a:t>
            </a:fld>
            <a:endParaRPr lang="en-US"/>
          </a:p>
        </p:txBody>
      </p:sp>
      <p:pic>
        <p:nvPicPr>
          <p:cNvPr id="2" name="Picture 1" descr="Screenshot of the pop-up window that appears after a student signs their FAFSA correction to contributor information. The student is reminded that their contributor has not provided consent and approval. They are instructed to select the “Sign and Exit” button to save their correction and wait for the missing consent and approval to be provided by the contributor. A button to “Submit” is also provided that allows the student to submit without the missing consent and approval, but the student is informed that they won’t be eligible for federal student aid if they select this. ">
            <a:extLst>
              <a:ext uri="{FF2B5EF4-FFF2-40B4-BE49-F238E27FC236}">
                <a16:creationId xmlns:a16="http://schemas.microsoft.com/office/drawing/2014/main" id="{AEC0C446-BD70-632E-9BB2-93B4EEFC2149}"/>
              </a:ext>
            </a:extLst>
          </p:cNvPr>
          <p:cNvPicPr>
            <a:picLocks noChangeAspect="1"/>
          </p:cNvPicPr>
          <p:nvPr/>
        </p:nvPicPr>
        <p:blipFill>
          <a:blip r:embed="rId3"/>
          <a:stretch>
            <a:fillRect/>
          </a:stretch>
        </p:blipFill>
        <p:spPr>
          <a:xfrm>
            <a:off x="5665865" y="1714384"/>
            <a:ext cx="5172075" cy="4581525"/>
          </a:xfrm>
          <a:prstGeom prst="rect">
            <a:avLst/>
          </a:prstGeom>
          <a:ln>
            <a:solidFill>
              <a:schemeClr val="tx1"/>
            </a:solidFill>
          </a:ln>
        </p:spPr>
      </p:pic>
    </p:spTree>
    <p:extLst>
      <p:ext uri="{BB962C8B-B14F-4D97-AF65-F5344CB8AC3E}">
        <p14:creationId xmlns:p14="http://schemas.microsoft.com/office/powerpoint/2010/main" val="282183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"Neither parent attended college"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a:t>
            </a:fld>
            <a:endParaRPr lang="en-US"/>
          </a:p>
        </p:txBody>
      </p:sp>
      <p:pic>
        <p:nvPicPr>
          <p:cNvPr id="6" name="Picture 5"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29FFDA35-B3E6-047E-7E99-6E672ABDA81D}"/>
              </a:ext>
            </a:extLst>
          </p:cNvPr>
          <p:cNvPicPr>
            <a:picLocks noChangeAspect="1"/>
          </p:cNvPicPr>
          <p:nvPr/>
        </p:nvPicPr>
        <p:blipFill>
          <a:blip r:embed="rId3"/>
          <a:stretch>
            <a:fillRect/>
          </a:stretch>
        </p:blipFill>
        <p:spPr>
          <a:xfrm>
            <a:off x="5559005" y="1725970"/>
            <a:ext cx="6088710" cy="3916785"/>
          </a:xfrm>
          <a:prstGeom prst="rect">
            <a:avLst/>
          </a:prstGeom>
          <a:ln>
            <a:solidFill>
              <a:schemeClr val="tx1"/>
            </a:solidFill>
          </a:ln>
        </p:spPr>
      </p:pic>
    </p:spTree>
    <p:extLst>
      <p:ext uri="{BB962C8B-B14F-4D97-AF65-F5344CB8AC3E}">
        <p14:creationId xmlns:p14="http://schemas.microsoft.com/office/powerpoint/2010/main" val="104172503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signing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has submitted their correction and is presented the confirmation page. This page displays information for the student about next steps, including tracking their FAFSA correction. The student is informed that their form is not complete because their new spouse needs to resolve error(s) in the contributor section(s) and provide their signature.</a:t>
            </a:r>
          </a:p>
        </p:txBody>
      </p:sp>
      <p:sp>
        <p:nvSpPr>
          <p:cNvPr id="5" name="Slide Number Placeholder 4"/>
          <p:cNvSpPr>
            <a:spLocks noGrp="1"/>
          </p:cNvSpPr>
          <p:nvPr>
            <p:ph type="sldNum" sz="quarter" idx="4"/>
          </p:nvPr>
        </p:nvSpPr>
        <p:spPr/>
        <p:txBody>
          <a:bodyPr/>
          <a:lstStyle/>
          <a:p>
            <a:fld id="{234755BD-B4AC-9044-BCE4-27904766F8BB}" type="slidenum">
              <a:rPr lang="en-US" smtClean="0"/>
              <a:pPr/>
              <a:t>320</a:t>
            </a:fld>
            <a:endParaRPr lang="en-US"/>
          </a:p>
        </p:txBody>
      </p:sp>
      <p:pic>
        <p:nvPicPr>
          <p:cNvPr id="3" name="Picture 2" descr="Screenshot of the corrections confirmation page, informing the student that their section of the FAFSA form is complete. The student is reminded that contributor action is still needed and that their contributor needs to resolve errors in the contributor sections and provide their signature for the FAFSA form to be complete and submitted. A button to “Visit My Activity” allows the student to track their form. ">
            <a:extLst>
              <a:ext uri="{FF2B5EF4-FFF2-40B4-BE49-F238E27FC236}">
                <a16:creationId xmlns:a16="http://schemas.microsoft.com/office/drawing/2014/main" id="{318EE358-3096-0DAE-D4B7-77AA8562464F}"/>
              </a:ext>
            </a:extLst>
          </p:cNvPr>
          <p:cNvPicPr>
            <a:picLocks noChangeAspect="1"/>
          </p:cNvPicPr>
          <p:nvPr/>
        </p:nvPicPr>
        <p:blipFill>
          <a:blip r:embed="rId3"/>
          <a:stretch>
            <a:fillRect/>
          </a:stretch>
        </p:blipFill>
        <p:spPr>
          <a:xfrm>
            <a:off x="5485587" y="1803129"/>
            <a:ext cx="6238875" cy="3400425"/>
          </a:xfrm>
          <a:prstGeom prst="rect">
            <a:avLst/>
          </a:prstGeom>
          <a:ln>
            <a:solidFill>
              <a:schemeClr val="tx1"/>
            </a:solidFill>
          </a:ln>
        </p:spPr>
      </p:pic>
    </p:spTree>
    <p:extLst>
      <p:ext uri="{BB962C8B-B14F-4D97-AF65-F5344CB8AC3E}">
        <p14:creationId xmlns:p14="http://schemas.microsoft.com/office/powerpoint/2010/main" val="207920809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6496" cy="2057397"/>
          </a:xfrm>
        </p:spPr>
        <p:txBody>
          <a:bodyPr/>
          <a:lstStyle/>
          <a:p>
            <a:r>
              <a:rPr lang="en-US" sz="4400" cap="none">
                <a:latin typeface="Oswald"/>
                <a:ea typeface="Noto Serif"/>
                <a:cs typeface="Noto Serif"/>
              </a:rPr>
              <a:t>Parent Submits a Required FAFSA</a:t>
            </a:r>
            <a:r>
              <a:rPr lang="en-US" sz="4400" cap="none" baseline="30000">
                <a:latin typeface="Oswald"/>
                <a:ea typeface="Noto Serif"/>
                <a:cs typeface="Noto Serif"/>
              </a:rPr>
              <a:t>®</a:t>
            </a:r>
            <a:r>
              <a:rPr lang="en-US" sz="4400" cap="none">
                <a:latin typeface="Oswald"/>
                <a:ea typeface="Noto Serif"/>
                <a:cs typeface="Noto Serif"/>
              </a:rPr>
              <a:t> Correction for Missing Consent and Approval</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321</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9287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parent is required to log in using their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408526" y="1732942"/>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322</a:t>
            </a:fld>
            <a:endParaRPr lang="en-US"/>
          </a:p>
        </p:txBody>
      </p:sp>
    </p:spTree>
    <p:extLst>
      <p:ext uri="{BB962C8B-B14F-4D97-AF65-F5344CB8AC3E}">
        <p14:creationId xmlns:p14="http://schemas.microsoft.com/office/powerpoint/2010/main" val="125134030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parent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parent’s child has a processed 2025–26 FAFSA form with an "Action Required" status. To see further information about this application, the parent selects the application and is taken to the "Details" page.</a:t>
            </a:r>
          </a:p>
        </p:txBody>
      </p:sp>
      <p:sp>
        <p:nvSpPr>
          <p:cNvPr id="5" name="Slide Number Placeholder 4"/>
          <p:cNvSpPr>
            <a:spLocks noGrp="1"/>
          </p:cNvSpPr>
          <p:nvPr>
            <p:ph type="sldNum" sz="quarter" idx="4"/>
          </p:nvPr>
        </p:nvSpPr>
        <p:spPr/>
        <p:txBody>
          <a:bodyPr/>
          <a:lstStyle/>
          <a:p>
            <a:fld id="{234755BD-B4AC-9044-BCE4-27904766F8BB}" type="slidenum">
              <a:rPr lang="en-US" smtClean="0"/>
              <a:pPr/>
              <a:t>323</a:t>
            </a:fld>
            <a:endParaRPr lang="en-US"/>
          </a:p>
        </p:txBody>
      </p:sp>
      <p:pic>
        <p:nvPicPr>
          <p:cNvPr id="3" name="Picture 2" descr="Screenshot of the account Dashboard. The parent’s current federal loans and grants are listed under the My Aid header. Below that, under the My Activity header, the student's current FAFSA form that the parent is contributing on is listed along with the processing status of “Action Required” for the form. A hyperlink allows the parent to &quot;View All Activity.&quot;">
            <a:extLst>
              <a:ext uri="{FF2B5EF4-FFF2-40B4-BE49-F238E27FC236}">
                <a16:creationId xmlns:a16="http://schemas.microsoft.com/office/drawing/2014/main" id="{63A1707B-B7E3-E5EC-A9BF-8E9DF7339279}"/>
              </a:ext>
            </a:extLst>
          </p:cNvPr>
          <p:cNvPicPr>
            <a:picLocks noChangeAspect="1"/>
          </p:cNvPicPr>
          <p:nvPr/>
        </p:nvPicPr>
        <p:blipFill>
          <a:blip r:embed="rId3"/>
          <a:stretch>
            <a:fillRect/>
          </a:stretch>
        </p:blipFill>
        <p:spPr>
          <a:xfrm>
            <a:off x="5485639" y="1821366"/>
            <a:ext cx="6006455" cy="4293220"/>
          </a:xfrm>
          <a:prstGeom prst="rect">
            <a:avLst/>
          </a:prstGeom>
          <a:ln>
            <a:solidFill>
              <a:schemeClr val="tx1"/>
            </a:solidFill>
          </a:ln>
        </p:spPr>
      </p:pic>
    </p:spTree>
    <p:extLst>
      <p:ext uri="{BB962C8B-B14F-4D97-AF65-F5344CB8AC3E}">
        <p14:creationId xmlns:p14="http://schemas.microsoft.com/office/powerpoint/2010/main" val="313909309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195925"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parent sees information related to their child’s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and additional resources. In this scenario, the parent hasn’t provided consent and approval on the form. Selecting "Approve" starts a required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324</a:t>
            </a:fld>
            <a:endParaRPr lang="en-US"/>
          </a:p>
        </p:txBody>
      </p:sp>
      <p:pic>
        <p:nvPicPr>
          <p:cNvPr id="6" name="Picture 5" descr="Screenshot of the “FAFSA Details” page. The student’s FAFSA information is displayed, including their name, submission number, and submission type. A status tracker details the date a FAFSA correction was started, the date it was submitted, and the date it was processed. A banner informs the parent that an error was found on the form and the student will be ineligible for federal student aid if they do not provide their consent and approval. A button allows the parent to “Approve.”">
            <a:extLst>
              <a:ext uri="{FF2B5EF4-FFF2-40B4-BE49-F238E27FC236}">
                <a16:creationId xmlns:a16="http://schemas.microsoft.com/office/drawing/2014/main" id="{E8EFB319-7AAD-335C-7B9B-B786FDDB2FFF}"/>
              </a:ext>
            </a:extLst>
          </p:cNvPr>
          <p:cNvPicPr>
            <a:picLocks noChangeAspect="1"/>
          </p:cNvPicPr>
          <p:nvPr/>
        </p:nvPicPr>
        <p:blipFill>
          <a:blip r:embed="rId3"/>
          <a:stretch>
            <a:fillRect/>
          </a:stretch>
        </p:blipFill>
        <p:spPr>
          <a:xfrm>
            <a:off x="5803516" y="1300974"/>
            <a:ext cx="4859601" cy="5399049"/>
          </a:xfrm>
          <a:prstGeom prst="rect">
            <a:avLst/>
          </a:prstGeom>
          <a:ln>
            <a:solidFill>
              <a:schemeClr val="tx1"/>
            </a:solidFill>
          </a:ln>
        </p:spPr>
      </p:pic>
    </p:spTree>
    <p:extLst>
      <p:ext uri="{BB962C8B-B14F-4D97-AF65-F5344CB8AC3E}">
        <p14:creationId xmlns:p14="http://schemas.microsoft.com/office/powerpoint/2010/main" val="55710510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parent starts a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325</a:t>
            </a:fld>
            <a:endParaRPr lang="en-US"/>
          </a:p>
        </p:txBody>
      </p:sp>
      <p:pic>
        <p:nvPicPr>
          <p:cNvPr id="3" name="Picture 2" descr="Screenshot of the “Correct Your FAFSA Form” onboarding page. The parent is reminded to be prepared with personal information and any documents that may be needed. They are also informed that the student has been notified and will be able to review changes made and that based on the corrections made, the student’s eligibility for federal student aid may change. A button allows the parent to “Provide Consent and Approval.”">
            <a:extLst>
              <a:ext uri="{FF2B5EF4-FFF2-40B4-BE49-F238E27FC236}">
                <a16:creationId xmlns:a16="http://schemas.microsoft.com/office/drawing/2014/main" id="{E190DD8C-D254-7717-2C3D-6D69940CFD08}"/>
              </a:ext>
            </a:extLst>
          </p:cNvPr>
          <p:cNvPicPr>
            <a:picLocks noChangeAspect="1"/>
          </p:cNvPicPr>
          <p:nvPr/>
        </p:nvPicPr>
        <p:blipFill>
          <a:blip r:embed="rId3"/>
          <a:stretch>
            <a:fillRect/>
          </a:stretch>
        </p:blipFill>
        <p:spPr>
          <a:xfrm>
            <a:off x="5158368" y="1864694"/>
            <a:ext cx="6019800" cy="2924175"/>
          </a:xfrm>
          <a:prstGeom prst="rect">
            <a:avLst/>
          </a:prstGeom>
          <a:ln>
            <a:solidFill>
              <a:schemeClr val="tx1"/>
            </a:solidFill>
          </a:ln>
        </p:spPr>
      </p:pic>
    </p:spTree>
    <p:extLst>
      <p:ext uri="{BB962C8B-B14F-4D97-AF65-F5344CB8AC3E}">
        <p14:creationId xmlns:p14="http://schemas.microsoft.com/office/powerpoint/2010/main" val="198862312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210560"/>
            <a:ext cx="9478848"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Provide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45653" y="1746488"/>
            <a:ext cx="4071202"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parent about consent, approval, and the use of their federal tax information. By providing consent and approval, the parent’s federal tax information is transferred directly from the IRS into the FAFSA</a:t>
            </a:r>
            <a:r>
              <a:rPr lang="en-US" baseline="30000">
                <a:ea typeface="Calibri"/>
                <a:cs typeface="Calibri"/>
              </a:rPr>
              <a:t>®</a:t>
            </a:r>
            <a:r>
              <a:rPr lang="en-US">
                <a:ea typeface="Calibri"/>
                <a:cs typeface="Calibri"/>
              </a:rPr>
              <a:t> form to help complete the </a:t>
            </a:r>
            <a:r>
              <a:rPr lang="en-US">
                <a:latin typeface="Arial" panose="020B0604020202020204" pitchFamily="34" charset="0"/>
                <a:cs typeface="Arial" panose="020B0604020202020204" pitchFamily="34" charset="0"/>
              </a:rPr>
              <a:t>"Parent Financials"</a:t>
            </a:r>
            <a:r>
              <a:rPr lang="en-US">
                <a:ea typeface="Calibri"/>
                <a:cs typeface="Calibri"/>
              </a:rPr>
              <a:t> section.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326</a:t>
            </a:fld>
            <a:endParaRPr lang="en-US"/>
          </a:p>
        </p:txBody>
      </p:sp>
      <p:pic>
        <p:nvPicPr>
          <p:cNvPr id="2" name="Picture 1"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7AC74C23-EAC5-D087-E2FC-3089C7AE8897}"/>
              </a:ext>
            </a:extLst>
          </p:cNvPr>
          <p:cNvPicPr>
            <a:picLocks noChangeAspect="1"/>
          </p:cNvPicPr>
          <p:nvPr/>
        </p:nvPicPr>
        <p:blipFill>
          <a:blip r:embed="rId3"/>
          <a:stretch>
            <a:fillRect/>
          </a:stretch>
        </p:blipFill>
        <p:spPr>
          <a:xfrm>
            <a:off x="5947648" y="1403195"/>
            <a:ext cx="4766487" cy="5296831"/>
          </a:xfrm>
          <a:prstGeom prst="rect">
            <a:avLst/>
          </a:prstGeom>
          <a:ln>
            <a:solidFill>
              <a:schemeClr val="tx1"/>
            </a:solidFill>
          </a:ln>
        </p:spPr>
      </p:pic>
    </p:spTree>
    <p:extLst>
      <p:ext uri="{BB962C8B-B14F-4D97-AF65-F5344CB8AC3E}">
        <p14:creationId xmlns:p14="http://schemas.microsoft.com/office/powerpoint/2010/main" val="329879176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327</a:t>
            </a:fld>
            <a:endParaRPr lang="en-US"/>
          </a:p>
        </p:txBody>
      </p:sp>
      <p:sp>
        <p:nvSpPr>
          <p:cNvPr id="2" name="Content Placeholder 2">
            <a:extLst>
              <a:ext uri="{FF2B5EF4-FFF2-40B4-BE49-F238E27FC236}">
                <a16:creationId xmlns:a16="http://schemas.microsoft.com/office/drawing/2014/main" id="{E972835C-C9D3-A04D-93BA-58F56E288B3C}"/>
              </a:ext>
            </a:extLst>
          </p:cNvPr>
          <p:cNvSpPr txBox="1">
            <a:spLocks noGrp="1"/>
          </p:cNvSpPr>
          <p:nvPr>
            <p:ph type="title" idx="4294967295"/>
          </p:nvPr>
        </p:nvSpPr>
        <p:spPr>
          <a:xfrm>
            <a:off x="645653" y="188790"/>
            <a:ext cx="1101457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Consent and Approval Correction</a:t>
            </a:r>
            <a:endParaRPr kumimoji="0" lang="en-US" sz="3600" b="1" i="0" u="none" strike="noStrike" kern="1200" cap="all" spc="40" normalizeH="0" baseline="0" noProof="0">
              <a:ln>
                <a:noFill/>
              </a:ln>
              <a:solidFill>
                <a:schemeClr val="tx1"/>
              </a:solidFill>
              <a:effectLst/>
              <a:uLnTx/>
              <a:uFillTx/>
              <a:latin typeface="+mn-lt"/>
              <a:ea typeface="+mn-ea"/>
              <a:cs typeface="+mn-cs"/>
            </a:endParaRP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Provide Consent and Approval (Continued)</a:t>
            </a:r>
            <a:endParaRPr kumimoji="0" lang="en-US" sz="3600" b="1" i="0" u="none" strike="noStrike" kern="1200" cap="all" spc="40" normalizeH="0" baseline="0" noProof="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9BEFEC45-D085-B8B9-4E84-5F2CBFCBBC48}"/>
              </a:ext>
            </a:extLst>
          </p:cNvPr>
          <p:cNvSpPr txBox="1"/>
          <p:nvPr/>
        </p:nvSpPr>
        <p:spPr>
          <a:xfrm>
            <a:off x="645654" y="1524115"/>
            <a:ext cx="3971614"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is a continuation of the consent and approval page. Frequently asked questions about consent and approval are provided that the parent can expand and collapse. The parent selects "Approve" to provide consent and approval. Because the parent had previously completed the "Parent Financials" section, when they select "Approve" to provide consent and approval, they are taken directly to the signature page. </a:t>
            </a:r>
            <a:endParaRPr lang="en-US"/>
          </a:p>
        </p:txBody>
      </p:sp>
      <p:pic>
        <p:nvPicPr>
          <p:cNvPr id="8" name="Picture 7"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56EF7670-E842-88B7-E653-A403635C18AD}"/>
              </a:ext>
            </a:extLst>
          </p:cNvPr>
          <p:cNvPicPr>
            <a:picLocks noChangeAspect="1"/>
          </p:cNvPicPr>
          <p:nvPr/>
        </p:nvPicPr>
        <p:blipFill>
          <a:blip r:embed="rId3"/>
          <a:srcRect t="8125" r="78" b="110"/>
          <a:stretch/>
        </p:blipFill>
        <p:spPr>
          <a:xfrm>
            <a:off x="8120760" y="1864693"/>
            <a:ext cx="3428521" cy="4090380"/>
          </a:xfrm>
          <a:prstGeom prst="rect">
            <a:avLst/>
          </a:prstGeom>
          <a:ln>
            <a:solidFill>
              <a:schemeClr val="tx1"/>
            </a:solidFill>
          </a:ln>
        </p:spPr>
      </p:pic>
      <p:pic>
        <p:nvPicPr>
          <p:cNvPr id="9" name="Picture 8"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460375B5-5881-0A26-2382-5BD6C1AD62F9}"/>
              </a:ext>
            </a:extLst>
          </p:cNvPr>
          <p:cNvPicPr>
            <a:picLocks noChangeAspect="1"/>
          </p:cNvPicPr>
          <p:nvPr/>
        </p:nvPicPr>
        <p:blipFill>
          <a:blip r:embed="rId4"/>
          <a:stretch>
            <a:fillRect/>
          </a:stretch>
        </p:blipFill>
        <p:spPr>
          <a:xfrm>
            <a:off x="4618812" y="1868759"/>
            <a:ext cx="3391133" cy="4086923"/>
          </a:xfrm>
          <a:prstGeom prst="rect">
            <a:avLst/>
          </a:prstGeom>
          <a:ln>
            <a:solidFill>
              <a:schemeClr val="tx1"/>
            </a:solidFill>
          </a:ln>
        </p:spPr>
      </p:pic>
    </p:spTree>
    <p:extLst>
      <p:ext uri="{BB962C8B-B14F-4D97-AF65-F5344CB8AC3E}">
        <p14:creationId xmlns:p14="http://schemas.microsoft.com/office/powerpoint/2010/main" val="414289362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6503" y="63061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Review Changes Page</a:t>
            </a:r>
          </a:p>
        </p:txBody>
      </p:sp>
      <p:sp>
        <p:nvSpPr>
          <p:cNvPr id="6" name="TextBox 5">
            <a:extLst>
              <a:ext uri="{FF2B5EF4-FFF2-40B4-BE49-F238E27FC236}">
                <a16:creationId xmlns:a16="http://schemas.microsoft.com/office/drawing/2014/main" id="{CB7D7B4C-BFA8-60FD-1ACF-F9B0249FE09D}"/>
              </a:ext>
            </a:extLst>
          </p:cNvPr>
          <p:cNvSpPr txBox="1"/>
          <p:nvPr/>
        </p:nvSpPr>
        <p:spPr>
          <a:xfrm>
            <a:off x="666503" y="1747990"/>
            <a:ext cx="10657171" cy="45653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ready to sign and submit their correction and selects "Continue."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328</a:t>
            </a:fld>
            <a:endParaRPr lang="en-US"/>
          </a:p>
        </p:txBody>
      </p:sp>
      <p:pic>
        <p:nvPicPr>
          <p:cNvPr id="2" name="Picture 1" descr="Screenshot of the Review Changes page, which informs the parent that they’re almost done. Buttons allow the parent to “Make More Changes” or “Continue.”">
            <a:extLst>
              <a:ext uri="{FF2B5EF4-FFF2-40B4-BE49-F238E27FC236}">
                <a16:creationId xmlns:a16="http://schemas.microsoft.com/office/drawing/2014/main" id="{620F39BE-CCF0-968B-3269-2ECF0CB8F521}"/>
              </a:ext>
            </a:extLst>
          </p:cNvPr>
          <p:cNvPicPr>
            <a:picLocks noChangeAspect="1"/>
          </p:cNvPicPr>
          <p:nvPr/>
        </p:nvPicPr>
        <p:blipFill>
          <a:blip r:embed="rId3"/>
          <a:stretch>
            <a:fillRect/>
          </a:stretch>
        </p:blipFill>
        <p:spPr>
          <a:xfrm>
            <a:off x="1863609" y="2510695"/>
            <a:ext cx="9188187" cy="2965073"/>
          </a:xfrm>
          <a:prstGeom prst="rect">
            <a:avLst/>
          </a:prstGeom>
          <a:ln>
            <a:solidFill>
              <a:schemeClr val="tx1"/>
            </a:solidFill>
          </a:ln>
        </p:spPr>
      </p:pic>
    </p:spTree>
    <p:extLst>
      <p:ext uri="{BB962C8B-B14F-4D97-AF65-F5344CB8AC3E}">
        <p14:creationId xmlns:p14="http://schemas.microsoft.com/office/powerpoint/2010/main" val="307126113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C8CF-C769-78F8-2EC4-595DD9C7F9F5}"/>
              </a:ext>
            </a:extLst>
          </p:cNvPr>
          <p:cNvSpPr>
            <a:spLocks noGrp="1"/>
          </p:cNvSpPr>
          <p:nvPr>
            <p:ph type="title"/>
          </p:nvPr>
        </p:nvSpPr>
        <p:spPr/>
        <p:txBody>
          <a:bodyPr/>
          <a:lstStyle/>
          <a:p>
            <a:r>
              <a:rPr lang="en-US" cap="none">
                <a:latin typeface="Oswald"/>
                <a:ea typeface="Noto Serif"/>
                <a:cs typeface="Noto Serif"/>
              </a:rPr>
              <a:t>Consent Loading Page</a:t>
            </a:r>
            <a:endParaRPr lang="en-US"/>
          </a:p>
        </p:txBody>
      </p:sp>
      <p:sp>
        <p:nvSpPr>
          <p:cNvPr id="3" name="Slide Number Placeholder 2">
            <a:extLst>
              <a:ext uri="{FF2B5EF4-FFF2-40B4-BE49-F238E27FC236}">
                <a16:creationId xmlns:a16="http://schemas.microsoft.com/office/drawing/2014/main" id="{7C06FEF9-4CEA-4C85-B277-41E227B156A7}"/>
              </a:ext>
            </a:extLst>
          </p:cNvPr>
          <p:cNvSpPr>
            <a:spLocks noGrp="1"/>
          </p:cNvSpPr>
          <p:nvPr>
            <p:ph type="sldNum" sz="quarter" idx="4"/>
          </p:nvPr>
        </p:nvSpPr>
        <p:spPr/>
        <p:txBody>
          <a:bodyPr/>
          <a:lstStyle/>
          <a:p>
            <a:fld id="{234755BD-B4AC-9044-BCE4-27904766F8BB}" type="slidenum">
              <a:rPr lang="en-US" smtClean="0"/>
              <a:pPr/>
              <a:t>329</a:t>
            </a:fld>
            <a:endParaRPr lang="en-US"/>
          </a:p>
        </p:txBody>
      </p:sp>
      <p:pic>
        <p:nvPicPr>
          <p:cNvPr id="4" name="Picture 3"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ADC73F68-5F74-42CB-7D0D-C1BE57DCC8A5}"/>
              </a:ext>
            </a:extLst>
          </p:cNvPr>
          <p:cNvPicPr>
            <a:picLocks noChangeAspect="1"/>
          </p:cNvPicPr>
          <p:nvPr/>
        </p:nvPicPr>
        <p:blipFill>
          <a:blip r:embed="rId2"/>
          <a:stretch>
            <a:fillRect/>
          </a:stretch>
        </p:blipFill>
        <p:spPr>
          <a:xfrm>
            <a:off x="2003503" y="2945433"/>
            <a:ext cx="7162800" cy="2695575"/>
          </a:xfrm>
          <a:prstGeom prst="rect">
            <a:avLst/>
          </a:prstGeom>
          <a:ln>
            <a:solidFill>
              <a:schemeClr val="tx1"/>
            </a:solidFill>
          </a:ln>
        </p:spPr>
      </p:pic>
      <p:sp>
        <p:nvSpPr>
          <p:cNvPr id="7" name="TextBox 6">
            <a:extLst>
              <a:ext uri="{FF2B5EF4-FFF2-40B4-BE49-F238E27FC236}">
                <a16:creationId xmlns:a16="http://schemas.microsoft.com/office/drawing/2014/main" id="{84E89C3E-975B-607F-4D2F-432944059159}"/>
              </a:ext>
            </a:extLst>
          </p:cNvPr>
          <p:cNvSpPr txBox="1"/>
          <p:nvPr/>
        </p:nvSpPr>
        <p:spPr>
          <a:xfrm>
            <a:off x="666503" y="1868795"/>
            <a:ext cx="10657171" cy="872034"/>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283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385362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their parent was killed in the line of duty. The student selects the "No"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a:t>
            </a:fld>
            <a:endParaRPr lang="en-US"/>
          </a:p>
        </p:txBody>
      </p:sp>
      <p:pic>
        <p:nvPicPr>
          <p:cNvPr id="4" name="Picture 3" descr="Screenshot continuation of the “Student Demographics” section, which asks the student if their parent or guardian was killed in the line of duty.">
            <a:extLst>
              <a:ext uri="{FF2B5EF4-FFF2-40B4-BE49-F238E27FC236}">
                <a16:creationId xmlns:a16="http://schemas.microsoft.com/office/drawing/2014/main" id="{CB384622-316C-9B48-36AC-D30967BD037C}"/>
              </a:ext>
            </a:extLst>
          </p:cNvPr>
          <p:cNvPicPr>
            <a:picLocks noChangeAspect="1"/>
          </p:cNvPicPr>
          <p:nvPr/>
        </p:nvPicPr>
        <p:blipFill>
          <a:blip r:embed="rId3"/>
          <a:stretch>
            <a:fillRect/>
          </a:stretch>
        </p:blipFill>
        <p:spPr>
          <a:xfrm>
            <a:off x="4718617" y="1720918"/>
            <a:ext cx="6569869" cy="3029794"/>
          </a:xfrm>
          <a:prstGeom prst="rect">
            <a:avLst/>
          </a:prstGeom>
          <a:ln>
            <a:solidFill>
              <a:schemeClr val="tx1"/>
            </a:solidFill>
          </a:ln>
        </p:spPr>
      </p:pic>
    </p:spTree>
    <p:extLst>
      <p:ext uri="{BB962C8B-B14F-4D97-AF65-F5344CB8AC3E}">
        <p14:creationId xmlns:p14="http://schemas.microsoft.com/office/powerpoint/2010/main" val="418634086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C8CF-C769-78F8-2EC4-595DD9C7F9F5}"/>
              </a:ext>
            </a:extLst>
          </p:cNvPr>
          <p:cNvSpPr>
            <a:spLocks noGrp="1"/>
          </p:cNvSpPr>
          <p:nvPr>
            <p:ph type="title"/>
          </p:nvPr>
        </p:nvSpPr>
        <p:spPr/>
        <p:txBody>
          <a:bodyPr/>
          <a:lstStyle/>
          <a:p>
            <a:r>
              <a:rPr lang="en-US" cap="none">
                <a:latin typeface="Oswald"/>
                <a:ea typeface="Noto Serif"/>
                <a:cs typeface="Noto Serif"/>
              </a:rPr>
              <a:t>Consent Results Page</a:t>
            </a:r>
            <a:endParaRPr lang="en-US"/>
          </a:p>
        </p:txBody>
      </p:sp>
      <p:sp>
        <p:nvSpPr>
          <p:cNvPr id="3" name="Slide Number Placeholder 2">
            <a:extLst>
              <a:ext uri="{FF2B5EF4-FFF2-40B4-BE49-F238E27FC236}">
                <a16:creationId xmlns:a16="http://schemas.microsoft.com/office/drawing/2014/main" id="{7C06FEF9-4CEA-4C85-B277-41E227B156A7}"/>
              </a:ext>
            </a:extLst>
          </p:cNvPr>
          <p:cNvSpPr>
            <a:spLocks noGrp="1"/>
          </p:cNvSpPr>
          <p:nvPr>
            <p:ph type="sldNum" sz="quarter" idx="4"/>
          </p:nvPr>
        </p:nvSpPr>
        <p:spPr/>
        <p:txBody>
          <a:bodyPr/>
          <a:lstStyle/>
          <a:p>
            <a:fld id="{234755BD-B4AC-9044-BCE4-27904766F8BB}" type="slidenum">
              <a:rPr lang="en-US" smtClean="0"/>
              <a:pPr/>
              <a:t>330</a:t>
            </a:fld>
            <a:endParaRPr lang="en-US"/>
          </a:p>
        </p:txBody>
      </p:sp>
      <p:sp>
        <p:nvSpPr>
          <p:cNvPr id="7" name="TextBox 6">
            <a:extLst>
              <a:ext uri="{FF2B5EF4-FFF2-40B4-BE49-F238E27FC236}">
                <a16:creationId xmlns:a16="http://schemas.microsoft.com/office/drawing/2014/main" id="{84E89C3E-975B-607F-4D2F-432944059159}"/>
              </a:ext>
            </a:extLst>
          </p:cNvPr>
          <p:cNvSpPr txBox="1"/>
          <p:nvPr/>
        </p:nvSpPr>
        <p:spPr>
          <a:xfrm>
            <a:off x="666503" y="1788707"/>
            <a:ext cx="10657171" cy="1287532"/>
          </a:xfrm>
          <a:prstGeom prst="rect">
            <a:avLst/>
          </a:prstGeom>
          <a:noFill/>
        </p:spPr>
        <p:txBody>
          <a:bodyPr wrap="square" lIns="91440" tIns="45720" rIns="91440" bIns="45720" rtlCol="0" anchor="t">
            <a:spAutoFit/>
          </a:bodyPr>
          <a:lstStyle/>
          <a:p>
            <a:pPr>
              <a:lnSpc>
                <a:spcPct val="150000"/>
              </a:lnSpc>
            </a:pPr>
            <a:r>
              <a:rPr lang="en-US">
                <a:cs typeface="Arial"/>
              </a:rPr>
              <a:t>If the data import from the IRS is not successful, an error message will appear saying “Data Not Received.” The parent can then continue to manually input their financial information in the “Parent Financials” section.</a:t>
            </a:r>
          </a:p>
        </p:txBody>
      </p:sp>
      <p:pic>
        <p:nvPicPr>
          <p:cNvPr id="5" name="Picture 4"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B3B653E6-4BEF-473E-AFD5-0AA598C43D72}"/>
              </a:ext>
            </a:extLst>
          </p:cNvPr>
          <p:cNvPicPr>
            <a:picLocks noChangeAspect="1"/>
          </p:cNvPicPr>
          <p:nvPr/>
        </p:nvPicPr>
        <p:blipFill>
          <a:blip r:embed="rId2"/>
          <a:stretch>
            <a:fillRect/>
          </a:stretch>
        </p:blipFill>
        <p:spPr>
          <a:xfrm>
            <a:off x="2325341" y="3270653"/>
            <a:ext cx="7143750" cy="3390900"/>
          </a:xfrm>
          <a:prstGeom prst="rect">
            <a:avLst/>
          </a:prstGeom>
          <a:ln>
            <a:solidFill>
              <a:schemeClr val="bg1"/>
            </a:solidFill>
          </a:ln>
        </p:spPr>
      </p:pic>
    </p:spTree>
    <p:extLst>
      <p:ext uri="{BB962C8B-B14F-4D97-AF65-F5344CB8AC3E}">
        <p14:creationId xmlns:p14="http://schemas.microsoft.com/office/powerpoint/2010/main" val="299618895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2" y="1716076"/>
            <a:ext cx="4344282" cy="1703030"/>
          </a:xfrm>
          <a:prstGeom prst="rect">
            <a:avLst/>
          </a:prstGeom>
          <a:noFill/>
        </p:spPr>
        <p:txBody>
          <a:bodyPr wrap="square" lIns="91440" tIns="45720" rIns="91440" bIns="45720" rtlCol="0" anchor="t">
            <a:spAutoFit/>
          </a:bodyPr>
          <a:lstStyle/>
          <a:p>
            <a:pPr>
              <a:lnSpc>
                <a:spcPct val="150000"/>
              </a:lnSpc>
            </a:pPr>
            <a:r>
              <a:rPr lang="en-US"/>
              <a:t>After the parent fills out their financial information, they need to acknowledge the terms and conditions of the FAFSA</a:t>
            </a:r>
            <a:r>
              <a:rPr lang="en-US" baseline="30000"/>
              <a:t>®</a:t>
            </a:r>
            <a:r>
              <a:rPr lang="en-US"/>
              <a:t> form, sign, and submit their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331</a:t>
            </a:fld>
            <a:endParaRPr lang="en-US"/>
          </a:p>
        </p:txBody>
      </p:sp>
      <p:pic>
        <p:nvPicPr>
          <p:cNvPr id="4" name="Picture 3" descr="Screenshot of the signature page. The parent is instructed to review the terms and conditions they will be agreeing to by signing the FAFSA form. A checkbox indicates the parent agrees to the terms, and there is a button below that for the parent to “Sign” the form.">
            <a:extLst>
              <a:ext uri="{FF2B5EF4-FFF2-40B4-BE49-F238E27FC236}">
                <a16:creationId xmlns:a16="http://schemas.microsoft.com/office/drawing/2014/main" id="{B4893DA0-45DD-7322-6E1D-1E78C035D0B4}"/>
              </a:ext>
            </a:extLst>
          </p:cNvPr>
          <p:cNvPicPr>
            <a:picLocks noChangeAspect="1"/>
          </p:cNvPicPr>
          <p:nvPr/>
        </p:nvPicPr>
        <p:blipFill>
          <a:blip r:embed="rId3"/>
          <a:stretch>
            <a:fillRect/>
          </a:stretch>
        </p:blipFill>
        <p:spPr>
          <a:xfrm>
            <a:off x="6098207" y="1368115"/>
            <a:ext cx="4335270" cy="5329819"/>
          </a:xfrm>
          <a:prstGeom prst="rect">
            <a:avLst/>
          </a:prstGeom>
          <a:ln>
            <a:solidFill>
              <a:schemeClr val="tx1"/>
            </a:solidFill>
          </a:ln>
        </p:spPr>
      </p:pic>
    </p:spTree>
    <p:extLst>
      <p:ext uri="{BB962C8B-B14F-4D97-AF65-F5344CB8AC3E}">
        <p14:creationId xmlns:p14="http://schemas.microsoft.com/office/powerpoint/2010/main" val="47892989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Confirmation</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confirmation page. This page displays information for the parent about next steps and tracking their FAFSA</a:t>
            </a:r>
            <a:r>
              <a:rPr lang="en-US" baseline="30000">
                <a:solidFill>
                  <a:srgbClr val="191918"/>
                </a:solidFill>
                <a:latin typeface="Arial"/>
                <a:cs typeface="Arial"/>
              </a:rPr>
              <a:t>®</a:t>
            </a:r>
            <a:r>
              <a:rPr lang="en-US">
                <a:solidFill>
                  <a:srgbClr val="191918"/>
                </a:solidFill>
                <a:latin typeface="Arial"/>
                <a:cs typeface="Arial"/>
              </a:rPr>
              <a:t> correction. </a:t>
            </a:r>
            <a:endParaRPr lang="en-US">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332</a:t>
            </a:fld>
            <a:endParaRPr lang="en-US"/>
          </a:p>
        </p:txBody>
      </p:sp>
      <p:pic>
        <p:nvPicPr>
          <p:cNvPr id="4" name="Picture 3" descr="Screenshot of the correction confirmation page, informing the parent that the changes to the student’s FAFSA form have been submitted. Next steps are provided, reminding the parent to check their email for a copy of the confirmation and that the student can track their form and will receive communications from their school. A button to “View Status” allows the parent to track the student’s FAFSA form. ">
            <a:extLst>
              <a:ext uri="{FF2B5EF4-FFF2-40B4-BE49-F238E27FC236}">
                <a16:creationId xmlns:a16="http://schemas.microsoft.com/office/drawing/2014/main" id="{DD57A677-ECE7-7A9D-9221-0A15C611CE4A}"/>
              </a:ext>
            </a:extLst>
          </p:cNvPr>
          <p:cNvPicPr>
            <a:picLocks noChangeAspect="1"/>
          </p:cNvPicPr>
          <p:nvPr/>
        </p:nvPicPr>
        <p:blipFill>
          <a:blip r:embed="rId3"/>
          <a:stretch>
            <a:fillRect/>
          </a:stretch>
        </p:blipFill>
        <p:spPr>
          <a:xfrm>
            <a:off x="5402372" y="1716830"/>
            <a:ext cx="5357777" cy="4703926"/>
          </a:xfrm>
          <a:prstGeom prst="rect">
            <a:avLst/>
          </a:prstGeom>
          <a:ln>
            <a:solidFill>
              <a:schemeClr val="tx1"/>
            </a:solidFill>
          </a:ln>
        </p:spPr>
      </p:pic>
    </p:spTree>
    <p:extLst>
      <p:ext uri="{BB962C8B-B14F-4D97-AF65-F5344CB8AC3E}">
        <p14:creationId xmlns:p14="http://schemas.microsoft.com/office/powerpoint/2010/main" val="252734512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776721" y="3211079"/>
            <a:ext cx="3368985" cy="928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800" cap="none" spc="0">
                <a:latin typeface="Oswald"/>
              </a:rPr>
              <a:t>Conclusion</a:t>
            </a:r>
            <a:endParaRPr lang="en-US">
              <a:ea typeface="+mn-ea"/>
              <a:cs typeface="+mn-cs"/>
            </a:endParaRPr>
          </a:p>
        </p:txBody>
      </p:sp>
      <p:sp>
        <p:nvSpPr>
          <p:cNvPr id="4" name="Slide Number Placeholder 3"/>
          <p:cNvSpPr>
            <a:spLocks noGrp="1"/>
          </p:cNvSpPr>
          <p:nvPr>
            <p:ph type="sldNum" sz="quarter" idx="10"/>
          </p:nvPr>
        </p:nvSpPr>
        <p:spPr>
          <a:xfrm>
            <a:off x="11707151" y="6354240"/>
            <a:ext cx="399651" cy="312098"/>
          </a:xfrm>
          <a:prstGeom prst="rect">
            <a:avLst/>
          </a:prstGeom>
        </p:spPr>
        <p:txBody>
          <a:bodyPr vert="horz" lIns="0" tIns="0" rIns="91440" bIns="45720" rtlCol="0" anchor="t" anchorCtr="0"/>
          <a:lstStyle>
            <a:defPPr>
              <a:defRPr lang="en-US"/>
            </a:defPPr>
            <a:lvl1pPr marL="0" algn="l" defTabSz="914400" rtl="0" eaLnBrk="1" latinLnBrk="0" hangingPunct="1">
              <a:defRPr sz="751"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4755BD-B4AC-9044-BCE4-27904766F8BB}" type="slidenum">
              <a:rPr lang="en-US" smtClean="0"/>
              <a:pPr/>
              <a:t>333</a:t>
            </a:fld>
            <a:endParaRPr lang="en-US"/>
          </a:p>
        </p:txBody>
      </p:sp>
    </p:spTree>
    <p:extLst>
      <p:ext uri="{BB962C8B-B14F-4D97-AF65-F5344CB8AC3E}">
        <p14:creationId xmlns:p14="http://schemas.microsoft.com/office/powerpoint/2010/main" val="3326055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811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4358288"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2025–26 school year. The student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34</a:t>
            </a:fld>
            <a:endParaRPr lang="en-US"/>
          </a:p>
        </p:txBody>
      </p:sp>
      <p:pic>
        <p:nvPicPr>
          <p:cNvPr id="4" name="Picture 3" descr="Screenshot continuation of the “Student Demographics” section, which asks the student to select what their high school completion status will be for the 2025–26 school year: “High school diploma,” “State-recognized high school equivalent (e.g., a General Educational Development certificate),” “Homeschooled,” or “None of the above.”">
            <a:extLst>
              <a:ext uri="{FF2B5EF4-FFF2-40B4-BE49-F238E27FC236}">
                <a16:creationId xmlns:a16="http://schemas.microsoft.com/office/drawing/2014/main" id="{79D635EE-2947-CAC4-C4FA-267B07F8C571}"/>
              </a:ext>
            </a:extLst>
          </p:cNvPr>
          <p:cNvPicPr>
            <a:picLocks noChangeAspect="1"/>
          </p:cNvPicPr>
          <p:nvPr/>
        </p:nvPicPr>
        <p:blipFill>
          <a:blip r:embed="rId3"/>
          <a:stretch>
            <a:fillRect/>
          </a:stretch>
        </p:blipFill>
        <p:spPr>
          <a:xfrm>
            <a:off x="5463746" y="1718839"/>
            <a:ext cx="5813854" cy="3534914"/>
          </a:xfrm>
          <a:prstGeom prst="rect">
            <a:avLst/>
          </a:prstGeom>
          <a:ln>
            <a:solidFill>
              <a:schemeClr val="tx1"/>
            </a:solidFill>
          </a:ln>
        </p:spPr>
      </p:pic>
    </p:spTree>
    <p:extLst>
      <p:ext uri="{BB962C8B-B14F-4D97-AF65-F5344CB8AC3E}">
        <p14:creationId xmlns:p14="http://schemas.microsoft.com/office/powerpoint/2010/main" val="3418955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35</a:t>
            </a:fld>
            <a:endParaRPr lang="en-US"/>
          </a:p>
        </p:txBody>
      </p:sp>
      <p:pic>
        <p:nvPicPr>
          <p:cNvPr id="6" name="Picture 5"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31FD17FF-AFEE-9153-989A-5EC61C5C4C28}"/>
              </a:ext>
            </a:extLst>
          </p:cNvPr>
          <p:cNvPicPr>
            <a:picLocks noChangeAspect="1"/>
          </p:cNvPicPr>
          <p:nvPr/>
        </p:nvPicPr>
        <p:blipFill>
          <a:blip r:embed="rId3"/>
          <a:stretch>
            <a:fillRect/>
          </a:stretch>
        </p:blipFill>
        <p:spPr>
          <a:xfrm>
            <a:off x="740491" y="2877289"/>
            <a:ext cx="4936917" cy="3144804"/>
          </a:xfrm>
          <a:prstGeom prst="rect">
            <a:avLst/>
          </a:prstGeom>
          <a:ln>
            <a:solidFill>
              <a:schemeClr val="tx1"/>
            </a:solidFill>
          </a:ln>
        </p:spPr>
      </p:pic>
      <p:pic>
        <p:nvPicPr>
          <p:cNvPr id="10" name="Picture 9"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CAF6C50B-A638-60A0-6477-01E0455BFC93}"/>
              </a:ext>
            </a:extLst>
          </p:cNvPr>
          <p:cNvPicPr>
            <a:picLocks noChangeAspect="1"/>
          </p:cNvPicPr>
          <p:nvPr/>
        </p:nvPicPr>
        <p:blipFill>
          <a:blip r:embed="rId4"/>
          <a:stretch>
            <a:fillRect/>
          </a:stretch>
        </p:blipFill>
        <p:spPr>
          <a:xfrm>
            <a:off x="5954748" y="2877289"/>
            <a:ext cx="4936917" cy="3144804"/>
          </a:xfrm>
          <a:prstGeom prst="rect">
            <a:avLst/>
          </a:prstGeom>
          <a:ln>
            <a:solidFill>
              <a:schemeClr val="tx1"/>
            </a:solidFill>
          </a:ln>
        </p:spPr>
      </p:pic>
    </p:spTree>
    <p:extLst>
      <p:ext uri="{BB962C8B-B14F-4D97-AF65-F5344CB8AC3E}">
        <p14:creationId xmlns:p14="http://schemas.microsoft.com/office/powerpoint/2010/main" val="257154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36</a:t>
            </a:fld>
            <a:endParaRPr lang="en-US"/>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599D6E81-7A00-7CE4-B615-7B21A20794BE}"/>
              </a:ext>
            </a:extLst>
          </p:cNvPr>
          <p:cNvPicPr>
            <a:picLocks noChangeAspect="1"/>
          </p:cNvPicPr>
          <p:nvPr/>
        </p:nvPicPr>
        <p:blipFill>
          <a:blip r:embed="rId3"/>
          <a:stretch>
            <a:fillRect/>
          </a:stretch>
        </p:blipFill>
        <p:spPr>
          <a:xfrm>
            <a:off x="5397728" y="1726654"/>
            <a:ext cx="6069120" cy="3377075"/>
          </a:xfrm>
          <a:prstGeom prst="rect">
            <a:avLst/>
          </a:prstGeom>
          <a:ln>
            <a:solidFill>
              <a:schemeClr val="tx1"/>
            </a:solidFill>
          </a:ln>
        </p:spPr>
      </p:pic>
    </p:spTree>
    <p:extLst>
      <p:ext uri="{BB962C8B-B14F-4D97-AF65-F5344CB8AC3E}">
        <p14:creationId xmlns:p14="http://schemas.microsoft.com/office/powerpoint/2010/main" val="2755873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451324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The student can select the hyperlink if they want to learn about special financial circumstances.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37</a:t>
            </a:fld>
            <a:endParaRPr lang="en-US"/>
          </a:p>
        </p:txBody>
      </p:sp>
      <p:pic>
        <p:nvPicPr>
          <p:cNvPr id="4" name="Picture 3"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1CEE34F6-84FB-C4BA-C7A8-39C65B9EBAFE}"/>
              </a:ext>
            </a:extLst>
          </p:cNvPr>
          <p:cNvPicPr>
            <a:picLocks noChangeAspect="1"/>
          </p:cNvPicPr>
          <p:nvPr/>
        </p:nvPicPr>
        <p:blipFill>
          <a:blip r:embed="rId3"/>
          <a:stretch>
            <a:fillRect/>
          </a:stretch>
        </p:blipFill>
        <p:spPr>
          <a:xfrm>
            <a:off x="5438419" y="1738058"/>
            <a:ext cx="6080908" cy="2460836"/>
          </a:xfrm>
          <a:prstGeom prst="rect">
            <a:avLst/>
          </a:prstGeom>
          <a:ln>
            <a:solidFill>
              <a:schemeClr val="tx1"/>
            </a:solidFill>
          </a:ln>
        </p:spPr>
      </p:pic>
    </p:spTree>
    <p:extLst>
      <p:ext uri="{BB962C8B-B14F-4D97-AF65-F5344CB8AC3E}">
        <p14:creationId xmlns:p14="http://schemas.microsoft.com/office/powerpoint/2010/main" val="767290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578E-474E-527F-743D-7E36572A7D19}"/>
              </a:ext>
            </a:extLst>
          </p:cNvPr>
          <p:cNvSpPr>
            <a:spLocks noGrp="1"/>
          </p:cNvSpPr>
          <p:nvPr>
            <p:ph type="title"/>
          </p:nvPr>
        </p:nvSpPr>
        <p:spPr/>
        <p:txBody>
          <a:bodyPr/>
          <a:lstStyle/>
          <a:p>
            <a:r>
              <a:rPr lang="en-US" altLang="en-US" sz="4000" cap="none" spc="0">
                <a:latin typeface="Oswald"/>
              </a:rPr>
              <a:t>Dependent Student Tax Filing Status</a:t>
            </a:r>
            <a:endParaRPr lang="en-US"/>
          </a:p>
        </p:txBody>
      </p:sp>
      <p:sp>
        <p:nvSpPr>
          <p:cNvPr id="3" name="Slide Number Placeholder 2">
            <a:extLst>
              <a:ext uri="{FF2B5EF4-FFF2-40B4-BE49-F238E27FC236}">
                <a16:creationId xmlns:a16="http://schemas.microsoft.com/office/drawing/2014/main" id="{DD76C833-F8E1-AD4A-CBC1-3CD9824D1FC0}"/>
              </a:ext>
            </a:extLst>
          </p:cNvPr>
          <p:cNvSpPr>
            <a:spLocks noGrp="1"/>
          </p:cNvSpPr>
          <p:nvPr>
            <p:ph type="sldNum" sz="quarter" idx="4"/>
          </p:nvPr>
        </p:nvSpPr>
        <p:spPr/>
        <p:txBody>
          <a:bodyPr/>
          <a:lstStyle/>
          <a:p>
            <a:fld id="{234755BD-B4AC-9044-BCE4-27904766F8BB}" type="slidenum">
              <a:rPr lang="en-US" smtClean="0"/>
              <a:pPr/>
              <a:t>38</a:t>
            </a:fld>
            <a:endParaRPr lang="en-US"/>
          </a:p>
        </p:txBody>
      </p:sp>
      <p:pic>
        <p:nvPicPr>
          <p:cNvPr id="5" name="Picture 4" descr="Screenshot continuation of the “Student Financials” section. The student is asked about their tax filing status. They must select “Yes” or “No” to say if they did or will file a 2023 IRS Form 1040 or 1040-NR. ">
            <a:extLst>
              <a:ext uri="{FF2B5EF4-FFF2-40B4-BE49-F238E27FC236}">
                <a16:creationId xmlns:a16="http://schemas.microsoft.com/office/drawing/2014/main" id="{9AEE5A18-2AA1-A28D-5FAA-C601B7318BAD}"/>
              </a:ext>
            </a:extLst>
          </p:cNvPr>
          <p:cNvPicPr>
            <a:picLocks noChangeAspect="1"/>
          </p:cNvPicPr>
          <p:nvPr/>
        </p:nvPicPr>
        <p:blipFill>
          <a:blip r:embed="rId2"/>
          <a:stretch>
            <a:fillRect/>
          </a:stretch>
        </p:blipFill>
        <p:spPr>
          <a:xfrm>
            <a:off x="4467552" y="2129569"/>
            <a:ext cx="6682228" cy="2800594"/>
          </a:xfrm>
          <a:prstGeom prst="rect">
            <a:avLst/>
          </a:prstGeom>
          <a:ln>
            <a:solidFill>
              <a:schemeClr val="tx1"/>
            </a:solidFill>
          </a:ln>
        </p:spPr>
      </p:pic>
      <p:sp>
        <p:nvSpPr>
          <p:cNvPr id="7" name="TextBox 6">
            <a:extLst>
              <a:ext uri="{FF2B5EF4-FFF2-40B4-BE49-F238E27FC236}">
                <a16:creationId xmlns:a16="http://schemas.microsoft.com/office/drawing/2014/main" id="{2B568EBD-B852-D7B3-EE9E-D26FF64DCDA5}"/>
              </a:ext>
            </a:extLst>
          </p:cNvPr>
          <p:cNvSpPr txBox="1"/>
          <p:nvPr/>
        </p:nvSpPr>
        <p:spPr>
          <a:xfrm>
            <a:off x="691015" y="1675477"/>
            <a:ext cx="3164634" cy="2534027"/>
          </a:xfrm>
          <a:prstGeom prst="rect">
            <a:avLst/>
          </a:prstGeom>
          <a:noFill/>
        </p:spPr>
        <p:txBody>
          <a:bodyPr wrap="square">
            <a:spAutoFit/>
          </a:bodyPr>
          <a:lstStyle/>
          <a:p>
            <a:pPr>
              <a:lnSpc>
                <a:spcPct val="150000"/>
              </a:lnSpc>
            </a:pPr>
            <a:r>
              <a:rPr lang="en-US">
                <a:latin typeface="Arial"/>
                <a:cs typeface="Calibri"/>
              </a:rPr>
              <a:t>The student is asked about their tax filing status. The student selects "Yes" to "Did or will the student file a 2023 IRS Form 1040 or 1040-NR?" </a:t>
            </a:r>
          </a:p>
        </p:txBody>
      </p:sp>
    </p:spTree>
    <p:extLst>
      <p:ext uri="{BB962C8B-B14F-4D97-AF65-F5344CB8AC3E}">
        <p14:creationId xmlns:p14="http://schemas.microsoft.com/office/powerpoint/2010/main" val="3304158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379387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2023 tax return. The student selects "Single" as their filing status.</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39</a:t>
            </a:fld>
            <a:endParaRPr lang="en-US"/>
          </a:p>
        </p:txBody>
      </p:sp>
      <p:pic>
        <p:nvPicPr>
          <p:cNvPr id="13" name="Picture 12" descr="Screenshot continuation of the “Student Financials” section. The student is prompted with fields related to their 2023 tax return information, specifically about their filing status, income earned from work, tax exempt interest income, and untaxed portions of their IRA distributions.">
            <a:extLst>
              <a:ext uri="{FF2B5EF4-FFF2-40B4-BE49-F238E27FC236}">
                <a16:creationId xmlns:a16="http://schemas.microsoft.com/office/drawing/2014/main" id="{6EA6295A-8279-04EA-87E9-A0D4AC1FC131}"/>
              </a:ext>
            </a:extLst>
          </p:cNvPr>
          <p:cNvPicPr>
            <a:picLocks noChangeAspect="1"/>
          </p:cNvPicPr>
          <p:nvPr/>
        </p:nvPicPr>
        <p:blipFill>
          <a:blip r:embed="rId3"/>
          <a:stretch>
            <a:fillRect/>
          </a:stretch>
        </p:blipFill>
        <p:spPr>
          <a:xfrm>
            <a:off x="5141767" y="1351332"/>
            <a:ext cx="4336530" cy="4724711"/>
          </a:xfrm>
          <a:prstGeom prst="rect">
            <a:avLst/>
          </a:prstGeom>
          <a:ln>
            <a:solidFill>
              <a:schemeClr val="tx1"/>
            </a:solidFill>
          </a:ln>
        </p:spPr>
      </p:pic>
    </p:spTree>
    <p:extLst>
      <p:ext uri="{BB962C8B-B14F-4D97-AF65-F5344CB8AC3E}">
        <p14:creationId xmlns:p14="http://schemas.microsoft.com/office/powerpoint/2010/main" val="1986465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 Student Invites Parent</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3021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2FD-5189-FF67-418D-FB9BFD5C1E78}"/>
              </a:ext>
            </a:extLst>
          </p:cNvPr>
          <p:cNvSpPr>
            <a:spLocks noGrp="1"/>
          </p:cNvSpPr>
          <p:nvPr>
            <p:ph type="title"/>
          </p:nvPr>
        </p:nvSpPr>
        <p:spPr>
          <a:xfrm>
            <a:off x="778100" y="537764"/>
            <a:ext cx="11413899" cy="798177"/>
          </a:xfrm>
        </p:spPr>
        <p:txBody>
          <a:bodyPr/>
          <a:lstStyle/>
          <a:p>
            <a:r>
              <a:rPr lang="en-US" altLang="en-US" sz="3600" cap="none" spc="0">
                <a:latin typeface="Oswald"/>
              </a:rPr>
              <a:t>Dependent Student Tax Return Information (Continued)</a:t>
            </a:r>
            <a:endParaRPr lang="en-US" sz="3600"/>
          </a:p>
        </p:txBody>
      </p:sp>
      <p:sp>
        <p:nvSpPr>
          <p:cNvPr id="3" name="Slide Number Placeholder 2">
            <a:extLst>
              <a:ext uri="{FF2B5EF4-FFF2-40B4-BE49-F238E27FC236}">
                <a16:creationId xmlns:a16="http://schemas.microsoft.com/office/drawing/2014/main" id="{4CDDBE24-43A7-F802-1277-9CCF0811FE77}"/>
              </a:ext>
            </a:extLst>
          </p:cNvPr>
          <p:cNvSpPr>
            <a:spLocks noGrp="1"/>
          </p:cNvSpPr>
          <p:nvPr>
            <p:ph type="sldNum" sz="quarter" idx="4"/>
          </p:nvPr>
        </p:nvSpPr>
        <p:spPr/>
        <p:txBody>
          <a:bodyPr/>
          <a:lstStyle/>
          <a:p>
            <a:fld id="{234755BD-B4AC-9044-BCE4-27904766F8BB}" type="slidenum">
              <a:rPr lang="en-US" smtClean="0"/>
              <a:pPr/>
              <a:t>40</a:t>
            </a:fld>
            <a:endParaRPr lang="en-US"/>
          </a:p>
        </p:txBody>
      </p:sp>
      <p:sp>
        <p:nvSpPr>
          <p:cNvPr id="6" name="TextBox 5">
            <a:extLst>
              <a:ext uri="{FF2B5EF4-FFF2-40B4-BE49-F238E27FC236}">
                <a16:creationId xmlns:a16="http://schemas.microsoft.com/office/drawing/2014/main" id="{5D8F25C5-52D9-0201-3F46-F8704B231563}"/>
              </a:ext>
            </a:extLst>
          </p:cNvPr>
          <p:cNvSpPr txBox="1"/>
          <p:nvPr/>
        </p:nvSpPr>
        <p:spPr>
          <a:xfrm>
            <a:off x="691040" y="1721098"/>
            <a:ext cx="379387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taxes, income, and other financial information. The student enters dollar amounts in the responses. </a:t>
            </a:r>
            <a:endParaRPr lang="en-US">
              <a:latin typeface="Arial"/>
            </a:endParaRPr>
          </a:p>
        </p:txBody>
      </p:sp>
      <p:pic>
        <p:nvPicPr>
          <p:cNvPr id="7" name="Picture 6" descr="Screenshot continuation of the “Student Financials” section. A text box prompts the student to enter the dollar amount of untaxed portions of pensions; adjusted gross income; income tax paid; IRA deductions and payments to SEP, SIMPLE, and qualified plans; education credits (American opportunity tax credit and lifetime learning tax credit); amount of college grants, scholarships, or AmeriCorps benefits reported to the Internal Revenue Service; and foreign earned income exclusion.">
            <a:extLst>
              <a:ext uri="{FF2B5EF4-FFF2-40B4-BE49-F238E27FC236}">
                <a16:creationId xmlns:a16="http://schemas.microsoft.com/office/drawing/2014/main" id="{E2D843F7-E5A9-0CCA-9AE5-7E92CE4713FE}"/>
              </a:ext>
            </a:extLst>
          </p:cNvPr>
          <p:cNvPicPr>
            <a:picLocks noChangeAspect="1"/>
          </p:cNvPicPr>
          <p:nvPr/>
        </p:nvPicPr>
        <p:blipFill>
          <a:blip r:embed="rId2"/>
          <a:stretch>
            <a:fillRect/>
          </a:stretch>
        </p:blipFill>
        <p:spPr>
          <a:xfrm>
            <a:off x="5810151" y="1480628"/>
            <a:ext cx="3793874" cy="5015535"/>
          </a:xfrm>
          <a:prstGeom prst="rect">
            <a:avLst/>
          </a:prstGeom>
          <a:ln>
            <a:solidFill>
              <a:schemeClr val="tx1"/>
            </a:solidFill>
          </a:ln>
        </p:spPr>
      </p:pic>
    </p:spTree>
    <p:extLst>
      <p:ext uri="{BB962C8B-B14F-4D97-AF65-F5344CB8AC3E}">
        <p14:creationId xmlns:p14="http://schemas.microsoft.com/office/powerpoint/2010/main" val="1654696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6" y="1730889"/>
            <a:ext cx="450381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assets. The student enters a response in each entry field.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41</a:t>
            </a:fld>
            <a:endParaRPr lang="en-US"/>
          </a:p>
        </p:txBody>
      </p:sp>
      <p:pic>
        <p:nvPicPr>
          <p:cNvPr id="11" name="Picture 10" descr="Screenshot continuation of the “Student Financials” section, which asks the student to enter their assets. Text boxes prompt the student to enter the dollar amount for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75FC114-3B9F-6196-2F99-A4623B78A3C8}"/>
              </a:ext>
            </a:extLst>
          </p:cNvPr>
          <p:cNvPicPr>
            <a:picLocks noChangeAspect="1"/>
          </p:cNvPicPr>
          <p:nvPr/>
        </p:nvPicPr>
        <p:blipFill>
          <a:blip r:embed="rId3"/>
          <a:stretch>
            <a:fillRect/>
          </a:stretch>
        </p:blipFill>
        <p:spPr>
          <a:xfrm>
            <a:off x="5609841" y="1456453"/>
            <a:ext cx="5506218" cy="4267796"/>
          </a:xfrm>
          <a:prstGeom prst="rect">
            <a:avLst/>
          </a:prstGeom>
          <a:ln>
            <a:solidFill>
              <a:schemeClr val="tx1"/>
            </a:solidFill>
          </a:ln>
        </p:spPr>
      </p:pic>
    </p:spTree>
    <p:extLst>
      <p:ext uri="{BB962C8B-B14F-4D97-AF65-F5344CB8AC3E}">
        <p14:creationId xmlns:p14="http://schemas.microsoft.com/office/powerpoint/2010/main" val="323788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4378779"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"Select Colleges and Career Schools" section, which is the final part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form’s student section to require information. It provides an overview of the section.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42</a:t>
            </a:fld>
            <a:endParaRPr lang="en-US"/>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DB212DD1-7C89-0049-B145-5D3E85589559}"/>
              </a:ext>
            </a:extLst>
          </p:cNvPr>
          <p:cNvPicPr>
            <a:picLocks noChangeAspect="1"/>
          </p:cNvPicPr>
          <p:nvPr/>
        </p:nvPicPr>
        <p:blipFill>
          <a:blip r:embed="rId3"/>
          <a:stretch>
            <a:fillRect/>
          </a:stretch>
        </p:blipFill>
        <p:spPr>
          <a:xfrm>
            <a:off x="5342542" y="1745574"/>
            <a:ext cx="5847405" cy="2369207"/>
          </a:xfrm>
          <a:prstGeom prst="rect">
            <a:avLst/>
          </a:prstGeom>
          <a:ln>
            <a:solidFill>
              <a:schemeClr val="tx1"/>
            </a:solidFill>
          </a:ln>
        </p:spPr>
      </p:pic>
    </p:spTree>
    <p:extLst>
      <p:ext uri="{BB962C8B-B14F-4D97-AF65-F5344CB8AC3E}">
        <p14:creationId xmlns:p14="http://schemas.microsoft.com/office/powerpoint/2010/main" val="3281784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2639" y="1718378"/>
            <a:ext cx="4180618"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information. The student searches for a school by entering a state, city, and/or school name and selecting "Search." If the student can’t find a school searching by school name or state, they can search by school code. The student must add at least one college or career school to continue.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43</a:t>
            </a:fld>
            <a:endParaRPr lang="en-US"/>
          </a:p>
        </p:txBody>
      </p:sp>
      <p:pic>
        <p:nvPicPr>
          <p:cNvPr id="6" name="Picture 5" descr="Screenshot continuation of the “Select Colleges and Career Schools” section. The student is instructed to enter the state, city, and name of a school in the text boxes and then select the “Search” button. If the student can't find a school when searching by school name or state, they can try searching by school code. The student must add at least one college or career school to continue. ">
            <a:extLst>
              <a:ext uri="{FF2B5EF4-FFF2-40B4-BE49-F238E27FC236}">
                <a16:creationId xmlns:a16="http://schemas.microsoft.com/office/drawing/2014/main" id="{E3D7C8E8-C1C9-1102-D1B5-B47EE9E94154}"/>
              </a:ext>
            </a:extLst>
          </p:cNvPr>
          <p:cNvPicPr>
            <a:picLocks noChangeAspect="1"/>
          </p:cNvPicPr>
          <p:nvPr/>
        </p:nvPicPr>
        <p:blipFill>
          <a:blip r:embed="rId3"/>
          <a:stretch>
            <a:fillRect/>
          </a:stretch>
        </p:blipFill>
        <p:spPr>
          <a:xfrm>
            <a:off x="5470336" y="1456453"/>
            <a:ext cx="5217329" cy="4487524"/>
          </a:xfrm>
          <a:prstGeom prst="rect">
            <a:avLst/>
          </a:prstGeom>
          <a:ln>
            <a:solidFill>
              <a:schemeClr val="tx1"/>
            </a:solidFill>
          </a:ln>
        </p:spPr>
      </p:pic>
    </p:spTree>
    <p:extLst>
      <p:ext uri="{BB962C8B-B14F-4D97-AF65-F5344CB8AC3E}">
        <p14:creationId xmlns:p14="http://schemas.microsoft.com/office/powerpoint/2010/main" val="258315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3A10-9FAF-1F2A-7DFA-251392F1AC3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889A234-544D-A46E-1772-81FD566A22CA}"/>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C69B59D-AE17-F098-2E5C-202E778E4694}"/>
              </a:ext>
            </a:extLst>
          </p:cNvPr>
          <p:cNvSpPr txBox="1"/>
          <p:nvPr/>
        </p:nvSpPr>
        <p:spPr>
          <a:xfrm>
            <a:off x="652639" y="1718378"/>
            <a:ext cx="3834188"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After entering a school’s state, city, and/or school name and selecting "Search," the student selects the correct school(s) from the search results. Students can send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information to a maximum of 20 schools. </a:t>
            </a:r>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9A1838A-69EA-BF76-2C34-4B0EC6E14FBC}"/>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44</a:t>
            </a:fld>
            <a:endParaRPr lang="en-US"/>
          </a:p>
        </p:txBody>
      </p:sp>
      <p:pic>
        <p:nvPicPr>
          <p:cNvPr id="4" name="Picture 3" descr="Screenshot continuation of the “Select Colleges and Career Schools” section. Six schools are displayed, the results of using the search function. Beside each school, there is a “select” button for the student to select the correct school(s). ">
            <a:extLst>
              <a:ext uri="{FF2B5EF4-FFF2-40B4-BE49-F238E27FC236}">
                <a16:creationId xmlns:a16="http://schemas.microsoft.com/office/drawing/2014/main" id="{FE8FCAF3-CEF8-516D-8C7D-E1A74E46448F}"/>
              </a:ext>
            </a:extLst>
          </p:cNvPr>
          <p:cNvPicPr>
            <a:picLocks noChangeAspect="1"/>
          </p:cNvPicPr>
          <p:nvPr/>
        </p:nvPicPr>
        <p:blipFill>
          <a:blip r:embed="rId3"/>
          <a:stretch>
            <a:fillRect/>
          </a:stretch>
        </p:blipFill>
        <p:spPr>
          <a:xfrm>
            <a:off x="5815290" y="1589070"/>
            <a:ext cx="3987471" cy="4363647"/>
          </a:xfrm>
          <a:prstGeom prst="rect">
            <a:avLst/>
          </a:prstGeom>
          <a:ln>
            <a:solidFill>
              <a:schemeClr val="tx1"/>
            </a:solidFill>
          </a:ln>
        </p:spPr>
      </p:pic>
    </p:spTree>
    <p:extLst>
      <p:ext uri="{BB962C8B-B14F-4D97-AF65-F5344CB8AC3E}">
        <p14:creationId xmlns:p14="http://schemas.microsoft.com/office/powerpoint/2010/main" val="3643497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52D072-4F88-D331-913D-119D7A4DC79A}"/>
              </a:ext>
            </a:extLst>
          </p:cNvPr>
          <p:cNvSpPr>
            <a:spLocks noGrp="1"/>
          </p:cNvSpPr>
          <p:nvPr>
            <p:ph type="sldNum" sz="quarter" idx="4"/>
          </p:nvPr>
        </p:nvSpPr>
        <p:spPr/>
        <p:txBody>
          <a:bodyPr/>
          <a:lstStyle/>
          <a:p>
            <a:fld id="{234755BD-B4AC-9044-BCE4-27904766F8BB}" type="slidenum">
              <a:rPr lang="en-US" smtClean="0"/>
              <a:pPr/>
              <a:t>45</a:t>
            </a:fld>
            <a:endParaRPr lang="en-US"/>
          </a:p>
        </p:txBody>
      </p:sp>
      <p:pic>
        <p:nvPicPr>
          <p:cNvPr id="5" name="Picture 4"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
            <a:extLst>
              <a:ext uri="{FF2B5EF4-FFF2-40B4-BE49-F238E27FC236}">
                <a16:creationId xmlns:a16="http://schemas.microsoft.com/office/drawing/2014/main" id="{D0D42B42-C592-B5A4-ECA2-1DA56F2BDB58}"/>
              </a:ext>
            </a:extLst>
          </p:cNvPr>
          <p:cNvPicPr>
            <a:picLocks noChangeAspect="1"/>
          </p:cNvPicPr>
          <p:nvPr/>
        </p:nvPicPr>
        <p:blipFill>
          <a:blip r:embed="rId2"/>
          <a:stretch>
            <a:fillRect/>
          </a:stretch>
        </p:blipFill>
        <p:spPr>
          <a:xfrm>
            <a:off x="6096000" y="1622322"/>
            <a:ext cx="4865388" cy="4242619"/>
          </a:xfrm>
          <a:prstGeom prst="rect">
            <a:avLst/>
          </a:prstGeom>
          <a:ln>
            <a:solidFill>
              <a:schemeClr val="tx1"/>
            </a:solidFill>
          </a:ln>
        </p:spPr>
      </p:pic>
      <p:sp>
        <p:nvSpPr>
          <p:cNvPr id="6" name="Content Placeholder 2">
            <a:extLst>
              <a:ext uri="{FF2B5EF4-FFF2-40B4-BE49-F238E27FC236}">
                <a16:creationId xmlns:a16="http://schemas.microsoft.com/office/drawing/2014/main" id="{0708E3F8-A459-26E2-B385-7E5E5157D213}"/>
              </a:ext>
            </a:extLst>
          </p:cNvPr>
          <p:cNvSpPr txBox="1">
            <a:spLocks noGrp="1"/>
          </p:cNvSpPr>
          <p:nvPr>
            <p:ph type="title"/>
          </p:nvPr>
        </p:nvSpPr>
        <p:spPr>
          <a:xfrm>
            <a:off x="777875" y="538163"/>
            <a:ext cx="9536164" cy="798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 (Continued)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00C8B182-6A55-8CC7-1940-A5D0DFE39A64}"/>
              </a:ext>
            </a:extLst>
          </p:cNvPr>
          <p:cNvSpPr txBox="1"/>
          <p:nvPr/>
        </p:nvSpPr>
        <p:spPr>
          <a:xfrm>
            <a:off x="652639" y="1718378"/>
            <a:ext cx="383418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After the student selects the correct school(s) from the search results, they can review the school(s) they chose before continuing.</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117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294946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to be taken to the corresponding page.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46</a:t>
            </a:fld>
            <a:endParaRPr lang="en-US"/>
          </a:p>
        </p:txBody>
      </p:sp>
      <p:pic>
        <p:nvPicPr>
          <p:cNvPr id="6" name="Picture 5" descr="Screenshot of the student review page. Each of the four previous sections, which the student can expand and collapse, are listed to have the student review and verify the information.">
            <a:extLst>
              <a:ext uri="{FF2B5EF4-FFF2-40B4-BE49-F238E27FC236}">
                <a16:creationId xmlns:a16="http://schemas.microsoft.com/office/drawing/2014/main" id="{1E5F64C1-0677-8060-F628-B4FB065FBA9C}"/>
              </a:ext>
            </a:extLst>
          </p:cNvPr>
          <p:cNvPicPr>
            <a:picLocks noChangeAspect="1"/>
          </p:cNvPicPr>
          <p:nvPr/>
        </p:nvPicPr>
        <p:blipFill>
          <a:blip r:embed="rId3"/>
          <a:stretch>
            <a:fillRect/>
          </a:stretch>
        </p:blipFill>
        <p:spPr>
          <a:xfrm>
            <a:off x="5751422" y="1456453"/>
            <a:ext cx="5486850" cy="4816912"/>
          </a:xfrm>
          <a:prstGeom prst="rect">
            <a:avLst/>
          </a:prstGeom>
          <a:ln>
            <a:solidFill>
              <a:schemeClr val="tx1"/>
            </a:solidFill>
          </a:ln>
        </p:spPr>
      </p:pic>
    </p:spTree>
    <p:extLst>
      <p:ext uri="{BB962C8B-B14F-4D97-AF65-F5344CB8AC3E}">
        <p14:creationId xmlns:p14="http://schemas.microsoft.com/office/powerpoint/2010/main" val="4126241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 (Continued)</a:t>
            </a:r>
            <a:endParaRPr lang="en-US" altLang="en-US" sz="3600" b="1" i="0" u="none" strike="noStrike" kern="1200" cap="none" spc="0" normalizeH="0" baseline="0" noProof="0">
              <a:ln>
                <a:noFill/>
              </a:ln>
              <a:effectLst/>
              <a:uLnTx/>
              <a:uFillTx/>
              <a:latin typeface="Oswald"/>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47</a:t>
            </a:fld>
            <a:endParaRPr lang="en-US"/>
          </a:p>
        </p:txBody>
      </p:sp>
      <p:sp>
        <p:nvSpPr>
          <p:cNvPr id="4" name="TextBox 3">
            <a:extLst>
              <a:ext uri="{FF2B5EF4-FFF2-40B4-BE49-F238E27FC236}">
                <a16:creationId xmlns:a16="http://schemas.microsoft.com/office/drawing/2014/main" id="{42F7C50F-3A58-C869-14F3-FAFC8E0CEA37}"/>
              </a:ext>
            </a:extLst>
          </p:cNvPr>
          <p:cNvSpPr txBox="1"/>
          <p:nvPr/>
        </p:nvSpPr>
        <p:spPr>
          <a:xfrm>
            <a:off x="681798" y="1739612"/>
            <a:ext cx="4249431"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student review page. </a:t>
            </a:r>
            <a:r>
              <a:rPr lang="en-US">
                <a:latin typeface="Arial" panose="020B0604020202020204" pitchFamily="34" charset="0"/>
                <a:ea typeface="Calibri"/>
                <a:cs typeface="Arial" panose="020B0604020202020204" pitchFamily="34" charset="0"/>
              </a:rPr>
              <a:t>Since the student invited their parent to their form, they see the parent contributor section and the status of their parent’s invite. </a:t>
            </a:r>
            <a:endParaRPr lang="en-US">
              <a:latin typeface="Arial" panose="020B0604020202020204" pitchFamily="34" charset="0"/>
              <a:cs typeface="Arial" panose="020B0604020202020204" pitchFamily="34" charset="0"/>
            </a:endParaRPr>
          </a:p>
        </p:txBody>
      </p:sp>
      <p:pic>
        <p:nvPicPr>
          <p:cNvPr id="6" name="Picture 5" descr="Screenshot continuation of the student review page. The contributor the student invited to their form is listed for the student to review. An icon beside the contributor indicates that an invite has been sent. The student can use the “Manage Contributor Information” hyperlink to update the contributors if needed. Below that, the parent sections of the FAFSA form are listed with a gray circle beside each section indicating they are not completed yet.">
            <a:extLst>
              <a:ext uri="{FF2B5EF4-FFF2-40B4-BE49-F238E27FC236}">
                <a16:creationId xmlns:a16="http://schemas.microsoft.com/office/drawing/2014/main" id="{74E0922B-731A-3FA9-2AC7-D0907719C91B}"/>
              </a:ext>
            </a:extLst>
          </p:cNvPr>
          <p:cNvPicPr>
            <a:picLocks noChangeAspect="1"/>
          </p:cNvPicPr>
          <p:nvPr/>
        </p:nvPicPr>
        <p:blipFill>
          <a:blip r:embed="rId3"/>
          <a:stretch>
            <a:fillRect/>
          </a:stretch>
        </p:blipFill>
        <p:spPr>
          <a:xfrm>
            <a:off x="5423119" y="1547668"/>
            <a:ext cx="4763101" cy="4620818"/>
          </a:xfrm>
          <a:prstGeom prst="rect">
            <a:avLst/>
          </a:prstGeom>
          <a:ln>
            <a:solidFill>
              <a:schemeClr val="tx1"/>
            </a:solidFill>
          </a:ln>
        </p:spPr>
      </p:pic>
    </p:spTree>
    <p:extLst>
      <p:ext uri="{BB962C8B-B14F-4D97-AF65-F5344CB8AC3E}">
        <p14:creationId xmlns:p14="http://schemas.microsoft.com/office/powerpoint/2010/main" val="378802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44863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48</a:t>
            </a:fld>
            <a:endParaRPr lang="en-US"/>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A367950A-2BCA-DC0F-61EC-EF9D175196DF}"/>
              </a:ext>
            </a:extLst>
          </p:cNvPr>
          <p:cNvPicPr>
            <a:picLocks noChangeAspect="1"/>
          </p:cNvPicPr>
          <p:nvPr/>
        </p:nvPicPr>
        <p:blipFill>
          <a:blip r:embed="rId3"/>
          <a:stretch>
            <a:fillRect/>
          </a:stretch>
        </p:blipFill>
        <p:spPr>
          <a:xfrm>
            <a:off x="5573694" y="1456453"/>
            <a:ext cx="5458100" cy="3864141"/>
          </a:xfrm>
          <a:prstGeom prst="rect">
            <a:avLst/>
          </a:prstGeom>
          <a:ln>
            <a:solidFill>
              <a:schemeClr val="tx1"/>
            </a:solidFill>
          </a:ln>
        </p:spPr>
      </p:pic>
    </p:spTree>
    <p:extLst>
      <p:ext uri="{BB962C8B-B14F-4D97-AF65-F5344CB8AC3E}">
        <p14:creationId xmlns:p14="http://schemas.microsoft.com/office/powerpoint/2010/main" val="410510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E0CA833-9BA8-695E-4CBE-D954B0E6F367}"/>
              </a:ext>
            </a:extLst>
          </p:cNvPr>
          <p:cNvSpPr txBox="1"/>
          <p:nvPr/>
        </p:nvSpPr>
        <p:spPr>
          <a:xfrm>
            <a:off x="695244" y="1718685"/>
            <a:ext cx="4486356"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and signing, the student is able to submit their section of the FAFSA form. Since parent information has not been provided, the FAFSA form is not considered complete and can’t be processed yet.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49</a:t>
            </a:fld>
            <a:endParaRPr lang="en-US"/>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below that for the student to “Sign” the form.">
            <a:extLst>
              <a:ext uri="{FF2B5EF4-FFF2-40B4-BE49-F238E27FC236}">
                <a16:creationId xmlns:a16="http://schemas.microsoft.com/office/drawing/2014/main" id="{172D666A-7DC6-903F-49B6-3C54B181089C}"/>
              </a:ext>
            </a:extLst>
          </p:cNvPr>
          <p:cNvPicPr>
            <a:picLocks noChangeAspect="1"/>
          </p:cNvPicPr>
          <p:nvPr/>
        </p:nvPicPr>
        <p:blipFill>
          <a:blip r:embed="rId3"/>
          <a:stretch>
            <a:fillRect/>
          </a:stretch>
        </p:blipFill>
        <p:spPr>
          <a:xfrm>
            <a:off x="5951716" y="1381433"/>
            <a:ext cx="4391820" cy="4919799"/>
          </a:xfrm>
          <a:prstGeom prst="rect">
            <a:avLst/>
          </a:prstGeom>
          <a:ln>
            <a:solidFill>
              <a:schemeClr val="tx1"/>
            </a:solidFill>
          </a:ln>
        </p:spPr>
      </p:pic>
    </p:spTree>
    <p:extLst>
      <p:ext uri="{BB962C8B-B14F-4D97-AF65-F5344CB8AC3E}">
        <p14:creationId xmlns:p14="http://schemas.microsoft.com/office/powerpoint/2010/main" val="410378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525"/>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New Form" or “Edit Existing Forms." For this section of the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a:t>
            </a:fld>
            <a:endParaRPr lang="en-US"/>
          </a:p>
        </p:txBody>
      </p:sp>
      <p:pic>
        <p:nvPicPr>
          <p:cNvPr id="11" name="Picture 10" descr="Screenshot of the FAFSA landing page. Buttons display the option to “Start New Form” or “Edit Existing Forms.”">
            <a:extLst>
              <a:ext uri="{FF2B5EF4-FFF2-40B4-BE49-F238E27FC236}">
                <a16:creationId xmlns:a16="http://schemas.microsoft.com/office/drawing/2014/main" id="{FB275885-404E-D366-BB53-7676A4B67E87}"/>
              </a:ext>
            </a:extLst>
          </p:cNvPr>
          <p:cNvPicPr>
            <a:picLocks noChangeAspect="1"/>
          </p:cNvPicPr>
          <p:nvPr/>
        </p:nvPicPr>
        <p:blipFill>
          <a:blip r:embed="rId3"/>
          <a:stretch>
            <a:fillRect/>
          </a:stretch>
        </p:blipFill>
        <p:spPr>
          <a:xfrm>
            <a:off x="5795484" y="1695168"/>
            <a:ext cx="5368021" cy="4606064"/>
          </a:xfrm>
          <a:prstGeom prst="rect">
            <a:avLst/>
          </a:prstGeom>
        </p:spPr>
      </p:pic>
    </p:spTree>
    <p:extLst>
      <p:ext uri="{BB962C8B-B14F-4D97-AF65-F5344CB8AC3E}">
        <p14:creationId xmlns:p14="http://schemas.microsoft.com/office/powerpoint/2010/main" val="821138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791155"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signing the student section, the student is presented “The student section is complete!” page. The student is reminded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This page also displays next steps the student can take, including tracking and managing their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50</a:t>
            </a:fld>
            <a:endParaRPr lang="en-US"/>
          </a:p>
        </p:txBody>
      </p:sp>
      <p:pic>
        <p:nvPicPr>
          <p:cNvPr id="6" name="Picture 5"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E2FCC1DD-2B13-6948-84A0-344B8C38DA3A}"/>
              </a:ext>
            </a:extLst>
          </p:cNvPr>
          <p:cNvPicPr>
            <a:picLocks noChangeAspect="1"/>
          </p:cNvPicPr>
          <p:nvPr/>
        </p:nvPicPr>
        <p:blipFill>
          <a:blip r:embed="rId3"/>
          <a:stretch>
            <a:fillRect/>
          </a:stretch>
        </p:blipFill>
        <p:spPr>
          <a:xfrm>
            <a:off x="5818997" y="1725393"/>
            <a:ext cx="5704652" cy="3888790"/>
          </a:xfrm>
          <a:prstGeom prst="rect">
            <a:avLst/>
          </a:prstGeom>
          <a:ln>
            <a:solidFill>
              <a:schemeClr val="tx1"/>
            </a:solidFill>
          </a:ln>
        </p:spPr>
      </p:pic>
    </p:spTree>
    <p:extLst>
      <p:ext uri="{BB962C8B-B14F-4D97-AF65-F5344CB8AC3E}">
        <p14:creationId xmlns:p14="http://schemas.microsoft.com/office/powerpoint/2010/main" val="1766591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3854826-DDCC-58B8-01F6-B07DA114F624}"/>
              </a:ext>
            </a:extLst>
          </p:cNvPr>
          <p:cNvSpPr txBox="1"/>
          <p:nvPr/>
        </p:nvSpPr>
        <p:spPr>
          <a:xfrm>
            <a:off x="668351" y="1725393"/>
            <a:ext cx="479115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a continuation of the student section complete page. This page displays information for the student about next steps, including checking their email and a reminder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Next, in this scenario, the student’s invited parent will enter the FAFSA form and complete the parent section.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51</a:t>
            </a:fld>
            <a:endParaRPr lang="en-US"/>
          </a:p>
        </p:txBody>
      </p:sp>
      <p:pic>
        <p:nvPicPr>
          <p:cNvPr id="6" name="Picture 5"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8232AD6B-8303-FFB9-AC0B-8FC9A7BAD59F}"/>
              </a:ext>
            </a:extLst>
          </p:cNvPr>
          <p:cNvPicPr>
            <a:picLocks noChangeAspect="1"/>
          </p:cNvPicPr>
          <p:nvPr/>
        </p:nvPicPr>
        <p:blipFill>
          <a:blip r:embed="rId3"/>
          <a:stretch>
            <a:fillRect/>
          </a:stretch>
        </p:blipFill>
        <p:spPr>
          <a:xfrm>
            <a:off x="6096000" y="1414666"/>
            <a:ext cx="4604771" cy="4797414"/>
          </a:xfrm>
          <a:prstGeom prst="rect">
            <a:avLst/>
          </a:prstGeom>
          <a:ln>
            <a:solidFill>
              <a:schemeClr val="tx1"/>
            </a:solidFill>
          </a:ln>
        </p:spPr>
      </p:pic>
    </p:spTree>
    <p:extLst>
      <p:ext uri="{BB962C8B-B14F-4D97-AF65-F5344CB8AC3E}">
        <p14:creationId xmlns:p14="http://schemas.microsoft.com/office/powerpoint/2010/main" val="1709301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4" y="1721762"/>
            <a:ext cx="448635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NOT a view within StudentAid.gov or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This view demonstrates a parent opening the FAFSA invitation from their email. The parent selects "Get Started" and is taken to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52</a:t>
            </a:fld>
            <a:endParaRPr lang="en-US"/>
          </a:p>
        </p:txBody>
      </p:sp>
      <p:pic>
        <p:nvPicPr>
          <p:cNvPr id="6" name="Picture 5" descr="Screenshot of the email request sent to the parent contributor listed on the FAFSA form. The student’s name is included in the email headline. The email text reminds the parent of the importance of provid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Get Started.”">
            <a:extLst>
              <a:ext uri="{FF2B5EF4-FFF2-40B4-BE49-F238E27FC236}">
                <a16:creationId xmlns:a16="http://schemas.microsoft.com/office/drawing/2014/main" id="{D6647AB2-4DFC-589A-0BC4-3024AC7F38DF}"/>
              </a:ext>
            </a:extLst>
          </p:cNvPr>
          <p:cNvPicPr>
            <a:picLocks noChangeAspect="1"/>
          </p:cNvPicPr>
          <p:nvPr/>
        </p:nvPicPr>
        <p:blipFill>
          <a:blip r:embed="rId3"/>
          <a:stretch>
            <a:fillRect/>
          </a:stretch>
        </p:blipFill>
        <p:spPr>
          <a:xfrm>
            <a:off x="5560082" y="1618003"/>
            <a:ext cx="2612699" cy="4912160"/>
          </a:xfrm>
          <a:prstGeom prst="rect">
            <a:avLst/>
          </a:prstGeom>
          <a:ln>
            <a:solidFill>
              <a:schemeClr val="tx1"/>
            </a:solidFill>
          </a:ln>
        </p:spPr>
      </p:pic>
      <p:pic>
        <p:nvPicPr>
          <p:cNvPr id="8" name="Picture 7" descr="Screenshot continuation of the email request sent to the parent contributor listed on the FAFSA form. The parent is reminded that they should complete their section of the FAFSA form as soon as possible. Below that, a banner informs the parent of how they can find help if they are unable to locate the student’s FAFSA form.">
            <a:extLst>
              <a:ext uri="{FF2B5EF4-FFF2-40B4-BE49-F238E27FC236}">
                <a16:creationId xmlns:a16="http://schemas.microsoft.com/office/drawing/2014/main" id="{F25FFF66-1BD4-711B-0716-3588B3DFD047}"/>
              </a:ext>
            </a:extLst>
          </p:cNvPr>
          <p:cNvPicPr>
            <a:picLocks noChangeAspect="1"/>
          </p:cNvPicPr>
          <p:nvPr/>
        </p:nvPicPr>
        <p:blipFill>
          <a:blip r:embed="rId4"/>
          <a:stretch>
            <a:fillRect/>
          </a:stretch>
        </p:blipFill>
        <p:spPr>
          <a:xfrm>
            <a:off x="8453107" y="1618004"/>
            <a:ext cx="2435864" cy="4912160"/>
          </a:xfrm>
          <a:prstGeom prst="rect">
            <a:avLst/>
          </a:prstGeom>
          <a:ln>
            <a:solidFill>
              <a:schemeClr val="tx1"/>
            </a:solidFill>
          </a:ln>
        </p:spPr>
      </p:pic>
    </p:spTree>
    <p:extLst>
      <p:ext uri="{BB962C8B-B14F-4D97-AF65-F5344CB8AC3E}">
        <p14:creationId xmlns:p14="http://schemas.microsoft.com/office/powerpoint/2010/main" val="3611253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parent is taken from their email to the "Log In" page to enter their credentials. To access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all users are required to have an FSA ID (StudentAid.gov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378800" y="1851184"/>
            <a:ext cx="5525276" cy="420188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53</a:t>
            </a:fld>
            <a:endParaRPr lang="en-US"/>
          </a:p>
        </p:txBody>
      </p:sp>
    </p:spTree>
    <p:extLst>
      <p:ext uri="{BB962C8B-B14F-4D97-AF65-F5344CB8AC3E}">
        <p14:creationId xmlns:p14="http://schemas.microsoft.com/office/powerpoint/2010/main" val="3137758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Parent Status Center – My Activity </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448683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successfully logging in, the parent is taken to their "My Activity" section. The parent sees an invitation to be a contributor on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54</a:t>
            </a:fld>
            <a:endParaRPr lang="en-US"/>
          </a:p>
        </p:txBody>
      </p:sp>
      <p:pic>
        <p:nvPicPr>
          <p:cNvPr id="4" name="Picture 3" descr="Screenshot of the “My Activity” section. A banner informs the parent that they have been asked to be a contributor on a FAFSA form. There are buttons below to “Accept Invitation” or “Decline Invitation.”">
            <a:extLst>
              <a:ext uri="{FF2B5EF4-FFF2-40B4-BE49-F238E27FC236}">
                <a16:creationId xmlns:a16="http://schemas.microsoft.com/office/drawing/2014/main" id="{83A60112-B909-6C5D-8585-56044A04F3DF}"/>
              </a:ext>
            </a:extLst>
          </p:cNvPr>
          <p:cNvPicPr>
            <a:picLocks noChangeAspect="1"/>
          </p:cNvPicPr>
          <p:nvPr/>
        </p:nvPicPr>
        <p:blipFill>
          <a:blip r:embed="rId3"/>
          <a:stretch>
            <a:fillRect/>
          </a:stretch>
        </p:blipFill>
        <p:spPr>
          <a:xfrm>
            <a:off x="5750698" y="1629515"/>
            <a:ext cx="5887848" cy="3447309"/>
          </a:xfrm>
          <a:prstGeom prst="rect">
            <a:avLst/>
          </a:prstGeom>
          <a:ln>
            <a:solidFill>
              <a:schemeClr val="tx1"/>
            </a:solidFill>
          </a:ln>
        </p:spPr>
      </p:pic>
    </p:spTree>
    <p:extLst>
      <p:ext uri="{BB962C8B-B14F-4D97-AF65-F5344CB8AC3E}">
        <p14:creationId xmlns:p14="http://schemas.microsoft.com/office/powerpoint/2010/main" val="111670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5ED4-E7DB-3698-A65E-827D0E8BB78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17ADEA-6789-52F9-E28E-D30C60B5921D}"/>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Parent Status Center – My Activity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6163E942-50B7-4CD6-F665-381D243DF507}"/>
              </a:ext>
            </a:extLst>
          </p:cNvPr>
          <p:cNvSpPr txBox="1"/>
          <p:nvPr/>
        </p:nvSpPr>
        <p:spPr>
          <a:xfrm>
            <a:off x="694766" y="1727947"/>
            <a:ext cx="4062292"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Arial"/>
              </a:rPr>
              <a:t>When the parent selects "Accept Invitation," a pop-up window appears to remind the parent that their personal information is needed to fill out the student’s FAFSA</a:t>
            </a:r>
            <a:r>
              <a:rPr lang="en-US" baseline="30000">
                <a:latin typeface="Arial"/>
                <a:cs typeface="Arial"/>
              </a:rPr>
              <a:t>®</a:t>
            </a:r>
            <a:r>
              <a:rPr lang="en-US">
                <a:latin typeface="Arial"/>
                <a:cs typeface="Arial"/>
              </a:rPr>
              <a:t> form. The parent selects "Continue" to agree to sharing their information and enters the FAFSA form. </a:t>
            </a:r>
            <a:endParaRPr lang="en-US"/>
          </a:p>
        </p:txBody>
      </p:sp>
      <p:sp>
        <p:nvSpPr>
          <p:cNvPr id="5" name="Slide Number Placeholder 4">
            <a:extLst>
              <a:ext uri="{FF2B5EF4-FFF2-40B4-BE49-F238E27FC236}">
                <a16:creationId xmlns:a16="http://schemas.microsoft.com/office/drawing/2014/main" id="{9E486451-9407-15CF-3A81-CB64636CD222}"/>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55</a:t>
            </a:fld>
            <a:endParaRPr lang="en-US"/>
          </a:p>
        </p:txBody>
      </p:sp>
      <p:pic>
        <p:nvPicPr>
          <p:cNvPr id="4" name="Picture 3" descr="Screenshot continuation of the “My Activity” section. A pop-up window informs the parent that some personal information that is already on file will be used in order to fill out the necessary steps in the FAFSA form. Buttons give the parent the option to &quot;Continue&quot; and agree to sharing their information or to &quot;Go Back.&quot;">
            <a:extLst>
              <a:ext uri="{FF2B5EF4-FFF2-40B4-BE49-F238E27FC236}">
                <a16:creationId xmlns:a16="http://schemas.microsoft.com/office/drawing/2014/main" id="{4078E375-F4FD-CE35-C780-15660369344B}"/>
              </a:ext>
            </a:extLst>
          </p:cNvPr>
          <p:cNvPicPr>
            <a:picLocks noChangeAspect="1"/>
          </p:cNvPicPr>
          <p:nvPr/>
        </p:nvPicPr>
        <p:blipFill>
          <a:blip r:embed="rId3"/>
          <a:stretch>
            <a:fillRect/>
          </a:stretch>
        </p:blipFill>
        <p:spPr>
          <a:xfrm>
            <a:off x="5640774" y="1727947"/>
            <a:ext cx="5856460" cy="3445906"/>
          </a:xfrm>
          <a:prstGeom prst="rect">
            <a:avLst/>
          </a:prstGeom>
          <a:ln>
            <a:solidFill>
              <a:schemeClr val="tx1"/>
            </a:solidFill>
          </a:ln>
        </p:spPr>
      </p:pic>
    </p:spTree>
    <p:extLst>
      <p:ext uri="{BB962C8B-B14F-4D97-AF65-F5344CB8AC3E}">
        <p14:creationId xmlns:p14="http://schemas.microsoft.com/office/powerpoint/2010/main" val="2657844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When the parent enters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introduction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56</a:t>
            </a:fld>
            <a:endParaRPr lang="en-US"/>
          </a:p>
        </p:txBody>
      </p:sp>
      <p:pic>
        <p:nvPicPr>
          <p:cNvPr id="6" name="Picture 5" descr="Screenshot of the first page of the &quot;Understanding the FAFSA Form&quot; section. A video provides the parent with details about &quot;What is FAFSA and why is it important.&quot;">
            <a:extLst>
              <a:ext uri="{FF2B5EF4-FFF2-40B4-BE49-F238E27FC236}">
                <a16:creationId xmlns:a16="http://schemas.microsoft.com/office/drawing/2014/main" id="{840F064B-F803-13CF-DFDC-B576F0701F7A}"/>
              </a:ext>
            </a:extLst>
          </p:cNvPr>
          <p:cNvPicPr>
            <a:picLocks noChangeAspect="1"/>
          </p:cNvPicPr>
          <p:nvPr/>
        </p:nvPicPr>
        <p:blipFill>
          <a:blip r:embed="rId3"/>
          <a:stretch>
            <a:fillRect/>
          </a:stretch>
        </p:blipFill>
        <p:spPr>
          <a:xfrm>
            <a:off x="5535831" y="1725394"/>
            <a:ext cx="5456634" cy="4057229"/>
          </a:xfrm>
          <a:prstGeom prst="rect">
            <a:avLst/>
          </a:prstGeom>
          <a:ln>
            <a:solidFill>
              <a:schemeClr val="tx1"/>
            </a:solidFill>
          </a:ln>
        </p:spPr>
      </p:pic>
    </p:spTree>
    <p:extLst>
      <p:ext uri="{BB962C8B-B14F-4D97-AF65-F5344CB8AC3E}">
        <p14:creationId xmlns:p14="http://schemas.microsoft.com/office/powerpoint/2010/main" val="2204701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parent will invite them. Documents that may be needed to fill out the form are also included on this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57</a:t>
            </a:fld>
            <a:endParaRPr lang="en-US"/>
          </a:p>
        </p:txBody>
      </p:sp>
      <p:pic>
        <p:nvPicPr>
          <p:cNvPr id="4" name="Picture 3" descr="Screenshot of the second page of the “Understanding the FAFSA Form” section, which explains the expectations of the contributor role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8CD34580-65D2-F3EE-9C25-DDBB1C618D51}"/>
              </a:ext>
            </a:extLst>
          </p:cNvPr>
          <p:cNvPicPr>
            <a:picLocks noChangeAspect="1"/>
          </p:cNvPicPr>
          <p:nvPr/>
        </p:nvPicPr>
        <p:blipFill>
          <a:blip r:embed="rId3"/>
          <a:stretch>
            <a:fillRect/>
          </a:stretch>
        </p:blipFill>
        <p:spPr>
          <a:xfrm>
            <a:off x="5941911" y="1730744"/>
            <a:ext cx="4637599" cy="3847254"/>
          </a:xfrm>
          <a:prstGeom prst="rect">
            <a:avLst/>
          </a:prstGeom>
          <a:ln>
            <a:solidFill>
              <a:schemeClr val="tx1"/>
            </a:solidFill>
          </a:ln>
        </p:spPr>
      </p:pic>
    </p:spTree>
    <p:extLst>
      <p:ext uri="{BB962C8B-B14F-4D97-AF65-F5344CB8AC3E}">
        <p14:creationId xmlns:p14="http://schemas.microsoft.com/office/powerpoint/2010/main" val="3808698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that they can save the form and return later if needed, along with an accompanying video.</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58</a:t>
            </a:fld>
            <a:endParaRPr lang="en-US"/>
          </a:p>
        </p:txBody>
      </p:sp>
      <p:pic>
        <p:nvPicPr>
          <p:cNvPr id="8" name="Picture 7"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893279D7-3D70-9F9A-FDA1-1A8C9594ED6A}"/>
              </a:ext>
            </a:extLst>
          </p:cNvPr>
          <p:cNvPicPr>
            <a:picLocks noChangeAspect="1"/>
          </p:cNvPicPr>
          <p:nvPr/>
        </p:nvPicPr>
        <p:blipFill>
          <a:blip r:embed="rId3"/>
          <a:stretch>
            <a:fillRect/>
          </a:stretch>
        </p:blipFill>
        <p:spPr>
          <a:xfrm>
            <a:off x="5468897" y="1532472"/>
            <a:ext cx="4972962" cy="4785095"/>
          </a:xfrm>
          <a:prstGeom prst="rect">
            <a:avLst/>
          </a:prstGeom>
          <a:ln>
            <a:solidFill>
              <a:schemeClr val="tx1"/>
            </a:solidFill>
          </a:ln>
        </p:spPr>
      </p:pic>
    </p:spTree>
    <p:extLst>
      <p:ext uri="{BB962C8B-B14F-4D97-AF65-F5344CB8AC3E}">
        <p14:creationId xmlns:p14="http://schemas.microsoft.com/office/powerpoint/2010/main" val="1061449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195" y="544286"/>
            <a:ext cx="11582400" cy="1012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Student’s Parent Onboarding (4 of 4)</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last onboarding page provides information about what to expect once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completed, submitted, and processed. On this page, the parent selects "Start FAFSA Form" to begin the parent section.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59</a:t>
            </a:fld>
            <a:endParaRPr lang="en-US"/>
          </a:p>
        </p:txBody>
      </p:sp>
      <p:pic>
        <p:nvPicPr>
          <p:cNvPr id="6" name="Picture 5"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0CE34870-27C3-C218-5F38-B4E3EB2165D0}"/>
              </a:ext>
            </a:extLst>
          </p:cNvPr>
          <p:cNvPicPr>
            <a:picLocks noChangeAspect="1"/>
          </p:cNvPicPr>
          <p:nvPr/>
        </p:nvPicPr>
        <p:blipFill>
          <a:blip r:embed="rId3"/>
          <a:stretch>
            <a:fillRect/>
          </a:stretch>
        </p:blipFill>
        <p:spPr>
          <a:xfrm>
            <a:off x="5541773" y="1479748"/>
            <a:ext cx="4959079" cy="4634602"/>
          </a:xfrm>
          <a:prstGeom prst="rect">
            <a:avLst/>
          </a:prstGeom>
          <a:ln>
            <a:solidFill>
              <a:schemeClr val="tx1"/>
            </a:solidFill>
          </a:ln>
        </p:spPr>
      </p:pic>
    </p:spTree>
    <p:extLst>
      <p:ext uri="{BB962C8B-B14F-4D97-AF65-F5344CB8AC3E}">
        <p14:creationId xmlns:p14="http://schemas.microsoft.com/office/powerpoint/2010/main" val="243628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419602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If the student selects "Start New Form" from the FAFSA</a:t>
            </a:r>
            <a:r>
              <a:rPr lang="en-US" altLang="en-US" cap="none" spc="0" baseline="30000">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landing </a:t>
            </a:r>
            <a:r>
              <a:rPr lang="en-US">
                <a:latin typeface="Arial" panose="020B0604020202020204" pitchFamily="34" charset="0"/>
                <a:cs typeface="Arial" panose="020B0604020202020204" pitchFamily="34" charset="0"/>
              </a:rPr>
              <a:t>p</a:t>
            </a:r>
            <a:r>
              <a:rPr lang="en-US" b="0" i="0">
                <a:effectLst/>
                <a:latin typeface="Arial" panose="020B0604020202020204" pitchFamily="34" charset="0"/>
                <a:cs typeface="Arial" panose="020B0604020202020204" pitchFamily="34" charset="0"/>
              </a:rPr>
              <a:t>age and they are not logged in to </a:t>
            </a:r>
            <a:r>
              <a:rPr lang="en-US">
                <a:latin typeface="Arial" panose="020B0604020202020204" pitchFamily="34" charset="0"/>
                <a:cs typeface="Arial" panose="020B0604020202020204" pitchFamily="34" charset="0"/>
              </a:rPr>
              <a:t>S</a:t>
            </a:r>
            <a:r>
              <a:rPr lang="en-US" b="0" i="0">
                <a:effectLst/>
                <a:latin typeface="Arial" panose="020B0604020202020204" pitchFamily="34" charset="0"/>
                <a:cs typeface="Arial" panose="020B0604020202020204" pitchFamily="34" charset="0"/>
              </a:rPr>
              <a:t>tudentAid.gov, they are taken to the "Log In" page </a:t>
            </a:r>
            <a:r>
              <a:rPr lang="en-US">
                <a:latin typeface="Arial" panose="020B0604020202020204" pitchFamily="34" charset="0"/>
                <a:cs typeface="Arial" panose="020B0604020202020204" pitchFamily="34" charset="0"/>
              </a:rPr>
              <a:t>to enter their credentials</a:t>
            </a:r>
            <a:r>
              <a:rPr lang="en-US" b="0" i="0">
                <a:effectLst/>
                <a:latin typeface="Arial" panose="020B0604020202020204" pitchFamily="34" charset="0"/>
                <a:cs typeface="Arial" panose="020B0604020202020204" pitchFamily="34" charset="0"/>
              </a:rPr>
              <a:t>. To access the FAFSA form, all students are required to have an FSA ID (StudentAid.gov account username and password). If the student doesn't have an FSA ID, they can select "Create an Account</a:t>
            </a:r>
            <a:r>
              <a:rPr lang="en-US">
                <a:latin typeface="Arial" panose="020B0604020202020204" pitchFamily="34" charset="0"/>
                <a:cs typeface="Arial" panose="020B0604020202020204" pitchFamily="34" charset="0"/>
              </a:rPr>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5026" y="1738841"/>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2452717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49980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60</a:t>
            </a:fld>
            <a:endParaRPr lang="en-US"/>
          </a:p>
        </p:txBody>
      </p:sp>
      <p:pic>
        <p:nvPicPr>
          <p:cNvPr id="8" name="Picture 7"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B7AEE640-CF23-FD13-9FF4-FC5A1BE4050C}"/>
              </a:ext>
            </a:extLst>
          </p:cNvPr>
          <p:cNvPicPr>
            <a:picLocks noChangeAspect="1"/>
          </p:cNvPicPr>
          <p:nvPr/>
        </p:nvPicPr>
        <p:blipFill>
          <a:blip r:embed="rId3"/>
          <a:stretch>
            <a:fillRect/>
          </a:stretch>
        </p:blipFill>
        <p:spPr>
          <a:xfrm>
            <a:off x="5465398" y="1756519"/>
            <a:ext cx="6044804" cy="2981608"/>
          </a:xfrm>
          <a:prstGeom prst="rect">
            <a:avLst/>
          </a:prstGeom>
          <a:ln>
            <a:solidFill>
              <a:schemeClr val="tx1"/>
            </a:solidFill>
          </a:ln>
        </p:spPr>
      </p:pic>
    </p:spTree>
    <p:extLst>
      <p:ext uri="{BB962C8B-B14F-4D97-AF65-F5344CB8AC3E}">
        <p14:creationId xmlns:p14="http://schemas.microsoft.com/office/powerpoint/2010/main" val="1037966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28960" y="141514"/>
            <a:ext cx="11853593" cy="1382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a:t>
            </a:r>
            <a:br>
              <a:rPr lang="en-US" altLang="en-US" sz="3600" cap="none" spc="0">
                <a:latin typeface="Oswald"/>
              </a:rPr>
            </a:br>
            <a:r>
              <a:rPr lang="en-US" altLang="en-US" sz="3600" cap="none" spc="0">
                <a:latin typeface="Oswald"/>
              </a:rPr>
              <a:t>(Continued)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61</a:t>
            </a:fld>
            <a:endParaRPr lang="en-US"/>
          </a:p>
        </p:txBody>
      </p:sp>
      <p:sp>
        <p:nvSpPr>
          <p:cNvPr id="2" name="TextBox 1">
            <a:extLst>
              <a:ext uri="{FF2B5EF4-FFF2-40B4-BE49-F238E27FC236}">
                <a16:creationId xmlns:a16="http://schemas.microsoft.com/office/drawing/2014/main" id="{4C120777-05A4-D778-AAEE-F0CACFCFBF5C}"/>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pic>
        <p:nvPicPr>
          <p:cNvPr id="4" name="Picture 3" descr="Screenshot continuation of the “Parent Identity Information” section, which includes the parent's permanent mailing address for them to verify.">
            <a:extLst>
              <a:ext uri="{FF2B5EF4-FFF2-40B4-BE49-F238E27FC236}">
                <a16:creationId xmlns:a16="http://schemas.microsoft.com/office/drawing/2014/main" id="{4DC7213B-F0FA-836D-086E-5ED169CDC027}"/>
              </a:ext>
            </a:extLst>
          </p:cNvPr>
          <p:cNvPicPr>
            <a:picLocks noChangeAspect="1"/>
          </p:cNvPicPr>
          <p:nvPr/>
        </p:nvPicPr>
        <p:blipFill>
          <a:blip r:embed="rId3"/>
          <a:stretch>
            <a:fillRect/>
          </a:stretch>
        </p:blipFill>
        <p:spPr>
          <a:xfrm>
            <a:off x="5670698" y="1828578"/>
            <a:ext cx="5839047" cy="3342611"/>
          </a:xfrm>
          <a:prstGeom prst="rect">
            <a:avLst/>
          </a:prstGeom>
          <a:ln>
            <a:solidFill>
              <a:schemeClr val="tx1"/>
            </a:solidFill>
          </a:ln>
        </p:spPr>
      </p:pic>
    </p:spTree>
    <p:extLst>
      <p:ext uri="{BB962C8B-B14F-4D97-AF65-F5344CB8AC3E}">
        <p14:creationId xmlns:p14="http://schemas.microsoft.com/office/powerpoint/2010/main" val="3610721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94" y="192658"/>
            <a:ext cx="1031789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a:t>
            </a:r>
            <a:br>
              <a:rPr lang="en-US" altLang="en-US" sz="3600" cap="none" spc="0">
                <a:latin typeface="Oswald"/>
              </a:rPr>
            </a:br>
            <a:r>
              <a:rPr lang="en-US" altLang="en-US" sz="3600" cap="none" spc="0">
                <a:latin typeface="Oswald"/>
              </a:rPr>
              <a:t>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499802" cy="2949462"/>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approval, and the use of their federal tax information. By providing consent and approval, the parent’s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62</a:t>
            </a:fld>
            <a:endParaRPr lang="en-US"/>
          </a:p>
        </p:txBody>
      </p:sp>
      <p:pic>
        <p:nvPicPr>
          <p:cNvPr id="6" name="Picture 5"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4D3BDCC4-AEBC-3049-1CBB-870369DFD2B9}"/>
              </a:ext>
            </a:extLst>
          </p:cNvPr>
          <p:cNvPicPr>
            <a:picLocks noChangeAspect="1"/>
          </p:cNvPicPr>
          <p:nvPr/>
        </p:nvPicPr>
        <p:blipFill>
          <a:blip r:embed="rId3"/>
          <a:stretch>
            <a:fillRect/>
          </a:stretch>
        </p:blipFill>
        <p:spPr>
          <a:xfrm>
            <a:off x="5987341" y="1288025"/>
            <a:ext cx="4278969" cy="4525201"/>
          </a:xfrm>
          <a:prstGeom prst="rect">
            <a:avLst/>
          </a:prstGeom>
          <a:ln>
            <a:solidFill>
              <a:schemeClr val="tx1"/>
            </a:solidFill>
          </a:ln>
        </p:spPr>
      </p:pic>
    </p:spTree>
    <p:extLst>
      <p:ext uri="{BB962C8B-B14F-4D97-AF65-F5344CB8AC3E}">
        <p14:creationId xmlns:p14="http://schemas.microsoft.com/office/powerpoint/2010/main" val="2152460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69926"/>
            <a:ext cx="925635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63</a:t>
            </a:fld>
            <a:endParaRPr lang="en-US"/>
          </a:p>
        </p:txBody>
      </p:sp>
      <p:sp>
        <p:nvSpPr>
          <p:cNvPr id="2" name="TextBox 1">
            <a:extLst>
              <a:ext uri="{FF2B5EF4-FFF2-40B4-BE49-F238E27FC236}">
                <a16:creationId xmlns:a16="http://schemas.microsoft.com/office/drawing/2014/main" id="{629F88FE-B4ED-0D80-4165-5CD59B091230}"/>
              </a:ext>
            </a:extLst>
          </p:cNvPr>
          <p:cNvSpPr txBox="1"/>
          <p:nvPr/>
        </p:nvSpPr>
        <p:spPr>
          <a:xfrm>
            <a:off x="658255" y="1781758"/>
            <a:ext cx="3129974"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parent can expand and collapse. The parent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7" name="Picture 6"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B37244AD-1229-6775-58E2-89A88C549760}"/>
              </a:ext>
            </a:extLst>
          </p:cNvPr>
          <p:cNvPicPr>
            <a:picLocks noChangeAspect="1"/>
          </p:cNvPicPr>
          <p:nvPr/>
        </p:nvPicPr>
        <p:blipFill>
          <a:blip r:embed="rId3"/>
          <a:stretch>
            <a:fillRect/>
          </a:stretch>
        </p:blipFill>
        <p:spPr>
          <a:xfrm>
            <a:off x="3898665" y="1912105"/>
            <a:ext cx="3691838" cy="4125653"/>
          </a:xfrm>
          <a:prstGeom prst="rect">
            <a:avLst/>
          </a:prstGeom>
          <a:ln>
            <a:solidFill>
              <a:schemeClr val="tx1"/>
            </a:solidFill>
          </a:ln>
        </p:spPr>
      </p:pic>
      <p:pic>
        <p:nvPicPr>
          <p:cNvPr id="10" name="Picture 9"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072D4C02-8301-A037-C419-9006F3614E6D}"/>
              </a:ext>
            </a:extLst>
          </p:cNvPr>
          <p:cNvPicPr>
            <a:picLocks noChangeAspect="1"/>
          </p:cNvPicPr>
          <p:nvPr/>
        </p:nvPicPr>
        <p:blipFill>
          <a:blip r:embed="rId4"/>
          <a:stretch>
            <a:fillRect/>
          </a:stretch>
        </p:blipFill>
        <p:spPr>
          <a:xfrm>
            <a:off x="7799261" y="1912105"/>
            <a:ext cx="3853786" cy="4125653"/>
          </a:xfrm>
          <a:prstGeom prst="rect">
            <a:avLst/>
          </a:prstGeom>
          <a:ln>
            <a:solidFill>
              <a:schemeClr val="tx1"/>
            </a:solidFill>
          </a:ln>
        </p:spPr>
      </p:pic>
    </p:spTree>
    <p:extLst>
      <p:ext uri="{BB962C8B-B14F-4D97-AF65-F5344CB8AC3E}">
        <p14:creationId xmlns:p14="http://schemas.microsoft.com/office/powerpoint/2010/main" val="2934275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Dependent Student’s Parent Imports IRS Information</a:t>
            </a:r>
            <a:endParaRPr lang="en-US" sz="3600"/>
          </a:p>
        </p:txBody>
      </p:sp>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64</a:t>
            </a:fld>
            <a:endParaRPr lang="en-US"/>
          </a:p>
        </p:txBody>
      </p:sp>
      <p:pic>
        <p:nvPicPr>
          <p:cNvPr id="5" name="Picture 4"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108F554F-B7C5-83AF-FC60-0EF879BD9C0C}"/>
              </a:ext>
            </a:extLst>
          </p:cNvPr>
          <p:cNvPicPr>
            <a:picLocks noChangeAspect="1"/>
          </p:cNvPicPr>
          <p:nvPr/>
        </p:nvPicPr>
        <p:blipFill>
          <a:blip r:embed="rId2"/>
          <a:stretch>
            <a:fillRect/>
          </a:stretch>
        </p:blipFill>
        <p:spPr>
          <a:xfrm>
            <a:off x="4528384" y="2079375"/>
            <a:ext cx="6464081" cy="2544629"/>
          </a:xfrm>
          <a:prstGeom prst="rect">
            <a:avLst/>
          </a:prstGeom>
          <a:ln>
            <a:solidFill>
              <a:schemeClr val="tx1"/>
            </a:solidFill>
          </a:ln>
        </p:spPr>
      </p:pic>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637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Dependent Student’s Parent Imports IRS Information (Continued)</a:t>
            </a:r>
            <a:endParaRPr lang="en-US" sz="3600"/>
          </a:p>
        </p:txBody>
      </p:sp>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65</a:t>
            </a:fld>
            <a:endParaRPr lang="en-US"/>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3365024"/>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parent. For this scenario, the parent is contributing to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6" name="Picture 5"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46557D3E-5194-E6CA-5AA7-A173FA155345}"/>
              </a:ext>
            </a:extLst>
          </p:cNvPr>
          <p:cNvPicPr>
            <a:picLocks noChangeAspect="1"/>
          </p:cNvPicPr>
          <p:nvPr/>
        </p:nvPicPr>
        <p:blipFill>
          <a:blip r:embed="rId2"/>
          <a:stretch>
            <a:fillRect/>
          </a:stretch>
        </p:blipFill>
        <p:spPr>
          <a:xfrm>
            <a:off x="4679006" y="1805156"/>
            <a:ext cx="6431446" cy="3247688"/>
          </a:xfrm>
          <a:prstGeom prst="rect">
            <a:avLst/>
          </a:prstGeom>
          <a:ln>
            <a:solidFill>
              <a:schemeClr val="tx1"/>
            </a:solidFill>
          </a:ln>
        </p:spPr>
      </p:pic>
    </p:spTree>
    <p:extLst>
      <p:ext uri="{BB962C8B-B14F-4D97-AF65-F5344CB8AC3E}">
        <p14:creationId xmlns:p14="http://schemas.microsoft.com/office/powerpoint/2010/main" val="3313959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646331"/>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in the "Parent Demographics" section. It provides an overview of the section.</a:t>
            </a:r>
          </a:p>
          <a:p>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66</a:t>
            </a:fld>
            <a:endParaRPr lang="en-US"/>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13E3DA21-34D0-BE19-69A9-D97BD7A1CDF1}"/>
              </a:ext>
            </a:extLst>
          </p:cNvPr>
          <p:cNvPicPr>
            <a:picLocks noChangeAspect="1"/>
          </p:cNvPicPr>
          <p:nvPr/>
        </p:nvPicPr>
        <p:blipFill>
          <a:blip r:embed="rId3"/>
          <a:stretch>
            <a:fillRect/>
          </a:stretch>
        </p:blipFill>
        <p:spPr>
          <a:xfrm>
            <a:off x="2074068" y="2514105"/>
            <a:ext cx="8043864" cy="3302779"/>
          </a:xfrm>
          <a:prstGeom prst="rect">
            <a:avLst/>
          </a:prstGeom>
          <a:ln>
            <a:solidFill>
              <a:schemeClr val="tx1"/>
            </a:solidFill>
          </a:ln>
        </p:spPr>
      </p:pic>
    </p:spTree>
    <p:extLst>
      <p:ext uri="{BB962C8B-B14F-4D97-AF65-F5344CB8AC3E}">
        <p14:creationId xmlns:p14="http://schemas.microsoft.com/office/powerpoint/2010/main" val="2396749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current marital status. They select the "Married (not separated)" option.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67</a:t>
            </a:fld>
            <a:endParaRPr lang="en-US"/>
          </a:p>
        </p:txBody>
      </p:sp>
      <p:pic>
        <p:nvPicPr>
          <p:cNvPr id="8" name="Picture 7"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A5C38E03-6C4E-B5CD-D105-98E85E2F83B0}"/>
              </a:ext>
            </a:extLst>
          </p:cNvPr>
          <p:cNvPicPr>
            <a:picLocks noChangeAspect="1"/>
          </p:cNvPicPr>
          <p:nvPr/>
        </p:nvPicPr>
        <p:blipFill>
          <a:blip r:embed="rId3"/>
          <a:stretch>
            <a:fillRect/>
          </a:stretch>
        </p:blipFill>
        <p:spPr>
          <a:xfrm>
            <a:off x="5367456" y="1573160"/>
            <a:ext cx="5628037" cy="4328423"/>
          </a:xfrm>
          <a:prstGeom prst="rect">
            <a:avLst/>
          </a:prstGeom>
        </p:spPr>
      </p:pic>
    </p:spTree>
    <p:extLst>
      <p:ext uri="{BB962C8B-B14F-4D97-AF65-F5344CB8AC3E}">
        <p14:creationId xmlns:p14="http://schemas.microsoft.com/office/powerpoint/2010/main" val="2585713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4419120"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state of legal residence. The parent selects the state from a drop-down box and provides the month and year when they became a legal resident.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68</a:t>
            </a:fld>
            <a:endParaRPr lang="en-US"/>
          </a:p>
        </p:txBody>
      </p:sp>
      <p:pic>
        <p:nvPicPr>
          <p:cNvPr id="6" name="Picture 5"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F16E3E06-29E6-C7B3-9301-4FDF77AA8EA7}"/>
              </a:ext>
            </a:extLst>
          </p:cNvPr>
          <p:cNvPicPr>
            <a:picLocks noChangeAspect="1"/>
          </p:cNvPicPr>
          <p:nvPr/>
        </p:nvPicPr>
        <p:blipFill>
          <a:blip r:embed="rId3"/>
          <a:stretch>
            <a:fillRect/>
          </a:stretch>
        </p:blipFill>
        <p:spPr>
          <a:xfrm>
            <a:off x="5542599" y="1779221"/>
            <a:ext cx="5567853" cy="2685670"/>
          </a:xfrm>
          <a:prstGeom prst="rect">
            <a:avLst/>
          </a:prstGeom>
          <a:ln>
            <a:solidFill>
              <a:schemeClr val="tx1"/>
            </a:solidFill>
          </a:ln>
        </p:spPr>
      </p:pic>
    </p:spTree>
    <p:extLst>
      <p:ext uri="{BB962C8B-B14F-4D97-AF65-F5344CB8AC3E}">
        <p14:creationId xmlns:p14="http://schemas.microsoft.com/office/powerpoint/2010/main" val="3845040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369332"/>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within the "Parent Financials" section. It provides an overview of the section.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69</a:t>
            </a:fld>
            <a:endParaRPr lang="en-US"/>
          </a:p>
        </p:txBody>
      </p:sp>
      <p:pic>
        <p:nvPicPr>
          <p:cNvPr id="6" name="Picture 5" descr="Screenshot of the introduction to the “Parent Financials” section, which informs the parent that the next series of pages will help schools determine the student’s eligibility for federal student aid by asking about their financial information.">
            <a:extLst>
              <a:ext uri="{FF2B5EF4-FFF2-40B4-BE49-F238E27FC236}">
                <a16:creationId xmlns:a16="http://schemas.microsoft.com/office/drawing/2014/main" id="{B01552A3-C9CB-203F-EEDC-F431F118040E}"/>
              </a:ext>
            </a:extLst>
          </p:cNvPr>
          <p:cNvPicPr>
            <a:picLocks noChangeAspect="1"/>
          </p:cNvPicPr>
          <p:nvPr/>
        </p:nvPicPr>
        <p:blipFill>
          <a:blip r:embed="rId3"/>
          <a:stretch>
            <a:fillRect/>
          </a:stretch>
        </p:blipFill>
        <p:spPr>
          <a:xfrm>
            <a:off x="1792194" y="2511403"/>
            <a:ext cx="8607612" cy="3520016"/>
          </a:xfrm>
          <a:prstGeom prst="rect">
            <a:avLst/>
          </a:prstGeom>
          <a:ln>
            <a:solidFill>
              <a:schemeClr val="tx1"/>
            </a:solidFill>
          </a:ln>
        </p:spPr>
      </p:pic>
    </p:spTree>
    <p:extLst>
      <p:ext uri="{BB962C8B-B14F-4D97-AF65-F5344CB8AC3E}">
        <p14:creationId xmlns:p14="http://schemas.microsoft.com/office/powerpoint/2010/main" val="146299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195002"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logging in, the student can select the applicable role to fill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"Student" or "Parent." The student selects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a:t>
            </a:fld>
            <a:endParaRPr lang="en-US"/>
          </a:p>
        </p:txBody>
      </p:sp>
      <p:pic>
        <p:nvPicPr>
          <p:cNvPr id="7" name="Picture 6" descr="Screenshot of the Welcome to the FAFSA Form section, which instructs the student to select the role for completing the form: “Student” or “Parent.”">
            <a:extLst>
              <a:ext uri="{FF2B5EF4-FFF2-40B4-BE49-F238E27FC236}">
                <a16:creationId xmlns:a16="http://schemas.microsoft.com/office/drawing/2014/main" id="{EAC2ABB0-6BA3-3255-95DE-9099624346DE}"/>
              </a:ext>
            </a:extLst>
          </p:cNvPr>
          <p:cNvPicPr>
            <a:picLocks noChangeAspect="1"/>
          </p:cNvPicPr>
          <p:nvPr/>
        </p:nvPicPr>
        <p:blipFill>
          <a:blip r:embed="rId3"/>
          <a:stretch>
            <a:fillRect/>
          </a:stretch>
        </p:blipFill>
        <p:spPr>
          <a:xfrm>
            <a:off x="4964158" y="1633232"/>
            <a:ext cx="6546044" cy="3605475"/>
          </a:xfrm>
          <a:prstGeom prst="rect">
            <a:avLst/>
          </a:prstGeom>
        </p:spPr>
      </p:pic>
    </p:spTree>
    <p:extLst>
      <p:ext uri="{BB962C8B-B14F-4D97-AF65-F5344CB8AC3E}">
        <p14:creationId xmlns:p14="http://schemas.microsoft.com/office/powerpoint/2010/main" val="1637284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they or anyone in their family has received federal benefits. The parent selects "None of these apply."</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70</a:t>
            </a:fld>
            <a:endParaRPr lang="en-US"/>
          </a:p>
        </p:txBody>
      </p:sp>
      <p:pic>
        <p:nvPicPr>
          <p:cNvPr id="8" name="Picture 7"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48FD5B64-D573-4ABD-2604-2FD1B5F07002}"/>
              </a:ext>
            </a:extLst>
          </p:cNvPr>
          <p:cNvPicPr>
            <a:picLocks noChangeAspect="1"/>
          </p:cNvPicPr>
          <p:nvPr/>
        </p:nvPicPr>
        <p:blipFill>
          <a:blip r:embed="rId3"/>
          <a:stretch>
            <a:fillRect/>
          </a:stretch>
        </p:blipFill>
        <p:spPr>
          <a:xfrm>
            <a:off x="6007509" y="1298644"/>
            <a:ext cx="4247535" cy="5204489"/>
          </a:xfrm>
          <a:prstGeom prst="rect">
            <a:avLst/>
          </a:prstGeom>
          <a:ln>
            <a:solidFill>
              <a:schemeClr val="tx1"/>
            </a:solidFill>
          </a:ln>
        </p:spPr>
      </p:pic>
    </p:spTree>
    <p:extLst>
      <p:ext uri="{BB962C8B-B14F-4D97-AF65-F5344CB8AC3E}">
        <p14:creationId xmlns:p14="http://schemas.microsoft.com/office/powerpoint/2010/main" val="1553179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040041"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2023 IRS Form 1040 or 1040-NR?" and “Yes” to “Did or will the parent file a 2023 joint tax return with their current spouse?”</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71</a:t>
            </a:fld>
            <a:endParaRPr lang="en-US"/>
          </a:p>
        </p:txBody>
      </p:sp>
      <p:pic>
        <p:nvPicPr>
          <p:cNvPr id="6" name="Picture 5" descr="Screenshot continuation of the “Parent Financials” section, which asks the parent if they filed a 2023 IRS Form 1040 or 1040-NR. After selecting &quot;Yes,&quot; a second question asks the parent if they filed a 2023 joint tax return with their current spouse.">
            <a:extLst>
              <a:ext uri="{FF2B5EF4-FFF2-40B4-BE49-F238E27FC236}">
                <a16:creationId xmlns:a16="http://schemas.microsoft.com/office/drawing/2014/main" id="{AEFAE204-D0C9-B7CE-EE3C-364C7222DC6C}"/>
              </a:ext>
            </a:extLst>
          </p:cNvPr>
          <p:cNvPicPr>
            <a:picLocks noChangeAspect="1"/>
          </p:cNvPicPr>
          <p:nvPr/>
        </p:nvPicPr>
        <p:blipFill>
          <a:blip r:embed="rId3"/>
          <a:stretch>
            <a:fillRect/>
          </a:stretch>
        </p:blipFill>
        <p:spPr>
          <a:xfrm>
            <a:off x="5288579" y="1869078"/>
            <a:ext cx="6208176" cy="3276196"/>
          </a:xfrm>
          <a:prstGeom prst="rect">
            <a:avLst/>
          </a:prstGeom>
          <a:ln>
            <a:solidFill>
              <a:schemeClr val="tx1"/>
            </a:solidFill>
          </a:ln>
        </p:spPr>
      </p:pic>
    </p:spTree>
    <p:extLst>
      <p:ext uri="{BB962C8B-B14F-4D97-AF65-F5344CB8AC3E}">
        <p14:creationId xmlns:p14="http://schemas.microsoft.com/office/powerpoint/2010/main" val="3413420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486355" cy="3365024"/>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a:cs typeface="Arial"/>
              </a:rPr>
              <a:t>This page displays the family size for the student. The parent has the option to enter the number of children or other dependents who live with the parent</a:t>
            </a:r>
            <a:r>
              <a:rPr lang="en-US">
                <a:solidFill>
                  <a:srgbClr val="191918"/>
                </a:solidFill>
                <a:latin typeface="Arial"/>
                <a:cs typeface="Arial"/>
              </a:rPr>
              <a:t> and will receive more than half of their support from the parent</a:t>
            </a:r>
            <a:r>
              <a:rPr lang="en-US" sz="1800" b="0" i="0" u="none" strike="noStrike">
                <a:solidFill>
                  <a:srgbClr val="191918"/>
                </a:solidFill>
                <a:effectLst/>
                <a:latin typeface="Arial"/>
                <a:cs typeface="Arial"/>
              </a:rPr>
              <a:t> </a:t>
            </a:r>
            <a:r>
              <a:rPr lang="en-US">
                <a:solidFill>
                  <a:srgbClr val="191918"/>
                </a:solidFill>
                <a:latin typeface="Arial"/>
                <a:cs typeface="Arial"/>
              </a:rPr>
              <a:t>between July 1, 2025, and June 30, 2026</a:t>
            </a:r>
            <a:r>
              <a:rPr lang="en-US" sz="1800" b="0" i="0" u="none" strike="noStrike">
                <a:solidFill>
                  <a:srgbClr val="191918"/>
                </a:solidFill>
                <a:effectLst/>
                <a:latin typeface="Arial"/>
                <a:cs typeface="Arial"/>
              </a:rPr>
              <a:t>. </a:t>
            </a:r>
            <a:endParaRPr lang="en-US">
              <a:latin typeface="Arial"/>
              <a:cs typeface="Arial"/>
            </a:endParaRP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72</a:t>
            </a:fld>
            <a:endParaRPr lang="en-US"/>
          </a:p>
        </p:txBody>
      </p:sp>
      <p:pic>
        <p:nvPicPr>
          <p:cNvPr id="6" name="Picture 5" descr="Screenshot continuation of the “Parent Financials” section, which asks the parent to enter the number of children or other dependents who live with the parent and will receive more than half of their support from the parent between July 1, 2025, and June 30, 2026. ">
            <a:extLst>
              <a:ext uri="{FF2B5EF4-FFF2-40B4-BE49-F238E27FC236}">
                <a16:creationId xmlns:a16="http://schemas.microsoft.com/office/drawing/2014/main" id="{2493E226-A174-8C58-A4DC-B1434D37330D}"/>
              </a:ext>
            </a:extLst>
          </p:cNvPr>
          <p:cNvPicPr>
            <a:picLocks noChangeAspect="1"/>
          </p:cNvPicPr>
          <p:nvPr/>
        </p:nvPicPr>
        <p:blipFill>
          <a:blip r:embed="rId3"/>
          <a:stretch>
            <a:fillRect/>
          </a:stretch>
        </p:blipFill>
        <p:spPr>
          <a:xfrm>
            <a:off x="5611548" y="1456453"/>
            <a:ext cx="6084913" cy="4107463"/>
          </a:xfrm>
          <a:prstGeom prst="rect">
            <a:avLst/>
          </a:prstGeom>
          <a:ln>
            <a:solidFill>
              <a:schemeClr val="tx1"/>
            </a:solidFill>
          </a:ln>
        </p:spPr>
      </p:pic>
    </p:spTree>
    <p:extLst>
      <p:ext uri="{BB962C8B-B14F-4D97-AF65-F5344CB8AC3E}">
        <p14:creationId xmlns:p14="http://schemas.microsoft.com/office/powerpoint/2010/main" val="1567992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5" y="1733105"/>
            <a:ext cx="4486355"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2025, and June 30, 2026. The parent enters a response into the entry field.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73</a:t>
            </a:fld>
            <a:endParaRPr lang="en-US"/>
          </a:p>
        </p:txBody>
      </p:sp>
      <p:pic>
        <p:nvPicPr>
          <p:cNvPr id="6" name="Picture 5" descr="Screenshot continuation of the “Parent Financials” section, which asks the parent to enter the number of people in their family that will be in college between July 1, 2025, and June 30, 2026.">
            <a:extLst>
              <a:ext uri="{FF2B5EF4-FFF2-40B4-BE49-F238E27FC236}">
                <a16:creationId xmlns:a16="http://schemas.microsoft.com/office/drawing/2014/main" id="{0B0D32AB-B8B8-E96E-FDD1-D492BF9F00E6}"/>
              </a:ext>
            </a:extLst>
          </p:cNvPr>
          <p:cNvPicPr>
            <a:picLocks noChangeAspect="1"/>
          </p:cNvPicPr>
          <p:nvPr/>
        </p:nvPicPr>
        <p:blipFill>
          <a:blip r:embed="rId3"/>
          <a:stretch>
            <a:fillRect/>
          </a:stretch>
        </p:blipFill>
        <p:spPr>
          <a:xfrm>
            <a:off x="5278507" y="1733105"/>
            <a:ext cx="6218248" cy="2739289"/>
          </a:xfrm>
          <a:prstGeom prst="rect">
            <a:avLst/>
          </a:prstGeom>
          <a:ln>
            <a:solidFill>
              <a:schemeClr val="tx1"/>
            </a:solidFill>
          </a:ln>
        </p:spPr>
      </p:pic>
    </p:spTree>
    <p:extLst>
      <p:ext uri="{BB962C8B-B14F-4D97-AF65-F5344CB8AC3E}">
        <p14:creationId xmlns:p14="http://schemas.microsoft.com/office/powerpoint/2010/main" val="234378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11104272"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The parent is asked questions about their 2023 tax return. The parent enters a response in each entry field. </a:t>
            </a:r>
          </a:p>
          <a:p>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74</a:t>
            </a:fld>
            <a:endParaRPr lang="en-US"/>
          </a:p>
        </p:txBody>
      </p:sp>
      <p:pic>
        <p:nvPicPr>
          <p:cNvPr id="8" name="Picture 7" descr="Screenshot continuation of the “Parent Financials” section, which asks the parent their filing status and to enter the dollar amount of income earned from work, tax exempt interest income, untaxed portions of IRA distributions, untaxed portions of pensions, and adjusted gross income. ">
            <a:extLst>
              <a:ext uri="{FF2B5EF4-FFF2-40B4-BE49-F238E27FC236}">
                <a16:creationId xmlns:a16="http://schemas.microsoft.com/office/drawing/2014/main" id="{3413ACAA-C8C0-63D2-F9C0-577BF620909E}"/>
              </a:ext>
            </a:extLst>
          </p:cNvPr>
          <p:cNvPicPr>
            <a:picLocks noChangeAspect="1"/>
          </p:cNvPicPr>
          <p:nvPr/>
        </p:nvPicPr>
        <p:blipFill>
          <a:blip r:embed="rId3"/>
          <a:stretch>
            <a:fillRect/>
          </a:stretch>
        </p:blipFill>
        <p:spPr>
          <a:xfrm>
            <a:off x="2810377" y="2313135"/>
            <a:ext cx="3134243" cy="4360686"/>
          </a:xfrm>
          <a:prstGeom prst="rect">
            <a:avLst/>
          </a:prstGeom>
          <a:ln>
            <a:solidFill>
              <a:schemeClr val="tx1"/>
            </a:solidFill>
          </a:ln>
        </p:spPr>
      </p:pic>
      <p:pic>
        <p:nvPicPr>
          <p:cNvPr id="12" name="Picture 11" descr="Screenshot continuation of the “Parent Financials” section, which asks the parent to enter the dollar amount of income tax paid, IRA deductions and payments to self-employed SEP, SIMPLE, and qualified plans, education credits (American opportunity tax credit and lifetime learning tax credit), if the parent filed a Schedule A, B, D, E, F, or H with their 2023 IRS Form 1040, net profit or loss from IRS form 1040 Schedule C, amount of college grants, scholarships, or AmeriCorps benefits reported to the Internal Revenue Service, and foreign earned income exclusion.">
            <a:extLst>
              <a:ext uri="{FF2B5EF4-FFF2-40B4-BE49-F238E27FC236}">
                <a16:creationId xmlns:a16="http://schemas.microsoft.com/office/drawing/2014/main" id="{3B72A403-F998-930E-1D2E-B4FCBC9C0BD2}"/>
              </a:ext>
            </a:extLst>
          </p:cNvPr>
          <p:cNvPicPr>
            <a:picLocks noChangeAspect="1"/>
          </p:cNvPicPr>
          <p:nvPr/>
        </p:nvPicPr>
        <p:blipFill>
          <a:blip r:embed="rId4"/>
          <a:stretch>
            <a:fillRect/>
          </a:stretch>
        </p:blipFill>
        <p:spPr>
          <a:xfrm>
            <a:off x="6247381" y="2313135"/>
            <a:ext cx="3148690" cy="4360686"/>
          </a:xfrm>
          <a:prstGeom prst="rect">
            <a:avLst/>
          </a:prstGeom>
          <a:ln>
            <a:solidFill>
              <a:schemeClr val="tx1"/>
            </a:solidFill>
          </a:ln>
        </p:spPr>
      </p:pic>
    </p:spTree>
    <p:extLst>
      <p:ext uri="{BB962C8B-B14F-4D97-AF65-F5344CB8AC3E}">
        <p14:creationId xmlns:p14="http://schemas.microsoft.com/office/powerpoint/2010/main" val="2478747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441912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75</a:t>
            </a:fld>
            <a:endParaRPr lang="en-US"/>
          </a:p>
        </p:txBody>
      </p:sp>
      <p:pic>
        <p:nvPicPr>
          <p:cNvPr id="8" name="Picture 7"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27C66805-8E31-E3F8-4E78-8E4E4DA3456A}"/>
              </a:ext>
            </a:extLst>
          </p:cNvPr>
          <p:cNvPicPr>
            <a:picLocks noChangeAspect="1"/>
          </p:cNvPicPr>
          <p:nvPr/>
        </p:nvPicPr>
        <p:blipFill>
          <a:blip r:embed="rId3"/>
          <a:stretch>
            <a:fillRect/>
          </a:stretch>
        </p:blipFill>
        <p:spPr>
          <a:xfrm>
            <a:off x="5459703" y="1319758"/>
            <a:ext cx="5048901" cy="5118169"/>
          </a:xfrm>
          <a:prstGeom prst="rect">
            <a:avLst/>
          </a:prstGeom>
          <a:ln>
            <a:solidFill>
              <a:schemeClr val="tx1"/>
            </a:solidFill>
          </a:ln>
        </p:spPr>
      </p:pic>
    </p:spTree>
    <p:extLst>
      <p:ext uri="{BB962C8B-B14F-4D97-AF65-F5344CB8AC3E}">
        <p14:creationId xmlns:p14="http://schemas.microsoft.com/office/powerpoint/2010/main" val="637181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Dependent Student’s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499802"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 In this example, the other parent does not need to contribute to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because the parents filed taxes jointly. After providing the other parent’s information, all required parent information will be complete.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76</a:t>
            </a:fld>
            <a:endParaRPr lang="en-US"/>
          </a:p>
        </p:txBody>
      </p:sp>
      <p:pic>
        <p:nvPicPr>
          <p:cNvPr id="4" name="Picture 3" descr="Screenshot continuation of the “Parent Financials” section, which includes text boxes for the parent to enter the information about the student’s other parent. This includes the other parent’s name, date of birth, Social Security number, and email address.">
            <a:extLst>
              <a:ext uri="{FF2B5EF4-FFF2-40B4-BE49-F238E27FC236}">
                <a16:creationId xmlns:a16="http://schemas.microsoft.com/office/drawing/2014/main" id="{281D6DC6-D381-7C41-7C55-C7DAB17CB9B0}"/>
              </a:ext>
            </a:extLst>
          </p:cNvPr>
          <p:cNvPicPr>
            <a:picLocks noChangeAspect="1"/>
          </p:cNvPicPr>
          <p:nvPr/>
        </p:nvPicPr>
        <p:blipFill>
          <a:blip r:embed="rId3"/>
          <a:stretch>
            <a:fillRect/>
          </a:stretch>
        </p:blipFill>
        <p:spPr>
          <a:xfrm>
            <a:off x="6096000" y="1398171"/>
            <a:ext cx="4050888" cy="4986334"/>
          </a:xfrm>
          <a:prstGeom prst="rect">
            <a:avLst/>
          </a:prstGeom>
          <a:ln>
            <a:solidFill>
              <a:schemeClr val="tx1"/>
            </a:solidFill>
          </a:ln>
        </p:spPr>
      </p:pic>
    </p:spTree>
    <p:extLst>
      <p:ext uri="{BB962C8B-B14F-4D97-AF65-F5344CB8AC3E}">
        <p14:creationId xmlns:p14="http://schemas.microsoft.com/office/powerpoint/2010/main" val="2374879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parent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can only view responses within the parent section of the student’s FAFSA form. </a:t>
            </a:r>
            <a:r>
              <a:rPr lang="en-US">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77</a:t>
            </a:fld>
            <a:endParaRPr lang="en-US"/>
          </a:p>
        </p:txBody>
      </p:sp>
      <p:pic>
        <p:nvPicPr>
          <p:cNvPr id="6" name="Picture 5"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9ACADC85-2DF8-22B0-F756-321DBB7A653B}"/>
              </a:ext>
            </a:extLst>
          </p:cNvPr>
          <p:cNvPicPr>
            <a:picLocks noChangeAspect="1"/>
          </p:cNvPicPr>
          <p:nvPr/>
        </p:nvPicPr>
        <p:blipFill>
          <a:blip r:embed="rId3"/>
          <a:stretch>
            <a:fillRect/>
          </a:stretch>
        </p:blipFill>
        <p:spPr>
          <a:xfrm>
            <a:off x="5834129" y="1750987"/>
            <a:ext cx="5433639" cy="4134525"/>
          </a:xfrm>
          <a:prstGeom prst="rect">
            <a:avLst/>
          </a:prstGeom>
          <a:ln>
            <a:solidFill>
              <a:schemeClr val="tx1"/>
            </a:solidFill>
          </a:ln>
        </p:spPr>
      </p:pic>
    </p:spTree>
    <p:extLst>
      <p:ext uri="{BB962C8B-B14F-4D97-AF65-F5344CB8AC3E}">
        <p14:creationId xmlns:p14="http://schemas.microsoft.com/office/powerpoint/2010/main" val="1699793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signs their section. Since all required sections are complete, the parent can both sign and submit the student’s FAFSA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78</a:t>
            </a:fld>
            <a:endParaRPr lang="en-US"/>
          </a:p>
        </p:txBody>
      </p:sp>
      <p:pic>
        <p:nvPicPr>
          <p:cNvPr id="4" name="Picture 3"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FE8944FA-A590-5B8A-A4F6-BC6819F42FC2}"/>
              </a:ext>
            </a:extLst>
          </p:cNvPr>
          <p:cNvPicPr>
            <a:picLocks noChangeAspect="1"/>
          </p:cNvPicPr>
          <p:nvPr/>
        </p:nvPicPr>
        <p:blipFill>
          <a:blip r:embed="rId3"/>
          <a:stretch>
            <a:fillRect/>
          </a:stretch>
        </p:blipFill>
        <p:spPr>
          <a:xfrm>
            <a:off x="6096000" y="1285369"/>
            <a:ext cx="3764075" cy="4828661"/>
          </a:xfrm>
          <a:prstGeom prst="rect">
            <a:avLst/>
          </a:prstGeom>
          <a:ln>
            <a:solidFill>
              <a:schemeClr val="tx1"/>
            </a:solidFill>
          </a:ln>
        </p:spPr>
      </p:pic>
    </p:spTree>
    <p:extLst>
      <p:ext uri="{BB962C8B-B14F-4D97-AF65-F5344CB8AC3E}">
        <p14:creationId xmlns:p14="http://schemas.microsoft.com/office/powerpoint/2010/main" val="14478247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866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cap="none" spc="0" baseline="30000">
                <a:latin typeface="Oswald"/>
              </a:rPr>
              <a:t>®</a:t>
            </a:r>
            <a:r>
              <a:rPr lang="en-US" altLang="en-US" sz="3600" cap="none" spc="0">
                <a:latin typeface="Oswald"/>
              </a:rPr>
              <a:t>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79</a:t>
            </a:fld>
            <a:endParaRPr lang="en-US"/>
          </a:p>
        </p:txBody>
      </p:sp>
      <p:pic>
        <p:nvPicPr>
          <p:cNvPr id="4" name="Picture 3"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5DE26099-CFD1-1AD0-9C7E-CF6B29F17AB9}"/>
              </a:ext>
            </a:extLst>
          </p:cNvPr>
          <p:cNvPicPr>
            <a:picLocks noChangeAspect="1"/>
          </p:cNvPicPr>
          <p:nvPr/>
        </p:nvPicPr>
        <p:blipFill>
          <a:blip r:embed="rId3"/>
          <a:stretch>
            <a:fillRect/>
          </a:stretch>
        </p:blipFill>
        <p:spPr>
          <a:xfrm>
            <a:off x="5814537" y="1532139"/>
            <a:ext cx="5460823" cy="4582313"/>
          </a:xfrm>
          <a:prstGeom prst="rect">
            <a:avLst/>
          </a:prstGeom>
          <a:ln>
            <a:solidFill>
              <a:schemeClr val="tx1"/>
            </a:solidFill>
          </a:ln>
        </p:spPr>
      </p:pic>
    </p:spTree>
    <p:extLst>
      <p:ext uri="{BB962C8B-B14F-4D97-AF65-F5344CB8AC3E}">
        <p14:creationId xmlns:p14="http://schemas.microsoft.com/office/powerpoint/2010/main" val="235879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the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introduction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a:t>
            </a:fld>
            <a:endParaRPr lang="en-US"/>
          </a:p>
        </p:txBody>
      </p:sp>
      <p:pic>
        <p:nvPicPr>
          <p:cNvPr id="6" name="Picture 5" descr="Screenshot of the first page of the “Understanding the FAFSA Form” section. A video provides the student with an overview of the form and why it's important.">
            <a:extLst>
              <a:ext uri="{FF2B5EF4-FFF2-40B4-BE49-F238E27FC236}">
                <a16:creationId xmlns:a16="http://schemas.microsoft.com/office/drawing/2014/main" id="{AC8F9E5E-4331-5BF7-68B1-959AC0ABD9FA}"/>
              </a:ext>
            </a:extLst>
          </p:cNvPr>
          <p:cNvPicPr>
            <a:picLocks noChangeAspect="1"/>
          </p:cNvPicPr>
          <p:nvPr/>
        </p:nvPicPr>
        <p:blipFill rotWithShape="1">
          <a:blip r:embed="rId3"/>
          <a:srcRect l="8596" t="10833" r="6984" b="15625"/>
          <a:stretch/>
        </p:blipFill>
        <p:spPr>
          <a:xfrm>
            <a:off x="5459426" y="1726659"/>
            <a:ext cx="5886362" cy="3955367"/>
          </a:xfrm>
          <a:prstGeom prst="rect">
            <a:avLst/>
          </a:prstGeom>
          <a:ln>
            <a:solidFill>
              <a:schemeClr val="tx1"/>
            </a:solidFill>
          </a:ln>
        </p:spPr>
      </p:pic>
    </p:spTree>
    <p:extLst>
      <p:ext uri="{BB962C8B-B14F-4D97-AF65-F5344CB8AC3E}">
        <p14:creationId xmlns:p14="http://schemas.microsoft.com/office/powerpoint/2010/main" val="1391417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5854" cy="2057397"/>
          </a:xfrm>
        </p:spPr>
        <p:txBody>
          <a:bodyPr/>
          <a:lstStyle/>
          <a:p>
            <a:r>
              <a:rPr lang="en-US" sz="4800" cap="none">
                <a:latin typeface="Oswald"/>
                <a:ea typeface="Noto Serif"/>
                <a:cs typeface="Noto Serif"/>
              </a:rPr>
              <a:t>Parent Starts and Submits a FAFSA</a:t>
            </a:r>
            <a:r>
              <a:rPr lang="en-US" sz="4800" cap="none" baseline="30000">
                <a:latin typeface="Oswald"/>
                <a:ea typeface="Noto Serif"/>
                <a:cs typeface="Noto Serif"/>
              </a:rPr>
              <a:t>®</a:t>
            </a:r>
            <a:r>
              <a:rPr lang="en-US" sz="4800" cap="none">
                <a:latin typeface="Oswald"/>
                <a:ea typeface="Noto Serif"/>
                <a:cs typeface="Noto Serif"/>
              </a:rPr>
              <a:t> Form Without Student Consent or Signature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8421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descr="Screenshot of the FAFSA landing page. Buttons display the option to “Start New Form” or “Edit Existing Form.”">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2534027"/>
          </a:xfrm>
          <a:prstGeom prst="rect">
            <a:avLst/>
          </a:prstGeom>
          <a:noFill/>
        </p:spPr>
        <p:txBody>
          <a:bodyPr wrap="square" lIns="91440" tIns="45720" rIns="91440" bIns="45720" rtlCol="0" anchor="t">
            <a:spAutoFit/>
          </a:bodyPr>
          <a:lstStyle/>
          <a:p>
            <a:pPr>
              <a:lnSpc>
                <a:spcPct val="150000"/>
              </a:lnSpc>
            </a:pPr>
            <a:r>
              <a:rPr lang="en-US"/>
              <a:t>This is the main FAFSA</a:t>
            </a:r>
            <a:r>
              <a:rPr lang="en-US" b="0" i="0" u="none" strike="noStrike" baseline="30000">
                <a:solidFill>
                  <a:srgbClr val="191918"/>
                </a:solidFill>
                <a:effectLst/>
                <a:latin typeface="Arial" panose="020B0604020202020204" pitchFamily="34" charset="0"/>
              </a:rPr>
              <a:t>®</a:t>
            </a:r>
            <a:r>
              <a:rPr lang="en-US" b="0" i="0" u="none" strike="noStrike">
                <a:solidFill>
                  <a:srgbClr val="191918"/>
                </a:solidFill>
                <a:effectLst/>
                <a:latin typeface="Arial" panose="020B0604020202020204" pitchFamily="34" charset="0"/>
              </a:rPr>
              <a:t> </a:t>
            </a:r>
            <a:r>
              <a:rPr lang="en-US"/>
              <a:t>form landing page. On this page, students and parents are directed to "Start New Form" or “Edit Existing Forms." For this section of the presentation, the parent is beginning a new application on behalf of their child.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81</a:t>
            </a:fld>
            <a:endParaRPr lang="en-US"/>
          </a:p>
        </p:txBody>
      </p:sp>
      <p:pic>
        <p:nvPicPr>
          <p:cNvPr id="4" name="Picture 3" descr="Screenshot of the FAFSA landing page. Buttons display the option to “Start New Form” or “Edit Existing Forms.”">
            <a:extLst>
              <a:ext uri="{FF2B5EF4-FFF2-40B4-BE49-F238E27FC236}">
                <a16:creationId xmlns:a16="http://schemas.microsoft.com/office/drawing/2014/main" id="{4304424E-51EE-2876-1E72-00F72910C739}"/>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Tree>
    <p:extLst>
      <p:ext uri="{BB962C8B-B14F-4D97-AF65-F5344CB8AC3E}">
        <p14:creationId xmlns:p14="http://schemas.microsoft.com/office/powerpoint/2010/main" val="35287957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3224"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4" y="1716430"/>
            <a:ext cx="4195646"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If the parent selects "Start New Form" from the FAFSA</a:t>
            </a:r>
            <a:r>
              <a:rPr lang="en-US" sz="1800" b="0" i="0" u="none" strike="noStrike" baseline="30000">
                <a:solidFill>
                  <a:srgbClr val="191918"/>
                </a:solidFill>
                <a:effectLst/>
                <a:latin typeface="Arial" panose="020B0604020202020204" pitchFamily="34" charset="0"/>
              </a:rPr>
              <a:t>®</a:t>
            </a:r>
            <a:r>
              <a:rPr lang="en-US" baseline="30000">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landing page and they are not logged in to </a:t>
            </a:r>
            <a:r>
              <a:rPr lang="en-US" sz="1800" b="0" i="0" strike="noStrike">
                <a:solidFill>
                  <a:srgbClr val="191918"/>
                </a:solidFill>
                <a:effectLst/>
                <a:latin typeface="Arial" panose="020B0604020202020204" pitchFamily="34" charset="0"/>
              </a:rPr>
              <a:t>StudentAid.gov</a:t>
            </a:r>
            <a:r>
              <a:rPr lang="en-US" sz="1800" b="0" i="0" u="none" strike="noStrike">
                <a:solidFill>
                  <a:srgbClr val="191918"/>
                </a:solidFill>
                <a:effectLst/>
                <a:latin typeface="Arial" panose="020B0604020202020204" pitchFamily="34" charset="0"/>
              </a:rPr>
              <a:t>, they are taken to the "Log In" page to enter their credentials. To access the FAFSA form, all parents are required to have an FSA ID (account username and password). If the parent doesn't have an FSA ID, they can select "Create an Account."</a:t>
            </a:r>
            <a:r>
              <a:rPr lang="en-US" sz="1800" b="0" i="0">
                <a:solidFill>
                  <a:srgbClr val="191918"/>
                </a:solidFill>
                <a:effectLst/>
                <a:latin typeface="Arial" panose="020B0604020202020204" pitchFamily="34" charset="0"/>
              </a:rPr>
              <a:t>​</a:t>
            </a:r>
            <a:endParaRPr lang="en-US"/>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404218" y="1716430"/>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82</a:t>
            </a:fld>
            <a:endParaRPr lang="en-US"/>
          </a:p>
        </p:txBody>
      </p:sp>
    </p:spTree>
    <p:extLst>
      <p:ext uri="{BB962C8B-B14F-4D97-AF65-F5344CB8AC3E}">
        <p14:creationId xmlns:p14="http://schemas.microsoft.com/office/powerpoint/2010/main" val="2484280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911600"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parent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t>
            </a:r>
            <a:r>
              <a:rPr lang="en-US">
                <a:solidFill>
                  <a:srgbClr val="191918"/>
                </a:solidFill>
                <a:latin typeface="Arial" panose="020B0604020202020204" pitchFamily="34" charset="0"/>
              </a:rPr>
              <a:t>Pare</a:t>
            </a:r>
            <a:r>
              <a:rPr lang="en-US" sz="1800" b="0" i="0" u="none" strike="noStrike">
                <a:solidFill>
                  <a:srgbClr val="191918"/>
                </a:solidFill>
                <a:effectLst/>
                <a:latin typeface="Arial" panose="020B0604020202020204" pitchFamily="34" charset="0"/>
              </a:rPr>
              <a:t>nt."</a:t>
            </a:r>
            <a:endParaRPr lang="en-US" sz="12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83</a:t>
            </a:fld>
            <a:endParaRPr lang="en-US"/>
          </a:p>
        </p:txBody>
      </p:sp>
      <p:pic>
        <p:nvPicPr>
          <p:cNvPr id="4" name="Picture 3" descr="Screenshot of the welcome to the FAFSA form section, which instructs the parent to select the role for completing the form: “Student” or “Parent.”">
            <a:extLst>
              <a:ext uri="{FF2B5EF4-FFF2-40B4-BE49-F238E27FC236}">
                <a16:creationId xmlns:a16="http://schemas.microsoft.com/office/drawing/2014/main" id="{9FACC703-A7E9-F0AC-6E4D-78238AF35E9D}"/>
              </a:ext>
            </a:extLst>
          </p:cNvPr>
          <p:cNvPicPr>
            <a:picLocks noChangeAspect="1"/>
          </p:cNvPicPr>
          <p:nvPr/>
        </p:nvPicPr>
        <p:blipFill>
          <a:blip r:embed="rId3"/>
          <a:stretch>
            <a:fillRect/>
          </a:stretch>
        </p:blipFill>
        <p:spPr>
          <a:xfrm>
            <a:off x="4938894" y="1572679"/>
            <a:ext cx="6332549" cy="3461436"/>
          </a:xfrm>
          <a:prstGeom prst="rect">
            <a:avLst/>
          </a:prstGeom>
          <a:ln>
            <a:solidFill>
              <a:schemeClr val="tx1"/>
            </a:solidFill>
          </a:ln>
        </p:spPr>
      </p:pic>
    </p:spTree>
    <p:extLst>
      <p:ext uri="{BB962C8B-B14F-4D97-AF65-F5344CB8AC3E}">
        <p14:creationId xmlns:p14="http://schemas.microsoft.com/office/powerpoint/2010/main" val="41567895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Parent’s Student Information </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364960"/>
          </a:xfrm>
          <a:prstGeom prst="rect">
            <a:avLst/>
          </a:prstGeom>
          <a:noFill/>
        </p:spPr>
        <p:txBody>
          <a:bodyPr wrap="square" rtlCol="0">
            <a:spAutoFit/>
          </a:bodyPr>
          <a:lstStyle/>
          <a:p>
            <a:pPr>
              <a:lnSpc>
                <a:spcPct val="150000"/>
              </a:lnSpc>
            </a:pPr>
            <a:r>
              <a:rPr lang="en-US">
                <a:solidFill>
                  <a:srgbClr val="191918"/>
                </a:solidFill>
                <a:latin typeface="Arial" panose="020B0604020202020204" pitchFamily="34" charset="0"/>
              </a:rPr>
              <a:t>T</a:t>
            </a:r>
            <a:r>
              <a:rPr lang="en-US" sz="1800" b="0" i="0" u="none" strike="noStrike">
                <a:solidFill>
                  <a:srgbClr val="191918"/>
                </a:solidFill>
                <a:effectLst/>
                <a:latin typeface="Arial" panose="020B0604020202020204" pitchFamily="34" charset="0"/>
              </a:rPr>
              <a:t>he parent is asked to provide the student’s information. Since the student has not started a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yet, they will receive an email notifying them that a FAFSA form was started on their behalf. The student can then enter the form to provide consent, sign the form, and make any needed corrections.</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84</a:t>
            </a:fld>
            <a:endParaRPr lang="en-US"/>
          </a:p>
        </p:txBody>
      </p:sp>
      <p:pic>
        <p:nvPicPr>
          <p:cNvPr id="4" name="Picture 3" descr="Screenshot of the student information section of the FAFSA form. There are textboxes for the parent to enter the student’s information, including name, date of birth, Social Security number, and email address.">
            <a:extLst>
              <a:ext uri="{FF2B5EF4-FFF2-40B4-BE49-F238E27FC236}">
                <a16:creationId xmlns:a16="http://schemas.microsoft.com/office/drawing/2014/main" id="{E2B12FB1-053E-E1D0-3E67-C5777B9EC7EB}"/>
              </a:ext>
            </a:extLst>
          </p:cNvPr>
          <p:cNvPicPr>
            <a:picLocks noChangeAspect="1"/>
          </p:cNvPicPr>
          <p:nvPr/>
        </p:nvPicPr>
        <p:blipFill>
          <a:blip r:embed="rId3"/>
          <a:stretch>
            <a:fillRect/>
          </a:stretch>
        </p:blipFill>
        <p:spPr>
          <a:xfrm>
            <a:off x="5586085" y="1287378"/>
            <a:ext cx="5298226" cy="5076544"/>
          </a:xfrm>
          <a:prstGeom prst="rect">
            <a:avLst/>
          </a:prstGeom>
          <a:ln>
            <a:solidFill>
              <a:schemeClr val="tx1"/>
            </a:solidFill>
          </a:ln>
        </p:spPr>
      </p:pic>
    </p:spTree>
    <p:extLst>
      <p:ext uri="{BB962C8B-B14F-4D97-AF65-F5344CB8AC3E}">
        <p14:creationId xmlns:p14="http://schemas.microsoft.com/office/powerpoint/2010/main" val="32461269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93092" y="1731861"/>
            <a:ext cx="4406942"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When the parent starts the 2025–26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for the first time, they are taken through the FAFSA onboarding process. The first onboarding page provides an introduction of the FAFSA form and an accompanying video.</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85</a:t>
            </a:fld>
            <a:endParaRPr lang="en-US"/>
          </a:p>
        </p:txBody>
      </p:sp>
      <p:pic>
        <p:nvPicPr>
          <p:cNvPr id="6" name="Picture 5" descr="Screenshot of the first page of the “Understanding the FAFSA Form” section. A video provides the parent with details about &quot;What is FAFSA and why is it important?&quot;">
            <a:extLst>
              <a:ext uri="{FF2B5EF4-FFF2-40B4-BE49-F238E27FC236}">
                <a16:creationId xmlns:a16="http://schemas.microsoft.com/office/drawing/2014/main" id="{3B913455-6B60-C9A9-5905-1E9F0223AD61}"/>
              </a:ext>
            </a:extLst>
          </p:cNvPr>
          <p:cNvPicPr>
            <a:picLocks noChangeAspect="1"/>
          </p:cNvPicPr>
          <p:nvPr/>
        </p:nvPicPr>
        <p:blipFill>
          <a:blip r:embed="rId3"/>
          <a:stretch>
            <a:fillRect/>
          </a:stretch>
        </p:blipFill>
        <p:spPr>
          <a:xfrm>
            <a:off x="5606867" y="1643901"/>
            <a:ext cx="5166808" cy="4061812"/>
          </a:xfrm>
          <a:prstGeom prst="rect">
            <a:avLst/>
          </a:prstGeom>
          <a:ln>
            <a:solidFill>
              <a:schemeClr val="tx1"/>
            </a:solidFill>
          </a:ln>
        </p:spPr>
      </p:pic>
    </p:spTree>
    <p:extLst>
      <p:ext uri="{BB962C8B-B14F-4D97-AF65-F5344CB8AC3E}">
        <p14:creationId xmlns:p14="http://schemas.microsoft.com/office/powerpoint/2010/main" val="3353507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93092" y="1728592"/>
            <a:ext cx="5402908" cy="4620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parent will invite them. Documents that may be needed to fill out the form are also included on this page within a drop-down menu and may include tax returns; record of child support received; current balances of cash, savings, and checking accounts; and net worth of investments, businesses, and farms.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86</a:t>
            </a:fld>
            <a:endParaRPr lang="en-US"/>
          </a:p>
        </p:txBody>
      </p:sp>
      <p:pic>
        <p:nvPicPr>
          <p:cNvPr id="6" name="Picture 5" descr="Screenshot of the second page of the “Understanding the FAFSA Form” section, which explains the expectations of the contributor role when completing the form and includes a video that the parent can watch about &quot;Who is a contributor on the 2024–25 FAFSA form?&quot;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documents recommended within a drop-down menu that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0CDA4DA0-914B-8430-98C7-9F5E55BA3E86}"/>
              </a:ext>
            </a:extLst>
          </p:cNvPr>
          <p:cNvPicPr>
            <a:picLocks noChangeAspect="1"/>
          </p:cNvPicPr>
          <p:nvPr/>
        </p:nvPicPr>
        <p:blipFill>
          <a:blip r:embed="rId3"/>
          <a:stretch>
            <a:fillRect/>
          </a:stretch>
        </p:blipFill>
        <p:spPr>
          <a:xfrm>
            <a:off x="6309880" y="1698078"/>
            <a:ext cx="5425910" cy="4359018"/>
          </a:xfrm>
          <a:prstGeom prst="rect">
            <a:avLst/>
          </a:prstGeom>
          <a:ln>
            <a:solidFill>
              <a:schemeClr val="tx1"/>
            </a:solidFill>
          </a:ln>
        </p:spPr>
      </p:pic>
    </p:spTree>
    <p:extLst>
      <p:ext uri="{BB962C8B-B14F-4D97-AF65-F5344CB8AC3E}">
        <p14:creationId xmlns:p14="http://schemas.microsoft.com/office/powerpoint/2010/main" val="361019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87</a:t>
            </a:fld>
            <a:endParaRPr lang="en-US"/>
          </a:p>
        </p:txBody>
      </p:sp>
      <p:sp>
        <p:nvSpPr>
          <p:cNvPr id="3" name="TextBox 2">
            <a:extLst>
              <a:ext uri="{FF2B5EF4-FFF2-40B4-BE49-F238E27FC236}">
                <a16:creationId xmlns:a16="http://schemas.microsoft.com/office/drawing/2014/main" id="{6B30B63D-1131-F19F-E214-3536BB5032EA}"/>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that they can save the form and return later if needed, along with an accompanying video.</a:t>
            </a:r>
          </a:p>
        </p:txBody>
      </p:sp>
      <p:pic>
        <p:nvPicPr>
          <p:cNvPr id="6" name="Picture 5"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DD450A65-1B80-D00F-EA59-CF86D3577BF9}"/>
              </a:ext>
            </a:extLst>
          </p:cNvPr>
          <p:cNvPicPr>
            <a:picLocks noChangeAspect="1"/>
          </p:cNvPicPr>
          <p:nvPr/>
        </p:nvPicPr>
        <p:blipFill>
          <a:blip r:embed="rId3"/>
          <a:stretch>
            <a:fillRect/>
          </a:stretch>
        </p:blipFill>
        <p:spPr>
          <a:xfrm>
            <a:off x="5359435" y="1233493"/>
            <a:ext cx="5799323" cy="5067739"/>
          </a:xfrm>
          <a:prstGeom prst="rect">
            <a:avLst/>
          </a:prstGeom>
          <a:ln>
            <a:solidFill>
              <a:schemeClr val="tx1"/>
            </a:solidFill>
          </a:ln>
        </p:spPr>
      </p:pic>
    </p:spTree>
    <p:extLst>
      <p:ext uri="{BB962C8B-B14F-4D97-AF65-F5344CB8AC3E}">
        <p14:creationId xmlns:p14="http://schemas.microsoft.com/office/powerpoint/2010/main" val="2780667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66230" y="1732929"/>
            <a:ext cx="430562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final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what to expect once the FAFSA form is completed, submitted, and processed. On this page, the parent can select "Start FAFSA Form" to begin. </a:t>
            </a:r>
            <a:r>
              <a:rPr lang="en-US">
                <a:cs typeface="Calibri"/>
              </a:rPr>
              <a:t>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88</a:t>
            </a:fld>
            <a:endParaRPr lang="en-US"/>
          </a:p>
        </p:txBody>
      </p:sp>
      <p:pic>
        <p:nvPicPr>
          <p:cNvPr id="6" name="Picture 5"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38FD07C-2F29-DD26-C2E8-DF451CFF57B0}"/>
              </a:ext>
            </a:extLst>
          </p:cNvPr>
          <p:cNvPicPr>
            <a:picLocks noChangeAspect="1"/>
          </p:cNvPicPr>
          <p:nvPr/>
        </p:nvPicPr>
        <p:blipFill>
          <a:blip r:embed="rId3"/>
          <a:stretch>
            <a:fillRect/>
          </a:stretch>
        </p:blipFill>
        <p:spPr>
          <a:xfrm>
            <a:off x="5214296" y="1349053"/>
            <a:ext cx="5578323" cy="5044877"/>
          </a:xfrm>
          <a:prstGeom prst="rect">
            <a:avLst/>
          </a:prstGeom>
          <a:ln>
            <a:solidFill>
              <a:schemeClr val="tx1"/>
            </a:solidFill>
          </a:ln>
        </p:spPr>
      </p:pic>
    </p:spTree>
    <p:extLst>
      <p:ext uri="{BB962C8B-B14F-4D97-AF65-F5344CB8AC3E}">
        <p14:creationId xmlns:p14="http://schemas.microsoft.com/office/powerpoint/2010/main" val="3362424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705285" y="1716169"/>
            <a:ext cx="4476315" cy="3780522"/>
          </a:xfrm>
          <a:prstGeom prst="rect">
            <a:avLst/>
          </a:prstGeom>
          <a:noFill/>
        </p:spPr>
        <p:txBody>
          <a:bodyPr wrap="square" rtlCol="0">
            <a:spAutoFit/>
          </a:bodyPr>
          <a:lstStyle/>
          <a:p>
            <a:pPr>
              <a:lnSpc>
                <a:spcPct val="150000"/>
              </a:lnSpc>
            </a:pPr>
            <a:r>
              <a:rPr lang="en-US"/>
              <a:t>After starting the FAFSA</a:t>
            </a:r>
            <a:r>
              <a:rPr lang="en-US" baseline="30000"/>
              <a:t>®</a:t>
            </a:r>
            <a:r>
              <a:rPr lang="en-US"/>
              <a:t> form, the parent sees the first page within the parent section. The parent can verify that the student’s personal information is correct. To update any of the personal information, the student must access their Account Settings on </a:t>
            </a:r>
            <a:r>
              <a:rPr lang="en-US" sz="1800" b="0" i="0" strike="noStrike">
                <a:solidFill>
                  <a:srgbClr val="191918"/>
                </a:solidFill>
                <a:effectLst/>
                <a:latin typeface="Arial" panose="020B0604020202020204" pitchFamily="34" charset="0"/>
              </a:rPr>
              <a:t>StudentAid.gov</a:t>
            </a:r>
            <a:r>
              <a:rPr lang="en-US"/>
              <a:t>. The parent will not be able to update the student’s information on this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89</a:t>
            </a:fld>
            <a:endParaRPr lang="en-US"/>
          </a:p>
        </p:txBody>
      </p:sp>
      <p:pic>
        <p:nvPicPr>
          <p:cNvPr id="6" name="Picture 5" descr="Screenshot of the “Parent Identity Information” section of the FAFSA form. Parent information including name, date of birth, Social Security number, and email address is displayed to verify. A text box asks the parent to enter their phone number.">
            <a:extLst>
              <a:ext uri="{FF2B5EF4-FFF2-40B4-BE49-F238E27FC236}">
                <a16:creationId xmlns:a16="http://schemas.microsoft.com/office/drawing/2014/main" id="{28D61101-2493-0165-5366-F22BF532D92A}"/>
              </a:ext>
            </a:extLst>
          </p:cNvPr>
          <p:cNvPicPr>
            <a:picLocks noChangeAspect="1"/>
          </p:cNvPicPr>
          <p:nvPr/>
        </p:nvPicPr>
        <p:blipFill>
          <a:blip r:embed="rId3"/>
          <a:stretch>
            <a:fillRect/>
          </a:stretch>
        </p:blipFill>
        <p:spPr>
          <a:xfrm>
            <a:off x="5600205" y="1859890"/>
            <a:ext cx="5730737" cy="2941575"/>
          </a:xfrm>
          <a:prstGeom prst="rect">
            <a:avLst/>
          </a:prstGeom>
          <a:ln>
            <a:solidFill>
              <a:schemeClr val="tx1"/>
            </a:solidFill>
          </a:ln>
        </p:spPr>
      </p:pic>
    </p:spTree>
    <p:extLst>
      <p:ext uri="{BB962C8B-B14F-4D97-AF65-F5344CB8AC3E}">
        <p14:creationId xmlns:p14="http://schemas.microsoft.com/office/powerpoint/2010/main" val="1561707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Dependent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will invite them. Documents that may be needed to fill out the form are also included on this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a:t>
            </a:fld>
            <a:endParaRPr lang="en-US"/>
          </a:p>
        </p:txBody>
      </p:sp>
      <p:pic>
        <p:nvPicPr>
          <p:cNvPr id="6" name="Picture 5" descr="Screenshot of the second page of the “Understanding the FAFSA Form” section, which explains the expectations of the contributor role when completing the form and includes a video that the student can watch about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5F565978-7D8A-69E3-913A-DB9F5121EF86}"/>
              </a:ext>
            </a:extLst>
          </p:cNvPr>
          <p:cNvPicPr>
            <a:picLocks noChangeAspect="1"/>
          </p:cNvPicPr>
          <p:nvPr/>
        </p:nvPicPr>
        <p:blipFill rotWithShape="1">
          <a:blip r:embed="rId3"/>
          <a:srcRect l="6430" t="10556" r="16301" b="18333"/>
          <a:stretch/>
        </p:blipFill>
        <p:spPr>
          <a:xfrm>
            <a:off x="5438775" y="1582349"/>
            <a:ext cx="6005514" cy="4576979"/>
          </a:xfrm>
          <a:prstGeom prst="rect">
            <a:avLst/>
          </a:prstGeom>
          <a:ln>
            <a:solidFill>
              <a:schemeClr val="tx1"/>
            </a:solidFill>
          </a:ln>
        </p:spPr>
      </p:pic>
    </p:spTree>
    <p:extLst>
      <p:ext uri="{BB962C8B-B14F-4D97-AF65-F5344CB8AC3E}">
        <p14:creationId xmlns:p14="http://schemas.microsoft.com/office/powerpoint/2010/main" val="14496076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10CC6-7C17-CCC3-4224-9D3539999CD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D567FA-4493-75E5-5114-DF8F8A2BC7F9}"/>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0D823B0-490F-E214-1F42-915D6315CE9F}"/>
              </a:ext>
            </a:extLst>
          </p:cNvPr>
          <p:cNvSpPr txBox="1"/>
          <p:nvPr/>
        </p:nvSpPr>
        <p:spPr>
          <a:xfrm>
            <a:off x="705285" y="1716169"/>
            <a:ext cx="4476315" cy="1703030"/>
          </a:xfrm>
          <a:prstGeom prst="rect">
            <a:avLst/>
          </a:prstGeom>
          <a:noFill/>
        </p:spPr>
        <p:txBody>
          <a:bodyPr wrap="square" rtlCol="0">
            <a:spAutoFit/>
          </a:bodyPr>
          <a:lstStyle/>
          <a:p>
            <a:pPr>
              <a:lnSpc>
                <a:spcPct val="150000"/>
              </a:lnSpc>
            </a:pPr>
            <a:r>
              <a:rPr lang="en-US"/>
              <a:t>This is a continuation of the "Parent Identity Information" page. The parent can verify that the student’s personal information is correct. </a:t>
            </a:r>
          </a:p>
        </p:txBody>
      </p:sp>
      <p:sp>
        <p:nvSpPr>
          <p:cNvPr id="5" name="Slide Number Placeholder 4">
            <a:extLst>
              <a:ext uri="{FF2B5EF4-FFF2-40B4-BE49-F238E27FC236}">
                <a16:creationId xmlns:a16="http://schemas.microsoft.com/office/drawing/2014/main" id="{89356D93-9CC6-794D-1DE5-00ADCA9AE3F1}"/>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90</a:t>
            </a:fld>
            <a:endParaRPr lang="en-US"/>
          </a:p>
        </p:txBody>
      </p:sp>
      <p:pic>
        <p:nvPicPr>
          <p:cNvPr id="3" name="Picture 2" descr="Screenshot continuation of the “Parent Identity Information” section, which includes text boxes for the parent to enter their permanent mailing address.">
            <a:extLst>
              <a:ext uri="{FF2B5EF4-FFF2-40B4-BE49-F238E27FC236}">
                <a16:creationId xmlns:a16="http://schemas.microsoft.com/office/drawing/2014/main" id="{59678EC4-C6FC-1A4A-80B5-D9EE8EDF033B}"/>
              </a:ext>
            </a:extLst>
          </p:cNvPr>
          <p:cNvPicPr>
            <a:picLocks noChangeAspect="1"/>
          </p:cNvPicPr>
          <p:nvPr/>
        </p:nvPicPr>
        <p:blipFill>
          <a:blip r:embed="rId3"/>
          <a:stretch>
            <a:fillRect/>
          </a:stretch>
        </p:blipFill>
        <p:spPr>
          <a:xfrm>
            <a:off x="5425741" y="1856122"/>
            <a:ext cx="6083634" cy="3733967"/>
          </a:xfrm>
          <a:prstGeom prst="rect">
            <a:avLst/>
          </a:prstGeom>
          <a:ln>
            <a:solidFill>
              <a:schemeClr val="tx1"/>
            </a:solidFill>
          </a:ln>
        </p:spPr>
      </p:pic>
    </p:spTree>
    <p:extLst>
      <p:ext uri="{BB962C8B-B14F-4D97-AF65-F5344CB8AC3E}">
        <p14:creationId xmlns:p14="http://schemas.microsoft.com/office/powerpoint/2010/main" val="2793619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94805" y="1722104"/>
            <a:ext cx="4415355" cy="211846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 student’s state of legal residence. The parent selects the state from a drop-down box and provides the month and year when the student became a legal resident.</a:t>
            </a:r>
            <a:endParaRPr lang="en-US">
              <a:cs typeface="Calibri"/>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91</a:t>
            </a:fld>
            <a:endParaRPr lang="en-US"/>
          </a:p>
        </p:txBody>
      </p:sp>
      <p:pic>
        <p:nvPicPr>
          <p:cNvPr id="4" name="Picture 3" descr="Screenshot continuation of the “Student Identity Information” section, which has a dropdown menu for the parent to select the student’s state of legal residence. There is a text box for the parent to enter the month and year the student became a resident of that state.">
            <a:extLst>
              <a:ext uri="{FF2B5EF4-FFF2-40B4-BE49-F238E27FC236}">
                <a16:creationId xmlns:a16="http://schemas.microsoft.com/office/drawing/2014/main" id="{BC1C8C80-1F1A-1E29-349F-D20838BD6BB5}"/>
              </a:ext>
            </a:extLst>
          </p:cNvPr>
          <p:cNvPicPr>
            <a:picLocks noChangeAspect="1"/>
          </p:cNvPicPr>
          <p:nvPr/>
        </p:nvPicPr>
        <p:blipFill>
          <a:blip r:embed="rId3"/>
          <a:stretch>
            <a:fillRect/>
          </a:stretch>
        </p:blipFill>
        <p:spPr>
          <a:xfrm>
            <a:off x="5469802" y="1722104"/>
            <a:ext cx="5814564" cy="2591025"/>
          </a:xfrm>
          <a:prstGeom prst="rect">
            <a:avLst/>
          </a:prstGeom>
          <a:ln>
            <a:solidFill>
              <a:schemeClr val="tx1"/>
            </a:solidFill>
          </a:ln>
        </p:spPr>
      </p:pic>
    </p:spTree>
    <p:extLst>
      <p:ext uri="{BB962C8B-B14F-4D97-AF65-F5344CB8AC3E}">
        <p14:creationId xmlns:p14="http://schemas.microsoft.com/office/powerpoint/2010/main" val="1154916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662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33896"/>
            <a:ext cx="4134939"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This is the first page within the </a:t>
            </a:r>
            <a:r>
              <a:rPr lang="en-US">
                <a:solidFill>
                  <a:srgbClr val="191918"/>
                </a:solidFill>
                <a:latin typeface="Arial" panose="020B0604020202020204" pitchFamily="34" charset="0"/>
              </a:rPr>
              <a:t>"</a:t>
            </a:r>
            <a:r>
              <a:rPr lang="en-US" sz="1800" b="0" i="0" u="none" strike="noStrike">
                <a:solidFill>
                  <a:srgbClr val="191918"/>
                </a:solidFill>
                <a:effectLst/>
                <a:latin typeface="Arial" panose="020B0604020202020204" pitchFamily="34" charset="0"/>
              </a:rPr>
              <a:t>Student Personal Circumstances"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92</a:t>
            </a:fld>
            <a:endParaRPr lang="en-US"/>
          </a:p>
        </p:txBody>
      </p:sp>
      <p:pic>
        <p:nvPicPr>
          <p:cNvPr id="4" name="Picture 3" descr="Screenshot of the introduction page to the “Student Personal Circumstances” section. The parent is reminded that the information they provide can affect the types of financial aid the student receives, and that additional information may be required based on the answers given.">
            <a:extLst>
              <a:ext uri="{FF2B5EF4-FFF2-40B4-BE49-F238E27FC236}">
                <a16:creationId xmlns:a16="http://schemas.microsoft.com/office/drawing/2014/main" id="{4FAB9A57-C57A-CE2A-6D7F-D5EA0633265F}"/>
              </a:ext>
            </a:extLst>
          </p:cNvPr>
          <p:cNvPicPr>
            <a:picLocks noChangeAspect="1"/>
          </p:cNvPicPr>
          <p:nvPr/>
        </p:nvPicPr>
        <p:blipFill>
          <a:blip r:embed="rId3"/>
          <a:stretch>
            <a:fillRect/>
          </a:stretch>
        </p:blipFill>
        <p:spPr>
          <a:xfrm>
            <a:off x="5447800" y="1665070"/>
            <a:ext cx="5996489" cy="2759446"/>
          </a:xfrm>
          <a:prstGeom prst="rect">
            <a:avLst/>
          </a:prstGeom>
          <a:ln>
            <a:solidFill>
              <a:schemeClr val="tx1"/>
            </a:solidFill>
          </a:ln>
        </p:spPr>
      </p:pic>
    </p:spTree>
    <p:extLst>
      <p:ext uri="{BB962C8B-B14F-4D97-AF65-F5344CB8AC3E}">
        <p14:creationId xmlns:p14="http://schemas.microsoft.com/office/powerpoint/2010/main" val="40715912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8848" y="1714500"/>
            <a:ext cx="42245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marital status. The parent selects the "Single (never married)"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93</a:t>
            </a:fld>
            <a:endParaRPr lang="en-US"/>
          </a:p>
        </p:txBody>
      </p:sp>
      <p:pic>
        <p:nvPicPr>
          <p:cNvPr id="4" name="Picture 3" descr="Screenshot of the first page of the “Student Personal Circumstances” section, which asks the parent to select the student’s marital status: “Single (never married),” “Married (not separated),” “Remarried,” “Separated,” “Divorced,” or “Widowed.”">
            <a:extLst>
              <a:ext uri="{FF2B5EF4-FFF2-40B4-BE49-F238E27FC236}">
                <a16:creationId xmlns:a16="http://schemas.microsoft.com/office/drawing/2014/main" id="{D3B4A717-7115-E79E-4433-53E3865BA48B}"/>
              </a:ext>
            </a:extLst>
          </p:cNvPr>
          <p:cNvPicPr>
            <a:picLocks noChangeAspect="1"/>
          </p:cNvPicPr>
          <p:nvPr/>
        </p:nvPicPr>
        <p:blipFill>
          <a:blip r:embed="rId3"/>
          <a:stretch>
            <a:fillRect/>
          </a:stretch>
        </p:blipFill>
        <p:spPr>
          <a:xfrm>
            <a:off x="5158979" y="1601134"/>
            <a:ext cx="5806943" cy="3970364"/>
          </a:xfrm>
          <a:prstGeom prst="rect">
            <a:avLst/>
          </a:prstGeom>
          <a:ln>
            <a:solidFill>
              <a:schemeClr val="tx1"/>
            </a:solidFill>
          </a:ln>
        </p:spPr>
      </p:pic>
    </p:spTree>
    <p:extLst>
      <p:ext uri="{BB962C8B-B14F-4D97-AF65-F5344CB8AC3E}">
        <p14:creationId xmlns:p14="http://schemas.microsoft.com/office/powerpoint/2010/main" val="2978150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93092" y="1732942"/>
            <a:ext cx="4232475"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college grade level for the 2025–26 school year and if the student will have their first bachelor’s degree. The parent selects that the student will be a "First year (freshman)" and that they will not have their first bachelor’s degree.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94</a:t>
            </a:fld>
            <a:endParaRPr lang="en-US"/>
          </a:p>
        </p:txBody>
      </p:sp>
      <p:pic>
        <p:nvPicPr>
          <p:cNvPr id="4" name="Picture 3" descr="Screenshot continuation of the “Student Personal Circumstances” section, which asks the parent what college grade level the student will be beginning in the 2025–26 school year. Below that, the parent is asked if the student will have their first bachelor’s degree when the school year begins.  ">
            <a:extLst>
              <a:ext uri="{FF2B5EF4-FFF2-40B4-BE49-F238E27FC236}">
                <a16:creationId xmlns:a16="http://schemas.microsoft.com/office/drawing/2014/main" id="{A5A3767A-5E0D-82A2-AB56-7F6ED36F6521}"/>
              </a:ext>
            </a:extLst>
          </p:cNvPr>
          <p:cNvPicPr>
            <a:picLocks noChangeAspect="1"/>
          </p:cNvPicPr>
          <p:nvPr/>
        </p:nvPicPr>
        <p:blipFill>
          <a:blip r:embed="rId3"/>
          <a:stretch>
            <a:fillRect/>
          </a:stretch>
        </p:blipFill>
        <p:spPr>
          <a:xfrm>
            <a:off x="5608138" y="1466135"/>
            <a:ext cx="5890770" cy="4541914"/>
          </a:xfrm>
          <a:prstGeom prst="rect">
            <a:avLst/>
          </a:prstGeom>
          <a:ln>
            <a:solidFill>
              <a:schemeClr val="tx1"/>
            </a:solidFill>
          </a:ln>
        </p:spPr>
      </p:pic>
    </p:spTree>
    <p:extLst>
      <p:ext uri="{BB962C8B-B14F-4D97-AF65-F5344CB8AC3E}">
        <p14:creationId xmlns:p14="http://schemas.microsoft.com/office/powerpoint/2010/main" val="621038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93092" y="1730444"/>
            <a:ext cx="44885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any of the listed personal circumstances apply to the student. The parent selects "None of these apply."</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95</a:t>
            </a:fld>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parent is asked to select all that apply to the student.">
            <a:extLst>
              <a:ext uri="{FF2B5EF4-FFF2-40B4-BE49-F238E27FC236}">
                <a16:creationId xmlns:a16="http://schemas.microsoft.com/office/drawing/2014/main" id="{19FE37F1-D8EA-C7FA-7457-D587EB530A7E}"/>
              </a:ext>
            </a:extLst>
          </p:cNvPr>
          <p:cNvPicPr>
            <a:picLocks noChangeAspect="1"/>
          </p:cNvPicPr>
          <p:nvPr/>
        </p:nvPicPr>
        <p:blipFill>
          <a:blip r:embed="rId3"/>
          <a:stretch>
            <a:fillRect/>
          </a:stretch>
        </p:blipFill>
        <p:spPr>
          <a:xfrm>
            <a:off x="5342702" y="1262774"/>
            <a:ext cx="5571105" cy="4909663"/>
          </a:xfrm>
          <a:prstGeom prst="rect">
            <a:avLst/>
          </a:prstGeom>
          <a:ln>
            <a:solidFill>
              <a:schemeClr val="tx1"/>
            </a:solidFill>
          </a:ln>
        </p:spPr>
      </p:pic>
    </p:spTree>
    <p:extLst>
      <p:ext uri="{BB962C8B-B14F-4D97-AF65-F5344CB8AC3E}">
        <p14:creationId xmlns:p14="http://schemas.microsoft.com/office/powerpoint/2010/main" val="28232766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93093" y="1713778"/>
            <a:ext cx="413493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the student was unaccompanied and either homeless or at risk of being homeless. The parent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96</a:t>
            </a:fld>
            <a:endParaRPr lang="en-US"/>
          </a:p>
        </p:txBody>
      </p:sp>
      <p:pic>
        <p:nvPicPr>
          <p:cNvPr id="4" name="Picture 3" descr="Screenshot continuation of the “Student Personal Circumstances” section, which asks the parent if the student was unaccompanied and either homeless or self-supporting and at risk for homelessness on or after July 1, 2024.">
            <a:extLst>
              <a:ext uri="{FF2B5EF4-FFF2-40B4-BE49-F238E27FC236}">
                <a16:creationId xmlns:a16="http://schemas.microsoft.com/office/drawing/2014/main" id="{9EAF6747-FCC3-E6DD-DAC3-0FDB1458023E}"/>
              </a:ext>
            </a:extLst>
          </p:cNvPr>
          <p:cNvPicPr>
            <a:picLocks noChangeAspect="1"/>
          </p:cNvPicPr>
          <p:nvPr/>
        </p:nvPicPr>
        <p:blipFill>
          <a:blip r:embed="rId3"/>
          <a:stretch>
            <a:fillRect/>
          </a:stretch>
        </p:blipFill>
        <p:spPr>
          <a:xfrm>
            <a:off x="5212564" y="1612138"/>
            <a:ext cx="5837426" cy="2453853"/>
          </a:xfrm>
          <a:prstGeom prst="rect">
            <a:avLst/>
          </a:prstGeom>
          <a:ln>
            <a:solidFill>
              <a:schemeClr val="tx1"/>
            </a:solidFill>
          </a:ln>
        </p:spPr>
      </p:pic>
    </p:spTree>
    <p:extLst>
      <p:ext uri="{BB962C8B-B14F-4D97-AF65-F5344CB8AC3E}">
        <p14:creationId xmlns:p14="http://schemas.microsoft.com/office/powerpoint/2010/main" val="39612705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93093" y="1717018"/>
            <a:ext cx="420809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unusual circumstances prevent the student from contacting their parent(s). The parent selects "No."</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97</a:t>
            </a:fld>
            <a:endParaRPr lang="en-US"/>
          </a:p>
        </p:txBody>
      </p:sp>
      <p:pic>
        <p:nvPicPr>
          <p:cNvPr id="4" name="Picture 3"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a:extLst>
              <a:ext uri="{FF2B5EF4-FFF2-40B4-BE49-F238E27FC236}">
                <a16:creationId xmlns:a16="http://schemas.microsoft.com/office/drawing/2014/main" id="{4424DE0F-F0C3-C26D-E302-F87206D37206}"/>
              </a:ext>
            </a:extLst>
          </p:cNvPr>
          <p:cNvPicPr>
            <a:picLocks noChangeAspect="1"/>
          </p:cNvPicPr>
          <p:nvPr/>
        </p:nvPicPr>
        <p:blipFill>
          <a:blip r:embed="rId3"/>
          <a:stretch>
            <a:fillRect/>
          </a:stretch>
        </p:blipFill>
        <p:spPr>
          <a:xfrm>
            <a:off x="5382932" y="1453943"/>
            <a:ext cx="5845047" cy="4320914"/>
          </a:xfrm>
          <a:prstGeom prst="rect">
            <a:avLst/>
          </a:prstGeom>
          <a:ln>
            <a:solidFill>
              <a:schemeClr val="tx1"/>
            </a:solidFill>
          </a:ln>
        </p:spPr>
      </p:pic>
    </p:spTree>
    <p:extLst>
      <p:ext uri="{BB962C8B-B14F-4D97-AF65-F5344CB8AC3E}">
        <p14:creationId xmlns:p14="http://schemas.microsoft.com/office/powerpoint/2010/main" val="1072869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823" y="53487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1" y="1720243"/>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Based on the answers provided by the parent, the student is considered a dependent </a:t>
            </a:r>
            <a:r>
              <a:rPr lang="en-US" sz="1800" b="0" i="0" u="none" strike="noStrike">
                <a:solidFill>
                  <a:srgbClr val="191918"/>
                </a:solidFill>
                <a:effectLst/>
                <a:highlight>
                  <a:srgbClr val="FFFFFF"/>
                </a:highlight>
                <a:latin typeface="Arial" panose="020B0604020202020204" pitchFamily="34" charset="0"/>
              </a:rPr>
              <a:t>student. The parent is asked if they want a financial aid administrator to determine the student’s eligibility for a Direct Unsubsidized Loan only. This is an option if they are unwilling to provide their information. The parent selects "No." </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98</a:t>
            </a:fld>
            <a:endParaRPr lang="en-US"/>
          </a:p>
        </p:txBody>
      </p:sp>
      <p:pic>
        <p:nvPicPr>
          <p:cNvPr id="6" name="Picture 5" descr="Screenshot that informs the parent that, based on their answers in the previous section, the student is determined to be a dependent student. Below that, the parent is asked if they would like the school to determine the student’s eligibility for a Direct Unsubsidized Loan only.">
            <a:extLst>
              <a:ext uri="{FF2B5EF4-FFF2-40B4-BE49-F238E27FC236}">
                <a16:creationId xmlns:a16="http://schemas.microsoft.com/office/drawing/2014/main" id="{ECAE14F7-CEA5-7E56-5113-FB679F38DCD5}"/>
              </a:ext>
            </a:extLst>
          </p:cNvPr>
          <p:cNvPicPr>
            <a:picLocks noChangeAspect="1"/>
          </p:cNvPicPr>
          <p:nvPr/>
        </p:nvPicPr>
        <p:blipFill>
          <a:blip r:embed="rId3"/>
          <a:stretch>
            <a:fillRect/>
          </a:stretch>
        </p:blipFill>
        <p:spPr>
          <a:xfrm>
            <a:off x="5530657" y="1535266"/>
            <a:ext cx="5913632" cy="3787468"/>
          </a:xfrm>
          <a:prstGeom prst="rect">
            <a:avLst/>
          </a:prstGeom>
          <a:ln>
            <a:solidFill>
              <a:schemeClr val="tx1"/>
            </a:solidFill>
          </a:ln>
        </p:spPr>
      </p:pic>
    </p:spTree>
    <p:extLst>
      <p:ext uri="{BB962C8B-B14F-4D97-AF65-F5344CB8AC3E}">
        <p14:creationId xmlns:p14="http://schemas.microsoft.com/office/powerpoint/2010/main" val="6213075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93093" y="1718381"/>
            <a:ext cx="4488507" cy="2533963"/>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800" b="0" i="0" strike="noStrike">
                <a:solidFill>
                  <a:srgbClr val="191918"/>
                </a:solidFill>
                <a:effectLst/>
                <a:latin typeface="Arial" panose="020B0604020202020204" pitchFamily="34" charset="0"/>
              </a:rPr>
              <a:t>StudentAid.gov</a:t>
            </a:r>
            <a:r>
              <a:rPr lang="en-US" sz="1800" b="0" i="0" u="none" strike="noStrike">
                <a:solidFill>
                  <a:srgbClr val="191918"/>
                </a:solidFill>
                <a:effectLst/>
                <a:latin typeface="Arial" panose="020B0604020202020204" pitchFamily="34" charset="0"/>
              </a:rPr>
              <a:t>. </a:t>
            </a:r>
            <a:endParaRPr lang="en-US" sz="16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69149" y="6301232"/>
            <a:ext cx="458142" cy="311603"/>
          </a:xfrm>
        </p:spPr>
        <p:txBody>
          <a:bodyPr/>
          <a:lstStyle/>
          <a:p>
            <a:fld id="{234755BD-B4AC-9044-BCE4-27904766F8BB}" type="slidenum">
              <a:rPr lang="en-US" smtClean="0"/>
              <a:pPr/>
              <a:t>99</a:t>
            </a:fld>
            <a:endParaRPr lang="en-US"/>
          </a:p>
        </p:txBody>
      </p:sp>
      <p:pic>
        <p:nvPicPr>
          <p:cNvPr id="4" name="Picture 3" descr="Screenshot of the “Parent Identity Information” section of the FAFSA form. Parent information including name, date of birth, the last four digits of their Social Security number, email address, and mobile phone number is displayed to verify.">
            <a:extLst>
              <a:ext uri="{FF2B5EF4-FFF2-40B4-BE49-F238E27FC236}">
                <a16:creationId xmlns:a16="http://schemas.microsoft.com/office/drawing/2014/main" id="{EFA27747-8111-63B0-0337-C15A3CFFECCC}"/>
              </a:ext>
            </a:extLst>
          </p:cNvPr>
          <p:cNvPicPr>
            <a:picLocks noChangeAspect="1"/>
          </p:cNvPicPr>
          <p:nvPr/>
        </p:nvPicPr>
        <p:blipFill>
          <a:blip r:embed="rId3"/>
          <a:stretch>
            <a:fillRect/>
          </a:stretch>
        </p:blipFill>
        <p:spPr>
          <a:xfrm>
            <a:off x="5458984" y="1718381"/>
            <a:ext cx="5875529" cy="2979678"/>
          </a:xfrm>
          <a:prstGeom prst="rect">
            <a:avLst/>
          </a:prstGeom>
          <a:ln>
            <a:solidFill>
              <a:schemeClr val="tx1"/>
            </a:solidFill>
          </a:ln>
        </p:spPr>
      </p:pic>
    </p:spTree>
    <p:extLst>
      <p:ext uri="{BB962C8B-B14F-4D97-AF65-F5344CB8AC3E}">
        <p14:creationId xmlns:p14="http://schemas.microsoft.com/office/powerpoint/2010/main" val="3535564326"/>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ppt/theme/themeOverride2.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1d6d728-afb5-49e6-a79f-5f3b4d7fb77b">
      <UserInfo>
        <DisplayName>Garcia, Raul A.</DisplayName>
        <AccountId>102</AccountId>
        <AccountType/>
      </UserInfo>
      <UserInfo>
        <DisplayName>Isett, Christine</DisplayName>
        <AccountId>1042</AccountId>
        <AccountType/>
      </UserInfo>
      <UserInfo>
        <DisplayName>Ateeqi, Husna</DisplayName>
        <AccountId>1555</AccountId>
        <AccountType/>
      </UserInfo>
    </SharedWithUsers>
    <lcf76f155ced4ddcb4097134ff3c332f xmlns="8e2ce8b7-93fd-47d4-b6ce-7d3e60c492c9">
      <Terms xmlns="http://schemas.microsoft.com/office/infopath/2007/PartnerControls"/>
    </lcf76f155ced4ddcb4097134ff3c332f>
    <TaxCatchAll xmlns="2a2db8c4-56ab-4882-a5d0-0fe8165c6658" xsi:nil="true"/>
    <Folder_x0020_Description xmlns="8e2ce8b7-93fd-47d4-b6ce-7d3e60c492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23" ma:contentTypeDescription="Create a new document." ma:contentTypeScope="" ma:versionID="20677bb770cd54122f39631b51a94fe7">
  <xsd:schema xmlns:xsd="http://www.w3.org/2001/XMLSchema" xmlns:xs="http://www.w3.org/2001/XMLSchema" xmlns:p="http://schemas.microsoft.com/office/2006/metadata/properties" xmlns:ns1="http://schemas.microsoft.com/sharepoint/v3" xmlns:ns2="41d6d728-afb5-49e6-a79f-5f3b4d7fb77b" xmlns:ns3="8e2ce8b7-93fd-47d4-b6ce-7d3e60c492c9" xmlns:ns4="2a2db8c4-56ab-4882-a5d0-0fe8165c6658" targetNamespace="http://schemas.microsoft.com/office/2006/metadata/properties" ma:root="true" ma:fieldsID="c763253227883be4835a99fb9b997cad" ns1:_="" ns2:_="" ns3:_="" ns4:_="">
    <xsd:import namespace="http://schemas.microsoft.com/sharepoint/v3"/>
    <xsd:import namespace="41d6d728-afb5-49e6-a79f-5f3b4d7fb77b"/>
    <xsd:import namespace="8e2ce8b7-93fd-47d4-b6ce-7d3e60c492c9"/>
    <xsd:import namespace="2a2db8c4-56ab-4882-a5d0-0fe8165c6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57479ed-16e3-4c54-a34b-e226e0af4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2c2c1190-4f17-478e-b1b2-58572ef7f49c}" ma:internalName="TaxCatchAll" ma:showField="CatchAllData" ma:web="41d6d728-afb5-49e6-a79f-5f3b4d7fb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AE376008-96D4-4ABA-979E-BB0A4B41A0EB}">
  <ds:schemaRefs>
    <ds:schemaRef ds:uri="http://schemas.microsoft.com/office/2006/metadata/properties"/>
    <ds:schemaRef ds:uri="8e2ce8b7-93fd-47d4-b6ce-7d3e60c492c9"/>
    <ds:schemaRef ds:uri="http://schemas.openxmlformats.org/package/2006/metadata/core-properties"/>
    <ds:schemaRef ds:uri="http://purl.org/dc/elements/1.1/"/>
    <ds:schemaRef ds:uri="http://schemas.microsoft.com/office/infopath/2007/PartnerControls"/>
    <ds:schemaRef ds:uri="http://purl.org/dc/dcmitype/"/>
    <ds:schemaRef ds:uri="2a2db8c4-56ab-4882-a5d0-0fe8165c6658"/>
    <ds:schemaRef ds:uri="http://www.w3.org/XML/1998/namespace"/>
    <ds:schemaRef ds:uri="http://schemas.microsoft.com/office/2006/documentManagement/types"/>
    <ds:schemaRef ds:uri="41d6d728-afb5-49e6-a79f-5f3b4d7fb77b"/>
    <ds:schemaRef ds:uri="http://schemas.microsoft.com/sharepoint/v3"/>
    <ds:schemaRef ds:uri="http://purl.org/dc/terms/"/>
  </ds:schemaRefs>
</ds:datastoreItem>
</file>

<file path=customXml/itemProps3.xml><?xml version="1.0" encoding="utf-8"?>
<ds:datastoreItem xmlns:ds="http://schemas.openxmlformats.org/officeDocument/2006/customXml" ds:itemID="{F14DF96B-FF10-4FAD-8786-BA69140C3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d6d728-afb5-49e6-a79f-5f3b4d7fb77b"/>
    <ds:schemaRef ds:uri="8e2ce8b7-93fd-47d4-b6ce-7d3e60c492c9"/>
    <ds:schemaRef ds:uri="2a2db8c4-56ab-4882-a5d0-0fe8165c6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7b29c01-00f5-4aa6-b8e6-46dfb7264893}" enabled="1" method="Privileged" siteId="{a01f407a-85cb-4a16-98bb-f28e6384bd28}" contentBits="0" removed="0"/>
</clbl:labelList>
</file>

<file path=docProps/app.xml><?xml version="1.0" encoding="utf-8"?>
<Properties xmlns="http://schemas.openxmlformats.org/officeDocument/2006/extended-properties" xmlns:vt="http://schemas.openxmlformats.org/officeDocument/2006/docPropsVTypes">
  <Template/>
  <TotalTime>1</TotalTime>
  <Words>13987</Words>
  <Application>Microsoft Office PowerPoint</Application>
  <PresentationFormat>Widescreen</PresentationFormat>
  <Paragraphs>1314</Paragraphs>
  <Slides>333</Slides>
  <Notes>312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333</vt:i4>
      </vt:variant>
    </vt:vector>
  </HeadingPairs>
  <TitlesOfParts>
    <vt:vector size="340" baseType="lpstr">
      <vt:lpstr>Arial</vt:lpstr>
      <vt:lpstr>Calibri</vt:lpstr>
      <vt:lpstr>Cambria</vt:lpstr>
      <vt:lpstr>Noto Serif</vt:lpstr>
      <vt:lpstr>Oswald</vt:lpstr>
      <vt:lpstr>Roboto</vt:lpstr>
      <vt:lpstr>Office Theme</vt:lpstr>
      <vt:lpstr>2025–26 FAFSA® Preview Presentation</vt:lpstr>
      <vt:lpstr>Topics </vt:lpstr>
      <vt:lpstr>Overview (1 of 4) </vt:lpstr>
      <vt:lpstr>Dependent Student Invites Parent</vt:lpstr>
      <vt:lpstr>Dependent Student FAFSA®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State of Legal Residence</vt:lpstr>
      <vt:lpstr>Dependent Student Provides Consent and Approval</vt:lpstr>
      <vt:lpstr>Dependent Student Provides Consent and Approval (Continued)</vt:lpstr>
      <vt:lpstr>Dependent Student Imports IRS Information </vt:lpstr>
      <vt:lpstr>Dependent Student Imports IRS Information (Continued)</vt:lpstr>
      <vt:lpstr>Dependent Student Personal Circumstances</vt:lpstr>
      <vt:lpstr>Dependent Student Marital Status</vt:lpstr>
      <vt:lpstr>Dependent Student College or Career School Plans</vt:lpstr>
      <vt:lpstr>Dependent Student Personal Circumstances</vt:lpstr>
      <vt:lpstr>Dependent Student Homelessness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Filing Status</vt:lpstr>
      <vt:lpstr>Dependent Student Tax Return Information</vt:lpstr>
      <vt:lpstr>Dependent Student Tax Return Information (Continued)</vt:lpstr>
      <vt:lpstr>Dependent Student Assets</vt:lpstr>
      <vt:lpstr>Introduction: Dependent Student Select Colleges</vt:lpstr>
      <vt:lpstr>Dependent Student College Search</vt:lpstr>
      <vt:lpstr>Dependent Student College Search (Continued)</vt:lpstr>
      <vt:lpstr>Dependent Student College Search (Continued)</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Parent Status Center – My Activity (Continued)</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 and Approval</vt:lpstr>
      <vt:lpstr>Dependent Student’s Parent Provides Consent and Approval (Continued)</vt:lpstr>
      <vt:lpstr>Dependent Student’s Parent Imports IRS Information</vt:lpstr>
      <vt:lpstr>Dependent Student’s Parent Imports IRS Information (Continued)</vt:lpstr>
      <vt:lpstr>Introduction: Dependent Student’s Parent Demographics</vt:lpstr>
      <vt:lpstr>Dependent Student’s Parent Current Marital Status</vt:lpstr>
      <vt:lpstr>Dependent Student’s Parent State of Legal Residence</vt:lpstr>
      <vt:lpstr>Introduction: Dependent Student’s Parent Finances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Parent Starts and Submits a FAFSA® Form Without Student Consent or Signature </vt:lpstr>
      <vt:lpstr>Parent FAFSA® Landing Page</vt:lpstr>
      <vt:lpstr>Parent Log In</vt:lpstr>
      <vt:lpstr>Parent Roles</vt:lpstr>
      <vt:lpstr>Parent’s Student Information </vt:lpstr>
      <vt:lpstr>Parent Onboarding (1 of 4)</vt:lpstr>
      <vt:lpstr>Parent Onboarding (2 of 4)</vt:lpstr>
      <vt:lpstr>Parent Onboarding (3 of 4)</vt:lpstr>
      <vt:lpstr>Parent Onboarding (4 of 4)</vt:lpstr>
      <vt:lpstr>Parent’s Student Identity Information</vt:lpstr>
      <vt:lpstr>Parent’s Student Identity Information (Continued)</vt:lpstr>
      <vt:lpstr>Parent’s Student State of Legal Residence</vt:lpstr>
      <vt:lpstr>Introduction: Parent’s Student Personal Circumstances</vt:lpstr>
      <vt:lpstr>Parent’s Student Marital Status</vt:lpstr>
      <vt:lpstr>Parent’s Student College or Career School Plans</vt:lpstr>
      <vt:lpstr>Parent’s Student Personal Circumstances</vt:lpstr>
      <vt:lpstr>Parent’s Student Homelessness</vt:lpstr>
      <vt:lpstr>Parent’s Student Unusual Circumstances</vt:lpstr>
      <vt:lpstr>Parent’s Student Dependency Status: Dependent Student</vt:lpstr>
      <vt:lpstr>Parent Identity Information</vt:lpstr>
      <vt:lpstr>Parent Identity Information (Continued)</vt:lpstr>
      <vt:lpstr>Parent Provides Consent and Approval</vt:lpstr>
      <vt:lpstr>Parent Provides Consent and Approval (Continued)</vt:lpstr>
      <vt:lpstr>Parent Imports IRS Information</vt:lpstr>
      <vt:lpstr>Parent Imports IRS Information (Continued)</vt:lpstr>
      <vt:lpstr>Introduction: Parent Demographics</vt:lpstr>
      <vt:lpstr>Parent Current Marital Status</vt:lpstr>
      <vt:lpstr>Parent State of Legal Residence</vt:lpstr>
      <vt:lpstr>Introduction: Parent Financials</vt:lpstr>
      <vt:lpstr>Parent Federal Benefits Received </vt:lpstr>
      <vt:lpstr>Parent Tax Filing Status</vt:lpstr>
      <vt:lpstr>Parent Family Size</vt:lpstr>
      <vt:lpstr>Parent Number in College</vt:lpstr>
      <vt:lpstr>Parent Tax Return Information</vt:lpstr>
      <vt:lpstr>Parent Assets</vt:lpstr>
      <vt:lpstr>Parent Review Page</vt:lpstr>
      <vt:lpstr>Parent Signature</vt:lpstr>
      <vt:lpstr>Parent Section Complete</vt:lpstr>
      <vt:lpstr>Parent Section Complete (Continued)</vt:lpstr>
      <vt:lpstr>Introduction: Parent’s Student Demographics</vt:lpstr>
      <vt:lpstr>Parent’s Student Demographic Information</vt:lpstr>
      <vt:lpstr>Parent’s Student Race and Ethnicity </vt:lpstr>
      <vt:lpstr>Parent’s Student Citizenship Status </vt:lpstr>
      <vt:lpstr>Parent Education Status</vt:lpstr>
      <vt:lpstr>Parent Killed in Line of Duty</vt:lpstr>
      <vt:lpstr>Parent’s Student High School Completion Status</vt:lpstr>
      <vt:lpstr>Parent’s Student High School Information</vt:lpstr>
      <vt:lpstr>Parent Confirms High School</vt:lpstr>
      <vt:lpstr>Introduction: Parent’s Student Financials</vt:lpstr>
      <vt:lpstr>Parent’s Student Tax Filing Status</vt:lpstr>
      <vt:lpstr>Parent’s Student Tax Return Information </vt:lpstr>
      <vt:lpstr>Parent’s Student Tax Return Information (Continued)</vt:lpstr>
      <vt:lpstr>Parent’s Student Assets</vt:lpstr>
      <vt:lpstr>Introduction: Parent Select Colleges</vt:lpstr>
      <vt:lpstr>Parent College Search</vt:lpstr>
      <vt:lpstr>Parent Selected Colleges</vt:lpstr>
      <vt:lpstr>Parent’s Student Review Page </vt:lpstr>
      <vt:lpstr>Parent’s Student Review Page (Continued)</vt:lpstr>
      <vt:lpstr>Parent Receives Student Missing Consent Message</vt:lpstr>
      <vt:lpstr>Parent’s Student Section Complete</vt:lpstr>
      <vt:lpstr>Independent Student Invites  Student Spouse</vt:lpstr>
      <vt:lpstr>Married Student FAFSA® Form Landing Page</vt:lpstr>
      <vt:lpstr>Married Student Log In</vt:lpstr>
      <vt:lpstr>Married Student Roles</vt:lpstr>
      <vt:lpstr>Married Student Onboarding (1 of 4)</vt:lpstr>
      <vt:lpstr>Married Student Onboarding (2 of 4)</vt:lpstr>
      <vt:lpstr>Married Student Onboarding (3 of 4)</vt:lpstr>
      <vt:lpstr>Married Student Onboarding (4 of 4)</vt:lpstr>
      <vt:lpstr>Married Student Identity Information</vt:lpstr>
      <vt:lpstr>Married Student Identity Information (Continued)</vt:lpstr>
      <vt:lpstr>Married Student State of Legal Residence</vt:lpstr>
      <vt:lpstr>Married Student Provides Consent and Approval</vt:lpstr>
      <vt:lpstr>Married Student Provides Consent and Approval (Continued)</vt:lpstr>
      <vt:lpstr>Married Student Imports IRS Information</vt:lpstr>
      <vt:lpstr>Married Student Imports IRS Information (Continued)</vt:lpstr>
      <vt:lpstr>Introduction: Married Student Personal Circumstances</vt:lpstr>
      <vt:lpstr>Married Student Marital Status</vt:lpstr>
      <vt:lpstr>Married Student College or Career School Plans</vt:lpstr>
      <vt:lpstr>Married Student Personal Circumstances</vt:lpstr>
      <vt:lpstr>Married Student Homelessness</vt:lpstr>
      <vt:lpstr>Married Student Dependency Status: Independent Student</vt:lpstr>
      <vt:lpstr>Introduction: Married Student Demographics</vt:lpstr>
      <vt:lpstr>Married Student Demographic Information</vt:lpstr>
      <vt:lpstr>Married Student Race and Ethnicity</vt:lpstr>
      <vt:lpstr>Married Student Citizenship Status </vt:lpstr>
      <vt:lpstr>Married Student’s Parent Education Status</vt:lpstr>
      <vt:lpstr>Married Student’s Parent Killed in Line of Duty</vt:lpstr>
      <vt:lpstr>Married Student High School Completion Status</vt:lpstr>
      <vt:lpstr>Married Student High School Information</vt:lpstr>
      <vt:lpstr>Married Student Confirms High School</vt:lpstr>
      <vt:lpstr>Introduction: Married Student Financials</vt:lpstr>
      <vt:lpstr>Married Student Federal Benefits Received </vt:lpstr>
      <vt:lpstr>Married Student Tax Filing Status</vt:lpstr>
      <vt:lpstr>Married Student Family Size</vt:lpstr>
      <vt:lpstr>Married Student Number in College</vt:lpstr>
      <vt:lpstr>Married Student Tax Return Information</vt:lpstr>
      <vt:lpstr>Married Student Assets</vt:lpstr>
      <vt:lpstr>Invite Spouse to Your FAFSA® Form</vt:lpstr>
      <vt:lpstr>Introduction: Married Student Select Colleges</vt:lpstr>
      <vt:lpstr>Married Student College Search</vt:lpstr>
      <vt:lpstr>Married Student Selected Colleges</vt:lpstr>
      <vt:lpstr>Married Student Review Page</vt:lpstr>
      <vt:lpstr>Married Student Signature</vt:lpstr>
      <vt:lpstr>Married Student Signature (Continued)</vt:lpstr>
      <vt:lpstr>Married Student Section Complete</vt:lpstr>
      <vt:lpstr>Married Student Section Complete (Continued)</vt:lpstr>
      <vt:lpstr>Student Spouse Email</vt:lpstr>
      <vt:lpstr>Student Spouse Log In</vt:lpstr>
      <vt:lpstr>Student Spouse Status Center – My Activity </vt:lpstr>
      <vt:lpstr>Student Spouse Status Center – My Activity (Continued)</vt:lpstr>
      <vt:lpstr>Student Spouse Contributing to the FAFSA® Form</vt:lpstr>
      <vt:lpstr>Student Spouse Identity Information</vt:lpstr>
      <vt:lpstr>Student Spouse Provides Consent and Approval</vt:lpstr>
      <vt:lpstr>Student Spouse Provides Consent and Approval (Continued)</vt:lpstr>
      <vt:lpstr>Student Spouse Imports IRS Information</vt:lpstr>
      <vt:lpstr>Student Spouse Imports IRS Information (Continued)</vt:lpstr>
      <vt:lpstr>Introduction: Student Spouse Financials</vt:lpstr>
      <vt:lpstr>Student Spouse Tax Filing Status</vt:lpstr>
      <vt:lpstr>Student Spouse Tax Return Information</vt:lpstr>
      <vt:lpstr>Student Spouse Review Page</vt:lpstr>
      <vt:lpstr>Student Spouse Signature</vt:lpstr>
      <vt:lpstr>Student Spouse Confirmation</vt:lpstr>
      <vt:lpstr>Independent Student Who Is Single and a Non-Tax Filer </vt:lpstr>
      <vt:lpstr>Independent Student FAFSA® Form Landing Page</vt:lpstr>
      <vt:lpstr>Independent Student Log In</vt:lpstr>
      <vt:lpstr>Independent Student Roles</vt:lpstr>
      <vt:lpstr>Independent Student Onboarding (1 of 4)</vt:lpstr>
      <vt:lpstr>Independent Student Onboarding (2 of 4)</vt:lpstr>
      <vt:lpstr>Independent Student Onboarding (3 of 4)</vt:lpstr>
      <vt:lpstr>Independent Student Onboarding (4 of 4)</vt:lpstr>
      <vt:lpstr>Independent Student Identity Information</vt:lpstr>
      <vt:lpstr>Independent Student Identity Information (Continued)</vt:lpstr>
      <vt:lpstr>Independent Student State Of Legal Residence</vt:lpstr>
      <vt:lpstr>Independent Student Provides Consent and Approval</vt:lpstr>
      <vt:lpstr>Independent Student Provides Consent and Approval (Continued)</vt:lpstr>
      <vt:lpstr>Independent Student Imports IRS Information</vt:lpstr>
      <vt:lpstr>Independent Student Imports IRS Information (Continued)</vt:lpstr>
      <vt:lpstr>Independent Student Personal Circumstances</vt:lpstr>
      <vt:lpstr>Independent Student Marital Status</vt:lpstr>
      <vt:lpstr>Independent Student College or Career School Plans</vt:lpstr>
      <vt:lpstr>Independent Student Personal Circumstances</vt:lpstr>
      <vt:lpstr>Independent Student Homelessness</vt:lpstr>
      <vt:lpstr>Student Dependency Status: Independent Student</vt:lpstr>
      <vt:lpstr>Introduction: Independent Student Demographics</vt:lpstr>
      <vt:lpstr>Independent Student Demographic Information</vt:lpstr>
      <vt:lpstr>Independent Student Race and Ethnicity</vt:lpstr>
      <vt:lpstr>Independent Student Race and Ethnicity (Continued)</vt:lpstr>
      <vt:lpstr>Independent Student Citizenship Status </vt:lpstr>
      <vt:lpstr>Independent Student’s Parent Education Status</vt:lpstr>
      <vt:lpstr>Independent Student’s Parent Killed in Line of Duty</vt:lpstr>
      <vt:lpstr>Independent High School Completion Status</vt:lpstr>
      <vt:lpstr>Independent Student High School Information</vt:lpstr>
      <vt:lpstr>Independent Student Confirms High School</vt:lpstr>
      <vt:lpstr>Introduction: Independent Student Financials</vt:lpstr>
      <vt:lpstr>Independent Student Federal Benefits </vt:lpstr>
      <vt:lpstr>Independent Student Tax Filing Status</vt:lpstr>
      <vt:lpstr>Independent Student Number in College </vt:lpstr>
      <vt:lpstr>Introduction: Independent Student Select Colleges</vt:lpstr>
      <vt:lpstr>Independent Student College Search</vt:lpstr>
      <vt:lpstr>Independent Student Selected Colleges</vt:lpstr>
      <vt:lpstr>Independent Student Review Page </vt:lpstr>
      <vt:lpstr>Independent Student Signature</vt:lpstr>
      <vt:lpstr>Independent Student Signature (Continued)</vt:lpstr>
      <vt:lpstr>Independent Student Confirmation Page</vt:lpstr>
      <vt:lpstr>Independent Student Confirmation Page (Continued)</vt:lpstr>
      <vt:lpstr>FAFSA Submission Summary</vt:lpstr>
      <vt:lpstr>FAFSA Submission Summary Landing Page</vt:lpstr>
      <vt:lpstr>Eligibility Overview</vt:lpstr>
      <vt:lpstr>Eligibility Overview (Continued)</vt:lpstr>
      <vt:lpstr>FAFSA Form Answers </vt:lpstr>
      <vt:lpstr>FAFSA Form Answers (Continued)</vt:lpstr>
      <vt:lpstr>FAFSA Form Answers Contributors</vt:lpstr>
      <vt:lpstr>School Information </vt:lpstr>
      <vt:lpstr>Next Steps </vt:lpstr>
      <vt:lpstr>More Resources </vt:lpstr>
      <vt:lpstr>Dependent Student and Direct Unsubsidized Loan </vt:lpstr>
      <vt:lpstr>Dependency Status: Dependent Student</vt:lpstr>
      <vt:lpstr>Dependent Student Selects Direct Unsubsidized Loan Only </vt:lpstr>
      <vt:lpstr>Unaccompanied Homeless Youth</vt:lpstr>
      <vt:lpstr>Student Homelessness</vt:lpstr>
      <vt:lpstr>Impact of Unaccompanied Homeless Youth Status </vt:lpstr>
      <vt:lpstr>Provisionally Independent Student</vt:lpstr>
      <vt:lpstr>Student Unusual Circumstances</vt:lpstr>
      <vt:lpstr>Impact of Provisionally Independent Status </vt:lpstr>
      <vt:lpstr>Student Adds Schools to FAFSA® Form</vt:lpstr>
      <vt:lpstr>Add Schools Log In</vt:lpstr>
      <vt:lpstr>Add Schools Dashboard</vt:lpstr>
      <vt:lpstr>Add Schools Details</vt:lpstr>
      <vt:lpstr>Add Schools Details (Continued)</vt:lpstr>
      <vt:lpstr>Add Schools Onboarding</vt:lpstr>
      <vt:lpstr>Add Schools Selected Colleges and Career Schools</vt:lpstr>
      <vt:lpstr>Add Schools Selected Colleges and Career Schools (Continued)</vt:lpstr>
      <vt:lpstr>Add Schools College Search</vt:lpstr>
      <vt:lpstr>Add Schools College Search (Continued)</vt:lpstr>
      <vt:lpstr>Add Schools Selected Colleges</vt:lpstr>
      <vt:lpstr>Add Schools Review Changes Page </vt:lpstr>
      <vt:lpstr>Sign and Submit Changes to the FAFSA Form </vt:lpstr>
      <vt:lpstr>Sign and Submit Changes to the FAFSA Form (Continued)</vt:lpstr>
      <vt:lpstr>Add Schools Confirmation</vt:lpstr>
      <vt:lpstr>Student Submits a FAFSA® Correction to Homeless Determination</vt:lpstr>
      <vt:lpstr>Homeless Determination Correction Log In</vt:lpstr>
      <vt:lpstr>Homeless Determination Correction Dashboard</vt:lpstr>
      <vt:lpstr>Homeless Determination Correction Details</vt:lpstr>
      <vt:lpstr>Homeless Determination Correction Onboarding </vt:lpstr>
      <vt:lpstr>Homeless Determination Correction Select Correction Type</vt:lpstr>
      <vt:lpstr>Homeless Determination Correction Select Correction Type (Continued)</vt:lpstr>
      <vt:lpstr>Homeless Determination Correction Section Summary</vt:lpstr>
      <vt:lpstr>Homeless Determination Correction Marital Status</vt:lpstr>
      <vt:lpstr>Homeless Determination Correction College or Career School Plans</vt:lpstr>
      <vt:lpstr>Homeless Determination Correction Personal Circumstances</vt:lpstr>
      <vt:lpstr>Homeless Determination Correction Other Circumstances</vt:lpstr>
      <vt:lpstr>Homeless Determination Correction Other  Circumstances (Continued)</vt:lpstr>
      <vt:lpstr>Homeless Determination Correction Dependency Status</vt:lpstr>
      <vt:lpstr>Homeless Determination Correction Demographic Information</vt:lpstr>
      <vt:lpstr>Homeless Determination Correction Review Changes Page</vt:lpstr>
      <vt:lpstr>Homeless Determination Correction Signature</vt:lpstr>
      <vt:lpstr>PowerPoint Presentation</vt:lpstr>
      <vt:lpstr>Student Manages FAFSA® Contributors</vt:lpstr>
      <vt:lpstr>Manage FAFSA® Contributors Log In</vt:lpstr>
      <vt:lpstr>Manage FAFSA® Contributors Dashboard</vt:lpstr>
      <vt:lpstr>Manage FAFSA® Contributors Details</vt:lpstr>
      <vt:lpstr>Manage FAFSA® Contributors Details (Continued)</vt:lpstr>
      <vt:lpstr>Manage FAFSA® Contributors Onboarding</vt:lpstr>
      <vt:lpstr>Manage FAFSA® Contributors Update Contributor</vt:lpstr>
      <vt:lpstr>Manage FAFSA® Contributors Update Contributor Details</vt:lpstr>
      <vt:lpstr>Manage FAFSA® Contributors Update Contributor Details (Continued)</vt:lpstr>
      <vt:lpstr>Manage FAFSA® Contributors Invite Sent </vt:lpstr>
      <vt:lpstr>Manage FAFSA® Contributors Correction Details</vt:lpstr>
      <vt:lpstr>Manage FAFSA® Contributors Section Summary</vt:lpstr>
      <vt:lpstr>Manage FAFSA® Contributors Section Summary (Continued)</vt:lpstr>
      <vt:lpstr>Manage FAFSA® Contributors Section Summary (Pop-Up) 1</vt:lpstr>
      <vt:lpstr>Manage FAFSA® Contributors Student Spouse Section Summary</vt:lpstr>
      <vt:lpstr>Manage FAFSA® Contributors Section Summary (Pop-Up) 2</vt:lpstr>
      <vt:lpstr>Manage FAFSA® Contributors Student Spouse Identity Information</vt:lpstr>
      <vt:lpstr>Manage FAFSA® Contributors Student Spouse Finances</vt:lpstr>
      <vt:lpstr>Manage FAFSA® Contributors Student Spouse  Tax Return Information</vt:lpstr>
      <vt:lpstr>Manage FAFSA® Contributors Student Spouse  Tax Return Information (Continued)</vt:lpstr>
      <vt:lpstr>Manage FAFSA® Contributors Review Changes Page</vt:lpstr>
      <vt:lpstr>Manage FAFSA® Contributors Signature</vt:lpstr>
      <vt:lpstr>Manage FAFSA® Contributors Signature (Pop Up)</vt:lpstr>
      <vt:lpstr>Manage FAFSA® Contributors Confirmation</vt:lpstr>
      <vt:lpstr>Parent Submits a Required FAFSA® Correction for Missing Consent and Approval</vt:lpstr>
      <vt:lpstr>Consent and Approval Correction Log In</vt:lpstr>
      <vt:lpstr>Consent and Approval Correction Dashboard</vt:lpstr>
      <vt:lpstr>Consent and Approval Correction Details</vt:lpstr>
      <vt:lpstr>Consent and Approval Correction Onboarding</vt:lpstr>
      <vt:lpstr>Consent and Approval Correction Provide Consent and Approval</vt:lpstr>
      <vt:lpstr>Consent and Approval Correction Provide Consent and Approval (Continued)</vt:lpstr>
      <vt:lpstr>Consent and Approval Correction Review Changes Page</vt:lpstr>
      <vt:lpstr>Consent Loading Page</vt:lpstr>
      <vt:lpstr>Consent Results Page</vt:lpstr>
      <vt:lpstr>Consent and Approval Correction Signature</vt:lpstr>
      <vt:lpstr>Consent and Approval Correction Confirmation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Chaja Pinkard</cp:lastModifiedBy>
  <cp:revision>19</cp:revision>
  <dcterms:created xsi:type="dcterms:W3CDTF">2020-06-18T13:31:15Z</dcterms:created>
  <dcterms:modified xsi:type="dcterms:W3CDTF">2024-11-16T16:21:16Z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y fmtid="{D5CDD505-2E9C-101B-9397-08002B2CF9AE}" pid="6" name="Order">
    <vt:lpwstr>68659400.0000000</vt:lpwstr>
  </property>
  <property fmtid="{D5CDD505-2E9C-101B-9397-08002B2CF9AE}" pid="7" name="MSIP_Label_7f2bf3fa-7640-45a1-8ef1-3afb2421d8f3_Enabled">
    <vt:lpwstr>true</vt:lpwstr>
  </property>
  <property fmtid="{D5CDD505-2E9C-101B-9397-08002B2CF9AE}" pid="8" name="MSIP_Label_7f2bf3fa-7640-45a1-8ef1-3afb2421d8f3_SetDate">
    <vt:lpwstr>2024-04-22T13:56:11Z</vt:lpwstr>
  </property>
  <property fmtid="{D5CDD505-2E9C-101B-9397-08002B2CF9AE}" pid="9" name="MSIP_Label_7f2bf3fa-7640-45a1-8ef1-3afb2421d8f3_Method">
    <vt:lpwstr>Standard</vt:lpwstr>
  </property>
  <property fmtid="{D5CDD505-2E9C-101B-9397-08002B2CF9AE}" pid="10" name="MSIP_Label_7f2bf3fa-7640-45a1-8ef1-3afb2421d8f3_Name">
    <vt:lpwstr>Confidential</vt:lpwstr>
  </property>
  <property fmtid="{D5CDD505-2E9C-101B-9397-08002B2CF9AE}" pid="11" name="MSIP_Label_7f2bf3fa-7640-45a1-8ef1-3afb2421d8f3_SiteId">
    <vt:lpwstr>a01f407a-85cb-4a16-98bb-f28e6384bd28</vt:lpwstr>
  </property>
  <property fmtid="{D5CDD505-2E9C-101B-9397-08002B2CF9AE}" pid="12" name="MSIP_Label_7f2bf3fa-7640-45a1-8ef1-3afb2421d8f3_ActionId">
    <vt:lpwstr>541671d2-d69d-4745-afce-622fe1ee7e30</vt:lpwstr>
  </property>
  <property fmtid="{D5CDD505-2E9C-101B-9397-08002B2CF9AE}" pid="13" name="MSIP_Label_7f2bf3fa-7640-45a1-8ef1-3afb2421d8f3_ContentBits">
    <vt:lpwstr>0</vt:lpwstr>
  </property>
</Properties>
</file>