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9" r:id="rId5"/>
    <p:sldId id="257" r:id="rId6"/>
    <p:sldId id="258" r:id="rId7"/>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1BE871-812C-C012-F75C-4981E2409DDE}" v="365" dt="2023-08-09T13:58:25.4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2429"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404498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0212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09879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3193297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02232A-8F6D-4329-A7E8-2BE2346F4D51}"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93685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02232A-8F6D-4329-A7E8-2BE2346F4D51}"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85302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02232A-8F6D-4329-A7E8-2BE2346F4D51}" type="datetimeFigureOut">
              <a:rPr lang="en-US" smtClean="0"/>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19006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02232A-8F6D-4329-A7E8-2BE2346F4D51}" type="datetimeFigureOut">
              <a:rPr lang="en-US" smtClean="0"/>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256412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2232A-8F6D-4329-A7E8-2BE2346F4D51}" type="datetimeFigureOut">
              <a:rPr lang="en-US" smtClean="0"/>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3136091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402232A-8F6D-4329-A7E8-2BE2346F4D51}"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41376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402232A-8F6D-4329-A7E8-2BE2346F4D51}"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358481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402232A-8F6D-4329-A7E8-2BE2346F4D51}" type="datetimeFigureOut">
              <a:rPr lang="en-US" smtClean="0"/>
              <a:t>8/9/2023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6B0CD540-BE58-4814-9F59-E0D699D81B00}" type="slidenum">
              <a:rPr lang="en-US" smtClean="0"/>
              <a:t>‹#›</a:t>
            </a:fld>
            <a:endParaRPr lang="en-US"/>
          </a:p>
        </p:txBody>
      </p:sp>
    </p:spTree>
    <p:extLst>
      <p:ext uri="{BB962C8B-B14F-4D97-AF65-F5344CB8AC3E}">
        <p14:creationId xmlns:p14="http://schemas.microsoft.com/office/powerpoint/2010/main" val="4236094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hyperlink" Target="https://www.georgiastandards.org/Georgia-Standards/Pages/Math-9-12.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2/2e/Notecard.jpg"/>
          <p:cNvPicPr>
            <a:picLocks noChangeAspect="1" noChangeArrowheads="1"/>
          </p:cNvPicPr>
          <p:nvPr/>
        </p:nvPicPr>
        <p:blipFill rotWithShape="1">
          <a:blip r:embed="rId2">
            <a:extLst>
              <a:ext uri="{28A0092B-C50C-407E-A947-70E740481C1C}">
                <a14:useLocalDpi xmlns:a14="http://schemas.microsoft.com/office/drawing/2010/main" val="0"/>
              </a:ext>
            </a:extLst>
          </a:blip>
          <a:srcRect b="11219"/>
          <a:stretch/>
        </p:blipFill>
        <p:spPr bwMode="auto">
          <a:xfrm>
            <a:off x="3984218" y="1325901"/>
            <a:ext cx="3559582" cy="1679232"/>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9288" y="1388699"/>
            <a:ext cx="3627120"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Pre-Calculus</a:t>
            </a:r>
          </a:p>
        </p:txBody>
      </p:sp>
      <p:sp>
        <p:nvSpPr>
          <p:cNvPr id="6" name="TextBox 5"/>
          <p:cNvSpPr txBox="1"/>
          <p:nvPr/>
        </p:nvSpPr>
        <p:spPr>
          <a:xfrm>
            <a:off x="414204" y="1898268"/>
            <a:ext cx="3576485"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Lucida Handwriting" panose="03010101010101010101" pitchFamily="66" charset="0"/>
              </a:rPr>
              <a:t>syllabus</a:t>
            </a:r>
          </a:p>
        </p:txBody>
      </p:sp>
      <p:sp>
        <p:nvSpPr>
          <p:cNvPr id="5" name="TextBox 4"/>
          <p:cNvSpPr txBox="1"/>
          <p:nvPr/>
        </p:nvSpPr>
        <p:spPr>
          <a:xfrm>
            <a:off x="3960895" y="1863548"/>
            <a:ext cx="3536265" cy="113877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effectLst/>
                <a:uLnTx/>
                <a:uFillTx/>
                <a:latin typeface="Century Gothic"/>
              </a:rPr>
              <a:t>Room: </a:t>
            </a:r>
            <a:r>
              <a:rPr lang="en-US" b="1" dirty="0">
                <a:latin typeface="Century Gothic"/>
              </a:rPr>
              <a:t>S215</a:t>
            </a:r>
            <a:endParaRPr kumimoji="0" lang="en-US" sz="1800" b="1" i="0" u="none" strike="noStrike" kern="1200" cap="none" spc="0" normalizeH="0" baseline="0" noProof="0" dirty="0">
              <a:ln>
                <a:noFill/>
              </a:ln>
              <a:effectLst/>
              <a:uLnTx/>
              <a:uFillTx/>
              <a:latin typeface="Century Gothic" panose="020B0502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effectLst/>
                <a:uLnTx/>
                <a:uFillTx/>
                <a:latin typeface="Century Gothic"/>
              </a:rPr>
              <a:t>Email: </a:t>
            </a:r>
            <a:r>
              <a:rPr lang="en-US" sz="1400" b="1" u="sng" dirty="0">
                <a:latin typeface="Century Gothic"/>
              </a:rPr>
              <a:t>dcagle@cartersvilleschools.org</a:t>
            </a:r>
            <a:endParaRPr lang="en-US" sz="1400" b="1" dirty="0">
              <a:latin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Phone: 770)382-3200</a:t>
            </a:r>
          </a:p>
        </p:txBody>
      </p:sp>
      <p:pic>
        <p:nvPicPr>
          <p:cNvPr id="1030" name="Picture 6" descr="https://pixabay.com/static/uploads/photo/2015/06/11/00/55/laptop-805406_960_7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365600">
            <a:off x="6504303" y="3120590"/>
            <a:ext cx="977048" cy="593353"/>
          </a:xfrm>
          <a:prstGeom prst="rect">
            <a:avLst/>
          </a:prstGeom>
          <a:noFill/>
          <a:extLst>
            <a:ext uri="{909E8E84-426E-40DD-AFC4-6F175D3DCCD1}">
              <a14:hiddenFill xmlns:a14="http://schemas.microsoft.com/office/drawing/2010/main">
                <a:solidFill>
                  <a:srgbClr val="FFFFFF"/>
                </a:solidFill>
              </a14:hiddenFill>
            </a:ext>
          </a:extLst>
        </p:spPr>
      </p:pic>
      <p:sp>
        <p:nvSpPr>
          <p:cNvPr id="13" name="Folded Corner 12"/>
          <p:cNvSpPr/>
          <p:nvPr/>
        </p:nvSpPr>
        <p:spPr>
          <a:xfrm rot="21077504">
            <a:off x="226412" y="3394230"/>
            <a:ext cx="1208776" cy="1106246"/>
          </a:xfrm>
          <a:prstGeom prst="foldedCorner">
            <a:avLst/>
          </a:prstGeom>
          <a:solidFill>
            <a:srgbClr val="74D1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p:cNvGrpSpPr/>
          <p:nvPr/>
        </p:nvGrpSpPr>
        <p:grpSpPr>
          <a:xfrm>
            <a:off x="212443" y="233072"/>
            <a:ext cx="7331357" cy="1013152"/>
            <a:chOff x="212443" y="233072"/>
            <a:chExt cx="7615854" cy="1052468"/>
          </a:xfrm>
        </p:grpSpPr>
        <p:pic>
          <p:nvPicPr>
            <p:cNvPr id="1028" name="Picture 4" descr="https://pixabay.com/static/uploads/photo/2015/12/06/04/39/banners-1079105_960_72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443"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https://pixabay.com/static/uploads/photo/2015/12/06/04/39/banners-1079105_960_72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51061"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https://pixabay.com/static/uploads/photo/2015/12/06/04/39/banners-1079105_960_72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89679"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TextBox 28"/>
          <p:cNvSpPr txBox="1"/>
          <p:nvPr/>
        </p:nvSpPr>
        <p:spPr>
          <a:xfrm>
            <a:off x="3157470" y="1511750"/>
            <a:ext cx="5154999" cy="492443"/>
          </a:xfrm>
          <a:prstGeom prst="rect">
            <a:avLst/>
          </a:prstGeom>
          <a:noFill/>
        </p:spPr>
        <p:txBody>
          <a:bodyPr wrap="square" lIns="91440" tIns="45720" rIns="91440" bIns="45720" rtlCol="0" anchor="t">
            <a:spAutoFit/>
          </a:bodyPr>
          <a:lstStyle/>
          <a:p>
            <a:pPr algn="ctr" defTabSz="914400">
              <a:defRPr/>
            </a:pPr>
            <a:r>
              <a:rPr lang="en-US" sz="2500" dirty="0">
                <a:latin typeface="Lucida Handwriting"/>
              </a:rPr>
              <a:t>Coach David Cagle</a:t>
            </a:r>
            <a:endParaRPr lang="en-US" sz="25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sp>
        <p:nvSpPr>
          <p:cNvPr id="30" name="TextBox 29"/>
          <p:cNvSpPr txBox="1"/>
          <p:nvPr/>
        </p:nvSpPr>
        <p:spPr>
          <a:xfrm>
            <a:off x="4266149" y="3233349"/>
            <a:ext cx="239061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err="1">
                <a:solidFill>
                  <a:prstClr val="black"/>
                </a:solidFill>
                <a:latin typeface="Lucida Handwriting" panose="03010101010101010101" pitchFamily="66" charset="0"/>
              </a:rPr>
              <a:t>Te</a:t>
            </a:r>
            <a:r>
              <a:rPr kumimoji="0" lang="en-US" sz="2400" b="0" i="0" u="none" strike="noStrike" kern="1200" cap="none" spc="0" normalizeH="0" baseline="0" noProof="0" dirty="0" err="1">
                <a:ln>
                  <a:noFill/>
                </a:ln>
                <a:solidFill>
                  <a:prstClr val="black"/>
                </a:solidFill>
                <a:effectLst/>
                <a:uLnTx/>
                <a:uFillTx/>
                <a:latin typeface="Lucida Handwriting" panose="03010101010101010101" pitchFamily="66" charset="0"/>
              </a:rPr>
              <a:t>chnology</a:t>
            </a:r>
            <a:endParaRPr kumimoji="0" lang="en-US" sz="24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sp>
        <p:nvSpPr>
          <p:cNvPr id="25" name="TextBox 24"/>
          <p:cNvSpPr txBox="1"/>
          <p:nvPr/>
        </p:nvSpPr>
        <p:spPr>
          <a:xfrm>
            <a:off x="4009584" y="3680567"/>
            <a:ext cx="3236331" cy="1107996"/>
          </a:xfrm>
          <a:prstGeom prst="rect">
            <a:avLst/>
          </a:prstGeom>
          <a:noFill/>
        </p:spPr>
        <p:txBody>
          <a:bodyPr wrap="square" lIns="91440" tIns="45720" rIns="91440" bIns="45720" rtlCol="0" anchor="t">
            <a:spAutoFit/>
          </a:bodyPr>
          <a:lstStyle/>
          <a:p>
            <a:pPr marR="0" lvl="0" algn="ctr" defTabSz="914400" rtl="0" eaLnBrk="1" fontAlgn="auto" latinLnBrk="0" hangingPunct="1">
              <a:lnSpc>
                <a:spcPct val="100000"/>
              </a:lnSpc>
              <a:spcBef>
                <a:spcPts val="0"/>
              </a:spcBef>
              <a:spcAft>
                <a:spcPts val="0"/>
              </a:spcAft>
              <a:buClrTx/>
              <a:buSzTx/>
              <a:tabLst/>
              <a:defRPr/>
            </a:pPr>
            <a:endParaRPr lang="en-US" sz="1100" noProof="0" dirty="0">
              <a:solidFill>
                <a:prstClr val="black"/>
              </a:solidFill>
              <a:latin typeface="Century Gothic" panose="020B0502020202020204" pitchFamily="34" charset="0"/>
            </a:endParaRPr>
          </a:p>
          <a:p>
            <a:pPr marR="0" lvl="0" algn="ctr" defTabSz="914400" rtl="0" eaLnBrk="1" fontAlgn="auto" latinLnBrk="0" hangingPunct="1">
              <a:lnSpc>
                <a:spcPct val="100000"/>
              </a:lnSpc>
              <a:spcBef>
                <a:spcPts val="0"/>
              </a:spcBef>
              <a:spcAft>
                <a:spcPts val="0"/>
              </a:spcAft>
              <a:buClrTx/>
              <a:buSzTx/>
              <a:tabLst/>
              <a:defRPr/>
            </a:pPr>
            <a:r>
              <a:rPr kumimoji="0" lang="en-US" sz="1100" b="1" i="0" u="none" strike="noStrike" kern="1200" cap="none" spc="0" normalizeH="0" baseline="0" dirty="0">
                <a:ln>
                  <a:noFill/>
                </a:ln>
                <a:effectLst/>
                <a:uLnTx/>
                <a:uFillTx/>
                <a:latin typeface="Century Gothic"/>
              </a:rPr>
              <a:t>Schoology</a:t>
            </a:r>
            <a:r>
              <a:rPr kumimoji="0" lang="en-US" sz="1100" b="0" i="0" u="none" strike="noStrike" kern="1200" cap="none" spc="0" normalizeH="0" baseline="0" dirty="0">
                <a:ln>
                  <a:noFill/>
                </a:ln>
                <a:effectLst/>
                <a:uLnTx/>
                <a:uFillTx/>
                <a:latin typeface="Century Gothic"/>
              </a:rPr>
              <a:t> will be used to post weekly agendas, class notes, handouts and various resources.</a:t>
            </a:r>
            <a:r>
              <a:rPr kumimoji="0" lang="en-US" sz="1100" b="0" i="0" u="none" strike="noStrike" kern="1200" cap="none" spc="0" normalizeH="0" dirty="0">
                <a:ln>
                  <a:noFill/>
                </a:ln>
                <a:effectLst/>
                <a:uLnTx/>
                <a:uFillTx/>
                <a:latin typeface="Century Gothic"/>
              </a:rPr>
              <a:t> Students can access this through the CHS homepage and login with their lunch number and birthday. </a:t>
            </a:r>
            <a:endPar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32" name="TextBox 31"/>
          <p:cNvSpPr txBox="1"/>
          <p:nvPr/>
        </p:nvSpPr>
        <p:spPr>
          <a:xfrm>
            <a:off x="169464" y="2742039"/>
            <a:ext cx="3651693"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Lucida Handwriting" panose="03010101010101010101" pitchFamily="66" charset="0"/>
              </a:rPr>
              <a:t>R</a:t>
            </a:r>
            <a:r>
              <a:rPr kumimoji="0" lang="en-US" sz="2400" b="0" i="0" u="none" strike="noStrike" kern="1200" cap="none" spc="0" normalizeH="0" baseline="0" noProof="0" dirty="0" err="1">
                <a:ln>
                  <a:noFill/>
                </a:ln>
                <a:solidFill>
                  <a:prstClr val="black"/>
                </a:solidFill>
                <a:effectLst/>
                <a:uLnTx/>
                <a:uFillTx/>
                <a:latin typeface="Lucida Handwriting" panose="03010101010101010101" pitchFamily="66" charset="0"/>
              </a:rPr>
              <a:t>equired</a:t>
            </a:r>
            <a:r>
              <a:rPr kumimoji="0" lang="en-US" sz="2400" b="0" i="0" u="none" strike="noStrike" kern="1200" cap="none" spc="0" normalizeH="0" baseline="0" noProof="0" dirty="0">
                <a:ln>
                  <a:noFill/>
                </a:ln>
                <a:solidFill>
                  <a:prstClr val="black"/>
                </a:solidFill>
                <a:effectLst/>
                <a:uLnTx/>
                <a:uFillTx/>
                <a:latin typeface="Lucida Handwriting" panose="03010101010101010101" pitchFamily="66" charset="0"/>
              </a:rPr>
              <a:t> </a:t>
            </a:r>
            <a:r>
              <a:rPr lang="en-US" sz="2400" dirty="0">
                <a:solidFill>
                  <a:prstClr val="black"/>
                </a:solidFill>
                <a:latin typeface="Lucida Handwriting" panose="03010101010101010101" pitchFamily="66" charset="0"/>
              </a:rPr>
              <a:t>M</a:t>
            </a:r>
            <a:r>
              <a:rPr kumimoji="0" lang="en-US" sz="2400" b="0" i="0" u="none" strike="noStrike" kern="1200" cap="none" spc="0" normalizeH="0" baseline="0" noProof="0" dirty="0" err="1">
                <a:ln>
                  <a:noFill/>
                </a:ln>
                <a:solidFill>
                  <a:prstClr val="black"/>
                </a:solidFill>
                <a:effectLst/>
                <a:uLnTx/>
                <a:uFillTx/>
                <a:latin typeface="Lucida Handwriting" panose="03010101010101010101" pitchFamily="66" charset="0"/>
              </a:rPr>
              <a:t>aterials</a:t>
            </a:r>
            <a:endParaRPr kumimoji="0" lang="en-US" sz="24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pic>
        <p:nvPicPr>
          <p:cNvPr id="1050" name="Picture 26" descr="https://upload.wikimedia.org/wikipedia/commons/thumb/9/9e/Thumbs-up-icon-left.svg/2000px-Thumbs-up-icon-left.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66421" y="5055457"/>
            <a:ext cx="338711" cy="547643"/>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p:cNvSpPr txBox="1"/>
          <p:nvPr/>
        </p:nvSpPr>
        <p:spPr>
          <a:xfrm>
            <a:off x="2980" y="5084631"/>
            <a:ext cx="3681194"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dirty="0">
                <a:solidFill>
                  <a:prstClr val="black"/>
                </a:solidFill>
                <a:latin typeface="Lucida Handwriting" panose="03010101010101010101" pitchFamily="66" charset="0"/>
              </a:rPr>
              <a:t>E</a:t>
            </a:r>
            <a:r>
              <a:rPr kumimoji="0" lang="en-US" sz="3600" b="0" i="0" u="none" strike="noStrike" kern="1200" cap="none" spc="0" normalizeH="0" baseline="0" noProof="0" dirty="0" err="1">
                <a:ln>
                  <a:noFill/>
                </a:ln>
                <a:solidFill>
                  <a:prstClr val="black"/>
                </a:solidFill>
                <a:effectLst/>
                <a:uLnTx/>
                <a:uFillTx/>
                <a:latin typeface="Lucida Handwriting" panose="03010101010101010101" pitchFamily="66" charset="0"/>
              </a:rPr>
              <a:t>xpectations</a:t>
            </a:r>
            <a:r>
              <a:rPr kumimoji="0" lang="en-US" sz="3600" b="0" i="0" u="none" strike="noStrike" kern="1200" cap="none" spc="0" normalizeH="0" baseline="0" noProof="0" dirty="0">
                <a:ln>
                  <a:noFill/>
                </a:ln>
                <a:solidFill>
                  <a:prstClr val="black"/>
                </a:solidFill>
                <a:effectLst/>
                <a:uLnTx/>
                <a:uFillTx/>
                <a:latin typeface="Lucida Handwriting" panose="03010101010101010101" pitchFamily="66" charset="0"/>
              </a:rPr>
              <a:t> </a:t>
            </a:r>
          </a:p>
        </p:txBody>
      </p:sp>
      <p:sp>
        <p:nvSpPr>
          <p:cNvPr id="46" name="TextBox 45"/>
          <p:cNvSpPr txBox="1"/>
          <p:nvPr/>
        </p:nvSpPr>
        <p:spPr>
          <a:xfrm>
            <a:off x="160639" y="5588382"/>
            <a:ext cx="3655837" cy="178510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rPr>
              <a:t>Follow the </a:t>
            </a:r>
            <a:r>
              <a:rPr kumimoji="0" lang="en-US" sz="1100" b="1" i="0" u="none" strike="noStrike" kern="1200" cap="none" spc="0" normalizeH="0" baseline="0" noProof="0" dirty="0">
                <a:ln>
                  <a:noFill/>
                </a:ln>
                <a:solidFill>
                  <a:prstClr val="black"/>
                </a:solidFill>
                <a:effectLst/>
                <a:uLnTx/>
                <a:uFillTx/>
                <a:latin typeface="Century Gothic" panose="020B0502020202020204" pitchFamily="34" charset="0"/>
              </a:rPr>
              <a:t>CANES CODE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rPr>
              <a:t>Be </a:t>
            </a:r>
            <a:r>
              <a:rPr lang="en-US" sz="1100" b="1" dirty="0">
                <a:solidFill>
                  <a:prstClr val="black"/>
                </a:solidFill>
                <a:latin typeface="Century Gothic" panose="020B0502020202020204" pitchFamily="34" charset="0"/>
              </a:rPr>
              <a:t>ON TIME</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rPr>
              <a:t>, Be </a:t>
            </a:r>
            <a:r>
              <a:rPr lang="en-US" sz="1100" b="1" dirty="0">
                <a:solidFill>
                  <a:prstClr val="black"/>
                </a:solidFill>
                <a:latin typeface="Century Gothic" panose="020B0502020202020204" pitchFamily="34" charset="0"/>
              </a:rPr>
              <a:t>PREPARED</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rPr>
              <a:t>, Be</a:t>
            </a:r>
            <a:r>
              <a:rPr kumimoji="0" lang="en-US" sz="1100" b="0" i="0" u="none" strike="noStrike" kern="1200" cap="none" spc="0" normalizeH="0" noProof="0" dirty="0">
                <a:ln>
                  <a:noFill/>
                </a:ln>
                <a:solidFill>
                  <a:prstClr val="black"/>
                </a:solidFill>
                <a:effectLst/>
                <a:uLnTx/>
                <a:uFillTx/>
                <a:latin typeface="Century Gothic" panose="020B0502020202020204" pitchFamily="34" charset="0"/>
              </a:rPr>
              <a:t> </a:t>
            </a:r>
            <a:r>
              <a:rPr lang="en-US" sz="1100" b="1" dirty="0">
                <a:solidFill>
                  <a:prstClr val="black"/>
                </a:solidFill>
                <a:latin typeface="Century Gothic" panose="020B0502020202020204" pitchFamily="34" charset="0"/>
              </a:rPr>
              <a:t>RESPECTFUL </a:t>
            </a:r>
            <a:r>
              <a:rPr lang="en-US" sz="1100" dirty="0">
                <a:solidFill>
                  <a:prstClr val="black"/>
                </a:solidFill>
                <a:latin typeface="Century Gothic" panose="020B0502020202020204" pitchFamily="34" charset="0"/>
              </a:rPr>
              <a:t>and Be </a:t>
            </a:r>
            <a:r>
              <a:rPr lang="en-US" sz="1100" b="1" dirty="0">
                <a:solidFill>
                  <a:prstClr val="black"/>
                </a:solidFill>
                <a:latin typeface="Century Gothic" panose="020B0502020202020204" pitchFamily="34" charset="0"/>
              </a:rPr>
              <a:t>ON TASK</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rPr>
              <a:t> </a:t>
            </a:r>
            <a:r>
              <a:rPr kumimoji="0" lang="en-US" sz="1100" b="1" i="0" u="none" strike="noStrike" kern="1200" cap="none" spc="0" normalizeH="0" baseline="0" noProof="0" dirty="0">
                <a:ln>
                  <a:noFill/>
                </a:ln>
                <a:solidFill>
                  <a:prstClr val="black"/>
                </a:solidFill>
                <a:effectLst/>
                <a:uLnTx/>
                <a:uFillTx/>
                <a:latin typeface="Century Gothic" panose="020B0502020202020204" pitchFamily="34" charset="0"/>
              </a:rPr>
              <a:t>Beginning of class </a:t>
            </a:r>
            <a:r>
              <a:rPr kumimoji="0" lang="en-US" sz="1100" b="1"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 </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Take your seat by the time the bell rings, complete the bell-ringer, and wait for further instruction.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During class  </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Listen, participate, and ask questions</a:t>
            </a:r>
            <a:r>
              <a:rPr lang="en-US" sz="1100" dirty="0">
                <a:solidFill>
                  <a:prstClr val="black"/>
                </a:solidFill>
                <a:latin typeface="Century Gothic" panose="020B0502020202020204" pitchFamily="34" charset="0"/>
                <a:sym typeface="Wingdings" panose="05000000000000000000" pitchFamily="2" charset="2"/>
              </a:rPr>
              <a:t>!! Utilize your time wisely!</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End of class  </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Stay in your seat until dismissed. Do </a:t>
            </a:r>
            <a:r>
              <a:rPr lang="en-US" sz="1100" b="1" dirty="0">
                <a:solidFill>
                  <a:prstClr val="black"/>
                </a:solidFill>
                <a:latin typeface="Century Gothic" panose="020B0502020202020204" pitchFamily="34" charset="0"/>
                <a:sym typeface="Wingdings" panose="05000000000000000000" pitchFamily="2" charset="2"/>
              </a:rPr>
              <a:t>NOT</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 line up at the door.</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48" name="TextBox 47"/>
          <p:cNvSpPr txBox="1"/>
          <p:nvPr/>
        </p:nvSpPr>
        <p:spPr>
          <a:xfrm>
            <a:off x="4593340" y="4449499"/>
            <a:ext cx="1978203"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solidFill>
                  <a:prstClr val="black"/>
                </a:solidFill>
                <a:latin typeface="Lucida Handwriting" panose="03010101010101010101" pitchFamily="66" charset="0"/>
              </a:rPr>
              <a:t>G</a:t>
            </a:r>
            <a:r>
              <a:rPr kumimoji="0" lang="en-US" sz="3200" b="0" i="0" u="none" strike="noStrike" kern="1200" cap="none" spc="0" normalizeH="0" baseline="0" noProof="0" dirty="0" err="1">
                <a:ln>
                  <a:noFill/>
                </a:ln>
                <a:solidFill>
                  <a:prstClr val="black"/>
                </a:solidFill>
                <a:effectLst/>
                <a:uLnTx/>
                <a:uFillTx/>
                <a:latin typeface="Lucida Handwriting" panose="03010101010101010101" pitchFamily="66" charset="0"/>
              </a:rPr>
              <a:t>rades</a:t>
            </a:r>
            <a:r>
              <a:rPr kumimoji="0" lang="en-US" sz="3200" b="0" i="0" u="none" strike="noStrike" kern="1200" cap="none" spc="0" normalizeH="0" baseline="0" noProof="0" dirty="0">
                <a:ln>
                  <a:noFill/>
                </a:ln>
                <a:solidFill>
                  <a:prstClr val="black"/>
                </a:solidFill>
                <a:effectLst/>
                <a:uLnTx/>
                <a:uFillTx/>
                <a:latin typeface="Little Mandy" pitchFamily="2" charset="0"/>
                <a:ea typeface="+mn-ea"/>
                <a:cs typeface="+mn-cs"/>
              </a:rPr>
              <a:t> </a:t>
            </a:r>
            <a:r>
              <a:rPr kumimoji="0" lang="en-US" sz="6500" b="0" i="0" u="none" strike="noStrike" kern="1200" cap="none" spc="0" normalizeH="0" baseline="0" noProof="0" dirty="0">
                <a:ln>
                  <a:noFill/>
                </a:ln>
                <a:solidFill>
                  <a:prstClr val="black"/>
                </a:solidFill>
                <a:effectLst/>
                <a:uLnTx/>
                <a:uFillTx/>
                <a:latin typeface="Little Mandy" pitchFamily="2" charset="0"/>
                <a:ea typeface="+mn-ea"/>
                <a:cs typeface="+mn-cs"/>
              </a:rPr>
              <a:t> </a:t>
            </a:r>
          </a:p>
        </p:txBody>
      </p:sp>
      <p:pic>
        <p:nvPicPr>
          <p:cNvPr id="1052" name="Picture 28" descr="https://pixabay.com/static/uploads/photo/2012/04/15/18/56/paper-34910_960_720.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0996760">
            <a:off x="6837225" y="4598389"/>
            <a:ext cx="526837" cy="681009"/>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6836292" y="4596335"/>
            <a:ext cx="83803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D4284A"/>
                </a:solidFill>
                <a:effectLst/>
                <a:uLnTx/>
                <a:uFillTx/>
                <a:latin typeface="Century Gothic" panose="020B0502020202020204" pitchFamily="34" charset="0"/>
                <a:ea typeface="+mn-ea"/>
                <a:cs typeface="+mn-cs"/>
              </a:rPr>
              <a:t>A+</a:t>
            </a:r>
          </a:p>
        </p:txBody>
      </p:sp>
      <p:sp>
        <p:nvSpPr>
          <p:cNvPr id="65" name="TextBox 64"/>
          <p:cNvSpPr txBox="1"/>
          <p:nvPr/>
        </p:nvSpPr>
        <p:spPr>
          <a:xfrm>
            <a:off x="-10931" y="8091482"/>
            <a:ext cx="402826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solidFill>
                  <a:prstClr val="black"/>
                </a:solidFill>
                <a:latin typeface="Lucida Handwriting" panose="03010101010101010101" pitchFamily="66" charset="0"/>
              </a:rPr>
              <a:t>Consequences</a:t>
            </a:r>
            <a:endParaRPr kumimoji="0" lang="en-US" sz="32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sp>
        <p:nvSpPr>
          <p:cNvPr id="69" name="Folded Corner 68"/>
          <p:cNvSpPr/>
          <p:nvPr/>
        </p:nvSpPr>
        <p:spPr>
          <a:xfrm rot="20995101">
            <a:off x="2539770" y="3329022"/>
            <a:ext cx="1208776" cy="1106246"/>
          </a:xfrm>
          <a:prstGeom prst="foldedCorner">
            <a:avLst/>
          </a:prstGeom>
          <a:solidFill>
            <a:srgbClr val="FAAF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0" name="TextBox 69"/>
          <p:cNvSpPr txBox="1"/>
          <p:nvPr/>
        </p:nvSpPr>
        <p:spPr>
          <a:xfrm>
            <a:off x="92831" y="8562947"/>
            <a:ext cx="4015791" cy="127727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Classroom Disruptions will be dealt with as follows: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entury Gothic" panose="020B0502020202020204" pitchFamily="34" charset="0"/>
              </a:rPr>
              <a:t>1</a:t>
            </a:r>
            <a:r>
              <a:rPr lang="en-US" sz="1100" baseline="30000" dirty="0">
                <a:solidFill>
                  <a:prstClr val="black"/>
                </a:solidFill>
                <a:latin typeface="Century Gothic" panose="020B0502020202020204" pitchFamily="34" charset="0"/>
              </a:rPr>
              <a:t>st</a:t>
            </a:r>
            <a:r>
              <a:rPr lang="en-US" sz="1100" dirty="0">
                <a:solidFill>
                  <a:prstClr val="black"/>
                </a:solidFill>
                <a:latin typeface="Century Gothic" panose="020B0502020202020204" pitchFamily="34" charset="0"/>
              </a:rPr>
              <a:t> Offense:  Warning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a:t>
            </a:r>
            <a:r>
              <a:rPr kumimoji="0" lang="en-US" sz="1100" b="0" i="0" u="none" strike="noStrike" kern="1200" cap="none" spc="0" normalizeH="0" baseline="30000" noProof="0" dirty="0">
                <a:ln>
                  <a:noFill/>
                </a:ln>
                <a:solidFill>
                  <a:prstClr val="black"/>
                </a:solidFill>
                <a:effectLst/>
                <a:uLnTx/>
                <a:uFillTx/>
                <a:latin typeface="Century Gothic" panose="020B0502020202020204" pitchFamily="34" charset="0"/>
                <a:ea typeface="+mn-ea"/>
                <a:cs typeface="+mn-cs"/>
              </a:rPr>
              <a:t>nd</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Offense:  Teacher/Student Conference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Century Gothic" panose="020B0502020202020204" pitchFamily="34" charset="0"/>
              </a:rPr>
              <a:t>3</a:t>
            </a:r>
            <a:r>
              <a:rPr lang="en-US" sz="1100" baseline="30000" dirty="0">
                <a:solidFill>
                  <a:prstClr val="black"/>
                </a:solidFill>
                <a:latin typeface="Century Gothic" panose="020B0502020202020204" pitchFamily="34" charset="0"/>
              </a:rPr>
              <a:t>rd</a:t>
            </a:r>
            <a:r>
              <a:rPr lang="en-US" sz="1100" dirty="0">
                <a:solidFill>
                  <a:prstClr val="black"/>
                </a:solidFill>
                <a:latin typeface="Century Gothic" panose="020B0502020202020204" pitchFamily="34" charset="0"/>
              </a:rPr>
              <a:t> Offense:  Parent Contact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4</a:t>
            </a:r>
            <a:r>
              <a:rPr kumimoji="0" lang="en-US" sz="1100" b="0" i="0" u="none" strike="noStrike" kern="1200" cap="none" spc="0" normalizeH="0" baseline="30000" noProof="0" dirty="0">
                <a:ln>
                  <a:noFill/>
                </a:ln>
                <a:solidFill>
                  <a:prstClr val="black"/>
                </a:solidFill>
                <a:effectLst/>
                <a:uLnTx/>
                <a:uFillTx/>
                <a:latin typeface="Century Gothic" panose="020B0502020202020204" pitchFamily="34" charset="0"/>
                <a:ea typeface="+mn-ea"/>
                <a:cs typeface="+mn-cs"/>
              </a:rPr>
              <a:t>th</a:t>
            </a:r>
            <a:r>
              <a:rPr kumimoji="0" lang="en-US" sz="1100" b="0" i="0" u="none" strike="noStrike" kern="1200" cap="none" spc="0" normalizeH="0" noProof="0" dirty="0">
                <a:ln>
                  <a:noFill/>
                </a:ln>
                <a:solidFill>
                  <a:prstClr val="black"/>
                </a:solidFill>
                <a:effectLst/>
                <a:uLnTx/>
                <a:uFillTx/>
                <a:latin typeface="Century Gothic" panose="020B0502020202020204" pitchFamily="34" charset="0"/>
                <a:ea typeface="+mn-ea"/>
                <a:cs typeface="+mn-cs"/>
              </a:rPr>
              <a:t> Offense:  Teacher Assigned Detention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Century Gothic" panose="020B0502020202020204" pitchFamily="34" charset="0"/>
              </a:rPr>
              <a:t>*Any further offenses will result in an Administrative Referral</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2" name="Picture 1"/>
          <p:cNvPicPr>
            <a:picLocks noChangeAspect="1"/>
          </p:cNvPicPr>
          <p:nvPr/>
        </p:nvPicPr>
        <p:blipFill>
          <a:blip r:embed="rId7"/>
          <a:stretch>
            <a:fillRect/>
          </a:stretch>
        </p:blipFill>
        <p:spPr>
          <a:xfrm rot="20047003">
            <a:off x="1006451" y="3789977"/>
            <a:ext cx="362899" cy="381127"/>
          </a:xfrm>
          <a:prstGeom prst="rect">
            <a:avLst/>
          </a:prstGeom>
        </p:spPr>
      </p:pic>
      <p:sp>
        <p:nvSpPr>
          <p:cNvPr id="15" name="TextBox 14"/>
          <p:cNvSpPr txBox="1"/>
          <p:nvPr/>
        </p:nvSpPr>
        <p:spPr>
          <a:xfrm>
            <a:off x="4026951" y="5355325"/>
            <a:ext cx="3760562" cy="2677656"/>
          </a:xfrm>
          <a:prstGeom prst="rect">
            <a:avLst/>
          </a:prstGeom>
          <a:noFill/>
          <a:ln w="28575">
            <a:solidFill>
              <a:schemeClr val="tx1"/>
            </a:solidFill>
            <a:prstDash val="sysDash"/>
          </a:ln>
        </p:spPr>
        <p:txBody>
          <a:bodyPr wrap="square" rtlCol="0">
            <a:spAutoFit/>
          </a:bodyPr>
          <a:lstStyle/>
          <a:p>
            <a:pPr algn="ctr"/>
            <a:r>
              <a:rPr lang="en-US" sz="1200" b="1" dirty="0"/>
              <a:t>Class Grade: </a:t>
            </a:r>
          </a:p>
          <a:p>
            <a:pPr algn="ctr"/>
            <a:r>
              <a:rPr lang="en-US" sz="1200" b="1" dirty="0"/>
              <a:t>40% Formative Assessment </a:t>
            </a:r>
          </a:p>
          <a:p>
            <a:pPr algn="ctr"/>
            <a:r>
              <a:rPr lang="en-US" sz="1200" dirty="0"/>
              <a:t>(daily work, homework, quizzes, etc.) </a:t>
            </a:r>
          </a:p>
          <a:p>
            <a:pPr algn="ctr"/>
            <a:r>
              <a:rPr lang="en-US" sz="1200" b="1" dirty="0"/>
              <a:t>60% Summative Assessments</a:t>
            </a:r>
          </a:p>
          <a:p>
            <a:pPr algn="ctr"/>
            <a:r>
              <a:rPr lang="en-US" sz="1200" dirty="0"/>
              <a:t> (tests, culminating tasks, projects, etc.)</a:t>
            </a:r>
            <a:endParaRPr lang="en-US" sz="1200" b="1" dirty="0"/>
          </a:p>
          <a:p>
            <a:pPr algn="ctr"/>
            <a:endParaRPr lang="en-US" sz="1200" b="1" dirty="0"/>
          </a:p>
          <a:p>
            <a:pPr algn="ctr"/>
            <a:r>
              <a:rPr lang="en-US" sz="1200" b="1" dirty="0"/>
              <a:t>Final Grade:</a:t>
            </a:r>
          </a:p>
          <a:p>
            <a:pPr algn="ctr"/>
            <a:r>
              <a:rPr lang="en-US" sz="1200" b="1" dirty="0"/>
              <a:t>Class Grade: 90%</a:t>
            </a:r>
          </a:p>
          <a:p>
            <a:pPr algn="ctr"/>
            <a:r>
              <a:rPr lang="en-US" sz="1200" b="1" dirty="0"/>
              <a:t>Final Exam: 10%</a:t>
            </a:r>
          </a:p>
          <a:p>
            <a:pPr algn="ctr"/>
            <a:endParaRPr lang="en-US" sz="1200" b="1" dirty="0"/>
          </a:p>
          <a:p>
            <a:pPr algn="ctr"/>
            <a:endParaRPr lang="en-US" sz="1200" b="1" dirty="0"/>
          </a:p>
          <a:p>
            <a:pPr algn="ctr"/>
            <a:endParaRPr lang="en-US" sz="1200" b="1" dirty="0"/>
          </a:p>
          <a:p>
            <a:pPr algn="ctr"/>
            <a:endParaRPr lang="en-US" sz="1200" b="1" dirty="0"/>
          </a:p>
          <a:p>
            <a:pPr algn="ctr"/>
            <a:endParaRPr lang="en-US" sz="1200" dirty="0"/>
          </a:p>
        </p:txBody>
      </p:sp>
      <p:sp>
        <p:nvSpPr>
          <p:cNvPr id="53" name="TextBox 52"/>
          <p:cNvSpPr txBox="1"/>
          <p:nvPr/>
        </p:nvSpPr>
        <p:spPr>
          <a:xfrm>
            <a:off x="3689808" y="7961875"/>
            <a:ext cx="402826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solidFill>
                  <a:prstClr val="black"/>
                </a:solidFill>
                <a:latin typeface="Lucida Handwriting" panose="03010101010101010101" pitchFamily="66" charset="0"/>
              </a:rPr>
              <a:t>C</a:t>
            </a:r>
            <a:r>
              <a:rPr lang="en-US" sz="3200" noProof="0" dirty="0" err="1">
                <a:solidFill>
                  <a:prstClr val="black"/>
                </a:solidFill>
                <a:latin typeface="Lucida Handwriting" panose="03010101010101010101" pitchFamily="66" charset="0"/>
              </a:rPr>
              <a:t>ommunication</a:t>
            </a:r>
            <a:endParaRPr kumimoji="0" lang="en-US" sz="32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sp>
        <p:nvSpPr>
          <p:cNvPr id="54" name="TextBox 53"/>
          <p:cNvSpPr txBox="1"/>
          <p:nvPr/>
        </p:nvSpPr>
        <p:spPr>
          <a:xfrm>
            <a:off x="3925006" y="8388598"/>
            <a:ext cx="3618794" cy="144655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Century Gothic"/>
              </a:rPr>
              <a:t>All parents and students are strongly encouraged to </a:t>
            </a:r>
            <a:r>
              <a:rPr kumimoji="0" lang="en-US" sz="1100" b="0" i="0" u="none" strike="noStrike" kern="1200" cap="none" spc="0" normalizeH="0" baseline="0" noProof="0" dirty="0">
                <a:ln>
                  <a:noFill/>
                </a:ln>
                <a:effectLst/>
                <a:uLnTx/>
                <a:uFillTx/>
                <a:latin typeface="Century Gothic"/>
              </a:rPr>
              <a:t>monitor</a:t>
            </a:r>
            <a:r>
              <a:rPr kumimoji="0" lang="en-US" sz="1100" b="0" i="0" u="none" strike="noStrike" kern="1200" cap="none" spc="0" normalizeH="0" noProof="0" dirty="0">
                <a:ln>
                  <a:noFill/>
                </a:ln>
                <a:effectLst/>
                <a:uLnTx/>
                <a:uFillTx/>
                <a:latin typeface="Century Gothic"/>
              </a:rPr>
              <a:t> student grades online in </a:t>
            </a:r>
            <a:r>
              <a:rPr lang="en-US" sz="1100" dirty="0">
                <a:latin typeface="Century Gothic"/>
              </a:rPr>
              <a:t>Infinite Campus</a:t>
            </a:r>
            <a:r>
              <a:rPr kumimoji="0" lang="en-US" sz="1100" b="0" i="0" u="none" strike="noStrike" kern="1200" cap="none" spc="0" normalizeH="0" noProof="0" dirty="0">
                <a:ln>
                  <a:noFill/>
                </a:ln>
                <a:effectLst/>
                <a:uLnTx/>
                <a:uFillTx/>
                <a:latin typeface="Century Gothic"/>
              </a:rPr>
              <a:t>. I will call, email and send information through the school’s messaging system, so it is essential that you make sure all contact information is up to date in our system. This can easily be done via our Cartersville City Schools Mobile App.</a:t>
            </a:r>
            <a:endParaRPr kumimoji="0" lang="en-US" sz="1100" b="0" i="0" u="none" strike="noStrike" kern="1200" cap="none" spc="0" normalizeH="0" baseline="0" noProof="0" dirty="0">
              <a:ln>
                <a:noFill/>
              </a:ln>
              <a:effectLst/>
              <a:uLnTx/>
              <a:uFillTx/>
              <a:latin typeface="Century Gothic"/>
            </a:endParaRPr>
          </a:p>
        </p:txBody>
      </p:sp>
      <p:sp>
        <p:nvSpPr>
          <p:cNvPr id="23" name="Cloud 22"/>
          <p:cNvSpPr/>
          <p:nvPr/>
        </p:nvSpPr>
        <p:spPr>
          <a:xfrm>
            <a:off x="266769" y="7468079"/>
            <a:ext cx="3371783" cy="66665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94102" y="7570575"/>
            <a:ext cx="3259620" cy="461665"/>
          </a:xfrm>
          <a:prstGeom prst="rect">
            <a:avLst/>
          </a:prstGeom>
          <a:noFill/>
        </p:spPr>
        <p:txBody>
          <a:bodyPr wrap="square" rtlCol="0">
            <a:spAutoFit/>
          </a:bodyPr>
          <a:lstStyle/>
          <a:p>
            <a:pPr algn="ctr"/>
            <a:r>
              <a:rPr lang="en-US" sz="1200" b="1" dirty="0"/>
              <a:t>*Remember you and only YOU are responsible for your choices and actions.</a:t>
            </a:r>
          </a:p>
        </p:txBody>
      </p:sp>
      <p:sp>
        <p:nvSpPr>
          <p:cNvPr id="44" name="TextBox 43"/>
          <p:cNvSpPr txBox="1"/>
          <p:nvPr/>
        </p:nvSpPr>
        <p:spPr>
          <a:xfrm rot="21072996">
            <a:off x="232642" y="3391335"/>
            <a:ext cx="1387931" cy="892552"/>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Calculator:</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TI-36XPro </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or</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TI-84</a:t>
            </a:r>
          </a:p>
        </p:txBody>
      </p:sp>
      <p:sp>
        <p:nvSpPr>
          <p:cNvPr id="49" name="Folded Corner 48"/>
          <p:cNvSpPr/>
          <p:nvPr/>
        </p:nvSpPr>
        <p:spPr>
          <a:xfrm>
            <a:off x="1406316" y="3470792"/>
            <a:ext cx="1208776" cy="1106246"/>
          </a:xfrm>
          <a:prstGeom prst="foldedCorner">
            <a:avLst/>
          </a:prstGeom>
          <a:solidFill>
            <a:srgbClr val="D428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TextBox 49"/>
          <p:cNvSpPr txBox="1"/>
          <p:nvPr/>
        </p:nvSpPr>
        <p:spPr>
          <a:xfrm rot="20966667">
            <a:off x="2452256" y="3482856"/>
            <a:ext cx="1395047" cy="2923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noProof="0" dirty="0">
                <a:ln>
                  <a:noFill/>
                </a:ln>
                <a:solidFill>
                  <a:prstClr val="black"/>
                </a:solidFill>
                <a:effectLst/>
                <a:uLnTx/>
                <a:uFillTx/>
                <a:latin typeface="Century Gothic" panose="020B0502020202020204" pitchFamily="34" charset="0"/>
                <a:ea typeface="+mn-ea"/>
                <a:cs typeface="+mn-cs"/>
              </a:rPr>
              <a:t>Pencils</a:t>
            </a:r>
          </a:p>
        </p:txBody>
      </p:sp>
      <p:sp>
        <p:nvSpPr>
          <p:cNvPr id="51" name="TextBox 50"/>
          <p:cNvSpPr txBox="1"/>
          <p:nvPr/>
        </p:nvSpPr>
        <p:spPr>
          <a:xfrm>
            <a:off x="1411117" y="3504173"/>
            <a:ext cx="1198771" cy="49244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3-Ring Binder</a:t>
            </a:r>
          </a:p>
        </p:txBody>
      </p:sp>
      <p:sp>
        <p:nvSpPr>
          <p:cNvPr id="58" name="TextBox 57"/>
          <p:cNvSpPr txBox="1"/>
          <p:nvPr/>
        </p:nvSpPr>
        <p:spPr>
          <a:xfrm>
            <a:off x="378932" y="4693638"/>
            <a:ext cx="3259620" cy="276999"/>
          </a:xfrm>
          <a:prstGeom prst="rect">
            <a:avLst/>
          </a:prstGeom>
          <a:noFill/>
        </p:spPr>
        <p:txBody>
          <a:bodyPr wrap="square" rtlCol="0">
            <a:spAutoFit/>
          </a:bodyPr>
          <a:lstStyle/>
          <a:p>
            <a:pPr algn="ctr"/>
            <a:r>
              <a:rPr lang="en-US" sz="1200" b="1" dirty="0"/>
              <a:t>Notebook Paper and Graph Paper</a:t>
            </a:r>
          </a:p>
        </p:txBody>
      </p:sp>
      <p:pic>
        <p:nvPicPr>
          <p:cNvPr id="7" name="Picture 6"/>
          <p:cNvPicPr>
            <a:picLocks noChangeAspect="1"/>
          </p:cNvPicPr>
          <p:nvPr/>
        </p:nvPicPr>
        <p:blipFill>
          <a:blip r:embed="rId8"/>
          <a:stretch>
            <a:fillRect/>
          </a:stretch>
        </p:blipFill>
        <p:spPr>
          <a:xfrm>
            <a:off x="1708379" y="3947353"/>
            <a:ext cx="589640" cy="589640"/>
          </a:xfrm>
          <a:prstGeom prst="rect">
            <a:avLst/>
          </a:prstGeom>
        </p:spPr>
      </p:pic>
      <p:pic>
        <p:nvPicPr>
          <p:cNvPr id="10" name="Picture 9"/>
          <p:cNvPicPr>
            <a:picLocks noChangeAspect="1"/>
          </p:cNvPicPr>
          <p:nvPr/>
        </p:nvPicPr>
        <p:blipFill>
          <a:blip r:embed="rId9"/>
          <a:stretch>
            <a:fillRect/>
          </a:stretch>
        </p:blipFill>
        <p:spPr>
          <a:xfrm>
            <a:off x="573428" y="4594992"/>
            <a:ext cx="347285" cy="413434"/>
          </a:xfrm>
          <a:prstGeom prst="rect">
            <a:avLst/>
          </a:prstGeom>
        </p:spPr>
      </p:pic>
      <p:pic>
        <p:nvPicPr>
          <p:cNvPr id="11" name="Picture 10"/>
          <p:cNvPicPr>
            <a:picLocks noChangeAspect="1"/>
          </p:cNvPicPr>
          <p:nvPr/>
        </p:nvPicPr>
        <p:blipFill>
          <a:blip r:embed="rId10"/>
          <a:stretch>
            <a:fillRect/>
          </a:stretch>
        </p:blipFill>
        <p:spPr>
          <a:xfrm rot="1324369">
            <a:off x="3163004" y="4522013"/>
            <a:ext cx="355631" cy="448643"/>
          </a:xfrm>
          <a:prstGeom prst="rect">
            <a:avLst/>
          </a:prstGeom>
        </p:spPr>
      </p:pic>
      <p:sp>
        <p:nvSpPr>
          <p:cNvPr id="42" name="TextBox 41"/>
          <p:cNvSpPr txBox="1"/>
          <p:nvPr/>
        </p:nvSpPr>
        <p:spPr>
          <a:xfrm>
            <a:off x="4049504" y="7200687"/>
            <a:ext cx="3429010" cy="830997"/>
          </a:xfrm>
          <a:prstGeom prst="rect">
            <a:avLst/>
          </a:prstGeom>
          <a:noFill/>
        </p:spPr>
        <p:txBody>
          <a:bodyPr wrap="square" rtlCol="0">
            <a:spAutoFit/>
          </a:bodyPr>
          <a:lstStyle/>
          <a:p>
            <a:pPr algn="ctr"/>
            <a:r>
              <a:rPr lang="en-US" sz="1200" b="1" dirty="0"/>
              <a:t>*More information to come regarding free after school tutoring. Math tutoring will also be available during the first and second sessions on FAB Wednesdays.</a:t>
            </a:r>
          </a:p>
        </p:txBody>
      </p:sp>
      <p:pic>
        <p:nvPicPr>
          <p:cNvPr id="3" name="Picture 2">
            <a:extLst>
              <a:ext uri="{FF2B5EF4-FFF2-40B4-BE49-F238E27FC236}">
                <a16:creationId xmlns:a16="http://schemas.microsoft.com/office/drawing/2014/main" id="{AFD349B1-F8C5-4EAA-B29B-099EADD3EC96}"/>
              </a:ext>
            </a:extLst>
          </p:cNvPr>
          <p:cNvPicPr>
            <a:picLocks noChangeAspect="1"/>
          </p:cNvPicPr>
          <p:nvPr/>
        </p:nvPicPr>
        <p:blipFill>
          <a:blip r:embed="rId11"/>
          <a:stretch>
            <a:fillRect/>
          </a:stretch>
        </p:blipFill>
        <p:spPr>
          <a:xfrm>
            <a:off x="2986124" y="3740352"/>
            <a:ext cx="498160" cy="624361"/>
          </a:xfrm>
          <a:prstGeom prst="rect">
            <a:avLst/>
          </a:prstGeom>
        </p:spPr>
      </p:pic>
    </p:spTree>
    <p:extLst>
      <p:ext uri="{BB962C8B-B14F-4D97-AF65-F5344CB8AC3E}">
        <p14:creationId xmlns:p14="http://schemas.microsoft.com/office/powerpoint/2010/main" val="288575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Horizontal Scroll 25"/>
          <p:cNvSpPr/>
          <p:nvPr/>
        </p:nvSpPr>
        <p:spPr>
          <a:xfrm>
            <a:off x="158650" y="9263304"/>
            <a:ext cx="7311044" cy="70556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s://upload.wikimedia.org/wikipedia/commons/2/2e/Notecard.jpg"/>
          <p:cNvPicPr>
            <a:picLocks noChangeAspect="1" noChangeArrowheads="1"/>
          </p:cNvPicPr>
          <p:nvPr/>
        </p:nvPicPr>
        <p:blipFill rotWithShape="1">
          <a:blip r:embed="rId2">
            <a:extLst>
              <a:ext uri="{28A0092B-C50C-407E-A947-70E740481C1C}">
                <a14:useLocalDpi xmlns:a14="http://schemas.microsoft.com/office/drawing/2010/main" val="0"/>
              </a:ext>
            </a:extLst>
          </a:blip>
          <a:srcRect b="11219"/>
          <a:stretch/>
        </p:blipFill>
        <p:spPr bwMode="auto">
          <a:xfrm>
            <a:off x="3984218" y="1325901"/>
            <a:ext cx="3559582" cy="1679232"/>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87797" y="1447355"/>
            <a:ext cx="3627120"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Pre-Calculus</a:t>
            </a:r>
          </a:p>
        </p:txBody>
      </p:sp>
      <p:sp>
        <p:nvSpPr>
          <p:cNvPr id="6" name="TextBox 5"/>
          <p:cNvSpPr txBox="1"/>
          <p:nvPr/>
        </p:nvSpPr>
        <p:spPr>
          <a:xfrm>
            <a:off x="401497" y="2071014"/>
            <a:ext cx="357648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Lucida Handwriting" panose="03010101010101010101" pitchFamily="66" charset="0"/>
              </a:rPr>
              <a:t>syllabus</a:t>
            </a:r>
          </a:p>
        </p:txBody>
      </p:sp>
      <p:sp>
        <p:nvSpPr>
          <p:cNvPr id="5" name="TextBox 4"/>
          <p:cNvSpPr txBox="1"/>
          <p:nvPr/>
        </p:nvSpPr>
        <p:spPr>
          <a:xfrm>
            <a:off x="4020006" y="1901405"/>
            <a:ext cx="3536265" cy="113877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effectLst/>
                <a:uLnTx/>
                <a:uFillTx/>
                <a:latin typeface="Century Gothic"/>
              </a:rPr>
              <a:t>Room: </a:t>
            </a:r>
            <a:r>
              <a:rPr lang="en-US" b="1" dirty="0">
                <a:latin typeface="Century Gothic"/>
              </a:rPr>
              <a:t>S215</a:t>
            </a:r>
            <a:endParaRPr kumimoji="0" lang="en-US" sz="1800" b="1" i="0" u="none" strike="noStrike" kern="1200" cap="none" spc="0" normalizeH="0" baseline="0" noProof="0" dirty="0">
              <a:ln>
                <a:noFill/>
              </a:ln>
              <a:effectLst/>
              <a:uLnTx/>
              <a:uFillTx/>
              <a:latin typeface="Century Gothic" panose="020B0502020202020204" pitchFamily="34" charset="0"/>
              <a:ea typeface="+mn-ea"/>
              <a:cs typeface="+mn-cs"/>
            </a:endParaRPr>
          </a:p>
          <a:p>
            <a:pPr algn="ctr" defTabSz="914400">
              <a:defRPr/>
            </a:pPr>
            <a:r>
              <a:rPr kumimoji="0" lang="en-US" sz="1800" b="1" i="0" u="none" strike="noStrike" kern="1200" cap="none" spc="0" normalizeH="0" baseline="0" noProof="0" dirty="0">
                <a:ln>
                  <a:noFill/>
                </a:ln>
                <a:effectLst/>
                <a:uLnTx/>
                <a:uFillTx/>
                <a:latin typeface="Century Gothic"/>
              </a:rPr>
              <a:t>Email:</a:t>
            </a:r>
            <a:r>
              <a:rPr lang="en-US" b="1" dirty="0">
                <a:latin typeface="Century Gothic"/>
              </a:rPr>
              <a:t> </a:t>
            </a:r>
            <a:r>
              <a:rPr lang="en-US" sz="1400" b="1" u="sng" dirty="0">
                <a:latin typeface="Century Gothic"/>
              </a:rPr>
              <a:t>dcagle@cartersvilleschools.org</a:t>
            </a:r>
            <a:endParaRPr lang="en-US" sz="1400" b="1" dirty="0">
              <a:latin typeface="Century Gothic"/>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Phone: 770)382-3200</a:t>
            </a:r>
          </a:p>
        </p:txBody>
      </p:sp>
      <p:grpSp>
        <p:nvGrpSpPr>
          <p:cNvPr id="14" name="Group 13"/>
          <p:cNvGrpSpPr/>
          <p:nvPr/>
        </p:nvGrpSpPr>
        <p:grpSpPr>
          <a:xfrm>
            <a:off x="212443" y="233072"/>
            <a:ext cx="7331357" cy="1013152"/>
            <a:chOff x="212443" y="233072"/>
            <a:chExt cx="7615854" cy="1052468"/>
          </a:xfrm>
        </p:grpSpPr>
        <p:pic>
          <p:nvPicPr>
            <p:cNvPr id="1028" name="Picture 4" descr="https://pixabay.com/static/uploads/photo/2015/12/06/04/39/banners-1079105_960_7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43"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https://pixabay.com/static/uploads/photo/2015/12/06/04/39/banners-1079105_960_7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51061"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https://pixabay.com/static/uploads/photo/2015/12/06/04/39/banners-1079105_960_7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89679"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grpSp>
      <p:sp>
        <p:nvSpPr>
          <p:cNvPr id="30" name="TextBox 29"/>
          <p:cNvSpPr txBox="1"/>
          <p:nvPr/>
        </p:nvSpPr>
        <p:spPr>
          <a:xfrm>
            <a:off x="2121719" y="4407723"/>
            <a:ext cx="3414579"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solidFill>
                  <a:prstClr val="black"/>
                </a:solidFill>
                <a:latin typeface="Lucida Handwriting" panose="03010101010101010101" pitchFamily="66" charset="0"/>
              </a:rPr>
              <a:t>U</a:t>
            </a:r>
            <a:r>
              <a:rPr lang="en-US" sz="3200" noProof="0" dirty="0">
                <a:solidFill>
                  <a:prstClr val="black"/>
                </a:solidFill>
                <a:latin typeface="Lucida Handwriting" panose="03010101010101010101" pitchFamily="66" charset="0"/>
              </a:rPr>
              <a:t>nits of Study</a:t>
            </a:r>
            <a:endParaRPr kumimoji="0" lang="en-US" sz="32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sp>
        <p:nvSpPr>
          <p:cNvPr id="32" name="TextBox 31"/>
          <p:cNvSpPr txBox="1"/>
          <p:nvPr/>
        </p:nvSpPr>
        <p:spPr>
          <a:xfrm>
            <a:off x="1059679" y="2950868"/>
            <a:ext cx="5836606"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solidFill>
                  <a:prstClr val="black"/>
                </a:solidFill>
                <a:latin typeface="Lucida Handwriting" panose="03010101010101010101" pitchFamily="66" charset="0"/>
              </a:rPr>
              <a:t>C</a:t>
            </a:r>
            <a:r>
              <a:rPr lang="en-US" sz="3200" noProof="0" dirty="0" err="1">
                <a:solidFill>
                  <a:prstClr val="black"/>
                </a:solidFill>
                <a:latin typeface="Lucida Handwriting" panose="03010101010101010101" pitchFamily="66" charset="0"/>
              </a:rPr>
              <a:t>ourse</a:t>
            </a:r>
            <a:r>
              <a:rPr lang="en-US" sz="3200" noProof="0" dirty="0">
                <a:solidFill>
                  <a:prstClr val="black"/>
                </a:solidFill>
                <a:latin typeface="Lucida Handwriting" panose="03010101010101010101" pitchFamily="66" charset="0"/>
              </a:rPr>
              <a:t> </a:t>
            </a:r>
            <a:r>
              <a:rPr lang="en-US" sz="3200" dirty="0">
                <a:solidFill>
                  <a:prstClr val="black"/>
                </a:solidFill>
                <a:latin typeface="Lucida Handwriting" panose="03010101010101010101" pitchFamily="66" charset="0"/>
              </a:rPr>
              <a:t>D</a:t>
            </a:r>
            <a:r>
              <a:rPr lang="en-US" sz="3200" noProof="0" dirty="0" err="1">
                <a:solidFill>
                  <a:prstClr val="black"/>
                </a:solidFill>
                <a:latin typeface="Lucida Handwriting" panose="03010101010101010101" pitchFamily="66" charset="0"/>
              </a:rPr>
              <a:t>escription</a:t>
            </a:r>
            <a:endParaRPr kumimoji="0" lang="en-US" sz="32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sp>
        <p:nvSpPr>
          <p:cNvPr id="46" name="TextBox 45"/>
          <p:cNvSpPr txBox="1"/>
          <p:nvPr/>
        </p:nvSpPr>
        <p:spPr>
          <a:xfrm>
            <a:off x="259080" y="4552035"/>
            <a:ext cx="3655837"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sym typeface="Wingdings" panose="05000000000000000000" pitchFamily="2" charset="2"/>
              </a:rPr>
              <a:t>.</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65" name="TextBox 64"/>
          <p:cNvSpPr txBox="1"/>
          <p:nvPr/>
        </p:nvSpPr>
        <p:spPr>
          <a:xfrm>
            <a:off x="256508" y="6534505"/>
            <a:ext cx="7539071"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dirty="0">
                <a:solidFill>
                  <a:prstClr val="black"/>
                </a:solidFill>
                <a:latin typeface="Lucida Handwriting" panose="03010101010101010101" pitchFamily="66" charset="0"/>
              </a:rPr>
              <a:t>C</a:t>
            </a:r>
            <a:r>
              <a:rPr lang="en-US" sz="3600" noProof="0" dirty="0" err="1">
                <a:solidFill>
                  <a:prstClr val="black"/>
                </a:solidFill>
                <a:latin typeface="Lucida Handwriting" panose="03010101010101010101" pitchFamily="66" charset="0"/>
              </a:rPr>
              <a:t>lassroom</a:t>
            </a:r>
            <a:r>
              <a:rPr lang="en-US" sz="3600" noProof="0" dirty="0">
                <a:solidFill>
                  <a:prstClr val="black"/>
                </a:solidFill>
                <a:latin typeface="Lucida Handwriting" panose="03010101010101010101" pitchFamily="66" charset="0"/>
              </a:rPr>
              <a:t> </a:t>
            </a:r>
            <a:r>
              <a:rPr lang="en-US" sz="3600" dirty="0">
                <a:solidFill>
                  <a:prstClr val="black"/>
                </a:solidFill>
                <a:latin typeface="Lucida Handwriting" panose="03010101010101010101" pitchFamily="66" charset="0"/>
              </a:rPr>
              <a:t>P</a:t>
            </a:r>
            <a:r>
              <a:rPr lang="en-US" sz="3600" noProof="0" dirty="0" err="1">
                <a:solidFill>
                  <a:prstClr val="black"/>
                </a:solidFill>
                <a:latin typeface="Lucida Handwriting" panose="03010101010101010101" pitchFamily="66" charset="0"/>
              </a:rPr>
              <a:t>olicies</a:t>
            </a:r>
            <a:endParaRPr kumimoji="0" lang="en-US" sz="36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sp>
        <p:nvSpPr>
          <p:cNvPr id="59" name="TextBox 58"/>
          <p:cNvSpPr txBox="1"/>
          <p:nvPr/>
        </p:nvSpPr>
        <p:spPr>
          <a:xfrm>
            <a:off x="428479" y="3503476"/>
            <a:ext cx="7099006" cy="938719"/>
          </a:xfrm>
          <a:prstGeom prst="rect">
            <a:avLst/>
          </a:prstGeom>
          <a:noFill/>
        </p:spPr>
        <p:txBody>
          <a:bodyPr wrap="square" rtlCol="0">
            <a:spAutoFit/>
          </a:bodyPr>
          <a:lstStyle/>
          <a:p>
            <a:pPr lvl="0" algn="ctr" defTabSz="914400">
              <a:defRPr/>
            </a:pPr>
            <a:r>
              <a:rPr lang="en-US" sz="1100" dirty="0">
                <a:solidFill>
                  <a:prstClr val="black"/>
                </a:solidFill>
                <a:latin typeface="Century Gothic" panose="020B0502020202020204" pitchFamily="34" charset="0"/>
              </a:rPr>
              <a:t>Pre-Calculus is a fourth-year math option for students who have completed Advanced Algebra (or the equivalent). The course provides students with the opportunity to develop a deeper understanding of concepts in Algebra that are critical to the study of Calculus as well as an understanding of trigonometry and its applications. Throughout the course there should be a focus on notational fluency and the use of multiple representations.</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60" name="TextBox 59"/>
          <p:cNvSpPr txBox="1"/>
          <p:nvPr/>
        </p:nvSpPr>
        <p:spPr>
          <a:xfrm>
            <a:off x="1283087" y="4967147"/>
            <a:ext cx="5613198" cy="1569660"/>
          </a:xfrm>
          <a:prstGeom prst="rect">
            <a:avLst/>
          </a:prstGeom>
          <a:noFill/>
        </p:spPr>
        <p:txBody>
          <a:bodyPr wrap="square" rtlCol="0">
            <a:spAutoFit/>
          </a:bodyPr>
          <a:lstStyle/>
          <a:p>
            <a:pPr lvl="0" algn="ctr" defTabSz="914400">
              <a:defRPr/>
            </a:pPr>
            <a:r>
              <a:rPr lang="en-US" sz="1200" b="1" dirty="0">
                <a:solidFill>
                  <a:prstClr val="black"/>
                </a:solidFill>
                <a:latin typeface="Century Gothic" panose="020B0502020202020204" pitchFamily="34" charset="0"/>
              </a:rPr>
              <a:t>Unit 1-Modeling with Rational and Piecewise-Defined Functions </a:t>
            </a:r>
          </a:p>
          <a:p>
            <a:pPr lvl="0" algn="ctr" defTabSz="914400">
              <a:defRPr/>
            </a:pPr>
            <a:r>
              <a:rPr lang="en-US" sz="1200" b="1" dirty="0">
                <a:solidFill>
                  <a:prstClr val="black"/>
                </a:solidFill>
                <a:latin typeface="Century Gothic" panose="020B0502020202020204" pitchFamily="34" charset="0"/>
              </a:rPr>
              <a:t>Unit 2-Modeling with Trigonometric Expressions and Functions </a:t>
            </a:r>
          </a:p>
          <a:p>
            <a:pPr lvl="0" algn="ctr" defTabSz="914400">
              <a:defRPr/>
            </a:pPr>
            <a:r>
              <a:rPr lang="en-US" sz="1200" b="1" dirty="0">
                <a:solidFill>
                  <a:prstClr val="black"/>
                </a:solidFill>
                <a:latin typeface="Century Gothic" panose="020B0502020202020204" pitchFamily="34" charset="0"/>
              </a:rPr>
              <a:t>Unit 3- Applying Trigonometric Identities and Equations </a:t>
            </a:r>
          </a:p>
          <a:p>
            <a:pPr lvl="0" algn="ctr" defTabSz="914400">
              <a:defRPr/>
            </a:pPr>
            <a:r>
              <a:rPr lang="en-US" sz="1200" b="1" dirty="0">
                <a:solidFill>
                  <a:prstClr val="black"/>
                </a:solidFill>
                <a:latin typeface="Century Gothic" panose="020B0502020202020204" pitchFamily="34" charset="0"/>
              </a:rPr>
              <a:t>Unit 4- Modeling Conic Sections and Polar Equations</a:t>
            </a:r>
          </a:p>
          <a:p>
            <a:pPr lvl="0" algn="ctr" defTabSz="914400">
              <a:defRPr/>
            </a:pPr>
            <a:r>
              <a:rPr lang="en-US" sz="1200" b="1" dirty="0">
                <a:solidFill>
                  <a:prstClr val="black"/>
                </a:solidFill>
                <a:latin typeface="Century Gothic" panose="020B0502020202020204" pitchFamily="34" charset="0"/>
              </a:rPr>
              <a:t>Unit 5- Modeling with Vector Quantities</a:t>
            </a:r>
          </a:p>
          <a:p>
            <a:pPr lvl="0" algn="ctr" defTabSz="914400">
              <a:defRPr/>
            </a:pPr>
            <a:r>
              <a:rPr lang="en-US" sz="1200" b="1" dirty="0">
                <a:solidFill>
                  <a:prstClr val="black"/>
                </a:solidFill>
                <a:latin typeface="Century Gothic" panose="020B0502020202020204" pitchFamily="34" charset="0"/>
              </a:rPr>
              <a:t>Unit 6- Modeling with Sequences and Series</a:t>
            </a:r>
          </a:p>
          <a:p>
            <a:pPr lvl="0" algn="ctr" defTabSz="914400">
              <a:defRPr/>
            </a:pPr>
            <a:r>
              <a:rPr lang="en-US" sz="1200" b="1" dirty="0">
                <a:solidFill>
                  <a:prstClr val="black"/>
                </a:solidFill>
                <a:latin typeface="Century Gothic" panose="020B0502020202020204" pitchFamily="34" charset="0"/>
              </a:rPr>
              <a:t>Unit 7-Culminating Capstone Unit </a:t>
            </a:r>
          </a:p>
          <a:p>
            <a:pPr lvl="0" algn="ctr" defTabSz="914400">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rPr>
              <a:t>A full list of the standards can be found</a:t>
            </a:r>
            <a:r>
              <a:rPr kumimoji="0" lang="en-US" sz="1200" b="0" i="0" u="none" strike="noStrike" kern="1200" cap="none" spc="0" normalizeH="0" noProof="0" dirty="0">
                <a:ln>
                  <a:noFill/>
                </a:ln>
                <a:solidFill>
                  <a:prstClr val="black"/>
                </a:solidFill>
                <a:effectLst/>
                <a:uLnTx/>
                <a:uFillTx/>
                <a:latin typeface="Century Gothic" panose="020B0502020202020204" pitchFamily="34" charset="0"/>
              </a:rPr>
              <a:t> at </a:t>
            </a:r>
            <a:r>
              <a:rPr kumimoji="0" lang="en-US" sz="1200" b="0" i="0" u="none" strike="noStrike" kern="1200" cap="none" spc="0" normalizeH="0" noProof="0" dirty="0">
                <a:ln>
                  <a:noFill/>
                </a:ln>
                <a:solidFill>
                  <a:prstClr val="black"/>
                </a:solidFill>
                <a:effectLst/>
                <a:uLnTx/>
                <a:uFillTx/>
                <a:latin typeface="Century Gothic" panose="020B0502020202020204" pitchFamily="34" charset="0"/>
                <a:hlinkClick r:id="rId4"/>
              </a:rPr>
              <a:t>georgiastandards.org</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19" name="AutoShape 2" descr="Jobs Clipart Primary Data - Clip Art Sources Of Data - Free Transparent PNG  Clipart Images Downlo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AutoShape 4" descr="Jobs Clipart Primary Data - Clip Art Sources Of Data - Free Transparent PNG  Clipart Images Downloa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TextBox 62"/>
          <p:cNvSpPr txBox="1"/>
          <p:nvPr/>
        </p:nvSpPr>
        <p:spPr>
          <a:xfrm>
            <a:off x="265988" y="7002833"/>
            <a:ext cx="7347762" cy="2308324"/>
          </a:xfrm>
          <a:prstGeom prst="rect">
            <a:avLst/>
          </a:prstGeom>
          <a:noFill/>
        </p:spPr>
        <p:txBody>
          <a:bodyPr wrap="square" rtlCol="0">
            <a:spAutoFit/>
          </a:bodyPr>
          <a:lstStyle/>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prstClr val="black"/>
                </a:solidFill>
                <a:latin typeface="Century Gothic" panose="020B0502020202020204" pitchFamily="34" charset="0"/>
              </a:rPr>
              <a:t>Students will bring their 3-ring binder, homework, paper, pencil and calculator to class EVERY day.</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rPr>
              <a:t>Students</a:t>
            </a:r>
            <a:r>
              <a:rPr kumimoji="0" lang="en-US" sz="1200" b="0" i="0" u="none" strike="noStrike" kern="1200" cap="none" spc="0" normalizeH="0" noProof="0" dirty="0">
                <a:ln>
                  <a:noFill/>
                </a:ln>
                <a:solidFill>
                  <a:prstClr val="black"/>
                </a:solidFill>
                <a:effectLst/>
                <a:uLnTx/>
                <a:uFillTx/>
                <a:latin typeface="Century Gothic" panose="020B0502020202020204" pitchFamily="34" charset="0"/>
              </a:rPr>
              <a:t> will have completed ALL assignments and be prepared to ask questions </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noProof="0" dirty="0">
                <a:solidFill>
                  <a:prstClr val="black"/>
                </a:solidFill>
                <a:latin typeface="Century Gothic" panose="020B0502020202020204" pitchFamily="34" charset="0"/>
              </a:rPr>
              <a:t>If a student is absent, the assignment given on the last day present is due the day he or she returns to class. It is the student’s responsibility to promptly check with the teacher and on Schoology regarding make up work from an excused absence.</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dirty="0">
                <a:ln>
                  <a:noFill/>
                </a:ln>
                <a:solidFill>
                  <a:prstClr val="black"/>
                </a:solidFill>
                <a:effectLst/>
                <a:uLnTx/>
                <a:uFillTx/>
                <a:latin typeface="Century Gothic" panose="020B0502020202020204" pitchFamily="34" charset="0"/>
              </a:rPr>
              <a:t>Late</a:t>
            </a:r>
            <a:r>
              <a:rPr kumimoji="0" lang="en-US" sz="1200" b="0" i="0" u="none" strike="noStrike" kern="1200" cap="none" spc="0" normalizeH="0" dirty="0">
                <a:ln>
                  <a:noFill/>
                </a:ln>
                <a:solidFill>
                  <a:prstClr val="black"/>
                </a:solidFill>
                <a:effectLst/>
                <a:uLnTx/>
                <a:uFillTx/>
                <a:latin typeface="Century Gothic" panose="020B0502020202020204" pitchFamily="34" charset="0"/>
              </a:rPr>
              <a:t> homework will not be accepted. Since math concepts often build on previously learned material, allowing late homework can be extremely counterproductive to student achievement.</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dirty="0">
                <a:ln>
                  <a:noFill/>
                </a:ln>
                <a:solidFill>
                  <a:prstClr val="black"/>
                </a:solidFill>
                <a:effectLst/>
                <a:uLnTx/>
                <a:uFillTx/>
                <a:latin typeface="Century Gothic" panose="020B0502020202020204" pitchFamily="34" charset="0"/>
              </a:rPr>
              <a:t>Textbooks are available for students to check out at request. We will be using </a:t>
            </a:r>
            <a:r>
              <a:rPr kumimoji="0" lang="en-US" sz="1200" b="0" i="0" u="none" strike="noStrike" kern="1200" cap="none" spc="0" normalizeH="0" dirty="0" err="1">
                <a:ln>
                  <a:noFill/>
                </a:ln>
                <a:solidFill>
                  <a:prstClr val="black"/>
                </a:solidFill>
                <a:effectLst/>
                <a:uLnTx/>
                <a:uFillTx/>
                <a:latin typeface="Century Gothic" panose="020B0502020202020204" pitchFamily="34" charset="0"/>
              </a:rPr>
              <a:t>PreCalculus</a:t>
            </a:r>
            <a:r>
              <a:rPr kumimoji="0" lang="en-US" sz="1200" b="0" i="0" u="none" strike="noStrike" kern="1200" cap="none" spc="0" normalizeH="0" dirty="0">
                <a:ln>
                  <a:noFill/>
                </a:ln>
                <a:solidFill>
                  <a:prstClr val="black"/>
                </a:solidFill>
                <a:effectLst/>
                <a:uLnTx/>
                <a:uFillTx/>
                <a:latin typeface="Century Gothic" panose="020B0502020202020204" pitchFamily="34" charset="0"/>
              </a:rPr>
              <a:t> with Limits by Larson, and they cost $131 to replace.</a:t>
            </a:r>
          </a:p>
          <a:p>
            <a:pPr marL="171450" marR="0" lvl="0" indent="-1714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noProof="0" dirty="0">
                <a:solidFill>
                  <a:prstClr val="black"/>
                </a:solidFill>
                <a:latin typeface="Century Gothic" panose="020B0502020202020204" pitchFamily="34" charset="0"/>
              </a:rPr>
              <a:t>The</a:t>
            </a:r>
            <a:r>
              <a:rPr lang="en-US" sz="1200" noProof="0" dirty="0">
                <a:solidFill>
                  <a:prstClr val="black"/>
                </a:solidFill>
                <a:latin typeface="Century Gothic" panose="020B0502020202020204" pitchFamily="34" charset="0"/>
              </a:rPr>
              <a:t> CHS Code of Conduct and the CHS attendance policy will be followed in this course.</a:t>
            </a:r>
            <a:endParaRPr kumimoji="0" lang="en-US" sz="12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64" name="TextBox 63"/>
          <p:cNvSpPr txBox="1"/>
          <p:nvPr/>
        </p:nvSpPr>
        <p:spPr>
          <a:xfrm>
            <a:off x="149278" y="9323699"/>
            <a:ext cx="7146467" cy="584775"/>
          </a:xfrm>
          <a:prstGeom prst="rect">
            <a:avLst/>
          </a:prstGeom>
          <a:noFill/>
        </p:spPr>
        <p:txBody>
          <a:bodyPr wrap="square" rtlCol="0">
            <a:spAutoFit/>
          </a:bodyPr>
          <a:lstStyle/>
          <a:p>
            <a:pPr algn="ctr"/>
            <a:r>
              <a:rPr lang="en-US" sz="1600" b="1" dirty="0"/>
              <a:t>Please keep this copy for your records. Please sign and return a completed Parent/Guardian Contact Information and Acknowledgment Form</a:t>
            </a:r>
          </a:p>
        </p:txBody>
      </p:sp>
      <p:sp>
        <p:nvSpPr>
          <p:cNvPr id="27" name="TextBox 26">
            <a:extLst>
              <a:ext uri="{FF2B5EF4-FFF2-40B4-BE49-F238E27FC236}">
                <a16:creationId xmlns:a16="http://schemas.microsoft.com/office/drawing/2014/main" id="{C7844F66-759D-4D74-A918-144D56DF90D7}"/>
              </a:ext>
            </a:extLst>
          </p:cNvPr>
          <p:cNvSpPr txBox="1"/>
          <p:nvPr/>
        </p:nvSpPr>
        <p:spPr>
          <a:xfrm>
            <a:off x="2656229" y="1573878"/>
            <a:ext cx="6172162" cy="477054"/>
          </a:xfrm>
          <a:prstGeom prst="rect">
            <a:avLst/>
          </a:prstGeom>
          <a:noFill/>
        </p:spPr>
        <p:txBody>
          <a:bodyPr wrap="square" lIns="91440" tIns="45720" rIns="91440" bIns="45720" rtlCol="0" anchor="t">
            <a:spAutoFit/>
          </a:bodyPr>
          <a:lstStyle/>
          <a:p>
            <a:pPr algn="ctr" defTabSz="914400">
              <a:defRPr/>
            </a:pPr>
            <a:r>
              <a:rPr lang="en-US" sz="2500" dirty="0">
                <a:latin typeface="Lucida Handwriting"/>
              </a:rPr>
              <a:t>Coach David Cagle</a:t>
            </a:r>
            <a:endParaRPr lang="en-US" sz="2500" b="0" i="0" u="none" strike="noStrike" kern="1200" cap="none" spc="0" normalizeH="0" baseline="0" noProof="0" dirty="0">
              <a:ln>
                <a:noFill/>
              </a:ln>
              <a:solidFill>
                <a:prstClr val="black"/>
              </a:solidFill>
              <a:effectLst/>
              <a:uLnTx/>
              <a:uFillTx/>
              <a:latin typeface="Lucida Handwriting" panose="03010101010101010101" pitchFamily="66" charset="0"/>
            </a:endParaRPr>
          </a:p>
        </p:txBody>
      </p:sp>
      <p:pic>
        <p:nvPicPr>
          <p:cNvPr id="2" name="Picture 1">
            <a:extLst>
              <a:ext uri="{FF2B5EF4-FFF2-40B4-BE49-F238E27FC236}">
                <a16:creationId xmlns:a16="http://schemas.microsoft.com/office/drawing/2014/main" id="{FBE440AB-C2B1-4AF3-BD62-9EEF22A03A1F}"/>
              </a:ext>
            </a:extLst>
          </p:cNvPr>
          <p:cNvPicPr>
            <a:picLocks noChangeAspect="1"/>
          </p:cNvPicPr>
          <p:nvPr/>
        </p:nvPicPr>
        <p:blipFill>
          <a:blip r:embed="rId5"/>
          <a:stretch>
            <a:fillRect/>
          </a:stretch>
        </p:blipFill>
        <p:spPr>
          <a:xfrm>
            <a:off x="6499204" y="4435579"/>
            <a:ext cx="1167387" cy="1140965"/>
          </a:xfrm>
          <a:prstGeom prst="rect">
            <a:avLst/>
          </a:prstGeom>
        </p:spPr>
      </p:pic>
      <p:pic>
        <p:nvPicPr>
          <p:cNvPr id="3" name="Picture 2">
            <a:extLst>
              <a:ext uri="{FF2B5EF4-FFF2-40B4-BE49-F238E27FC236}">
                <a16:creationId xmlns:a16="http://schemas.microsoft.com/office/drawing/2014/main" id="{B869404B-0989-415A-8E10-01824ACAB424}"/>
              </a:ext>
            </a:extLst>
          </p:cNvPr>
          <p:cNvPicPr>
            <a:picLocks noChangeAspect="1"/>
          </p:cNvPicPr>
          <p:nvPr/>
        </p:nvPicPr>
        <p:blipFill>
          <a:blip r:embed="rId6"/>
          <a:stretch>
            <a:fillRect/>
          </a:stretch>
        </p:blipFill>
        <p:spPr>
          <a:xfrm>
            <a:off x="105809" y="4304122"/>
            <a:ext cx="1569660" cy="1569660"/>
          </a:xfrm>
          <a:prstGeom prst="rect">
            <a:avLst/>
          </a:prstGeom>
        </p:spPr>
      </p:pic>
    </p:spTree>
    <p:extLst>
      <p:ext uri="{BB962C8B-B14F-4D97-AF65-F5344CB8AC3E}">
        <p14:creationId xmlns:p14="http://schemas.microsoft.com/office/powerpoint/2010/main" val="400290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7341BB-49F2-440D-9EE8-0A4A16D6A2AE}"/>
              </a:ext>
            </a:extLst>
          </p:cNvPr>
          <p:cNvSpPr txBox="1"/>
          <p:nvPr/>
        </p:nvSpPr>
        <p:spPr>
          <a:xfrm>
            <a:off x="714736" y="405114"/>
            <a:ext cx="6342927" cy="1846659"/>
          </a:xfrm>
          <a:prstGeom prst="rect">
            <a:avLst/>
          </a:prstGeom>
          <a:noFill/>
        </p:spPr>
        <p:txBody>
          <a:bodyPr wrap="square" rtlCol="0">
            <a:spAutoFit/>
          </a:bodyPr>
          <a:lstStyle/>
          <a:p>
            <a:pPr algn="ctr"/>
            <a:r>
              <a:rPr lang="en-US" sz="3200" b="1" dirty="0">
                <a:latin typeface="Century Gothic" panose="020B0502020202020204" pitchFamily="34" charset="0"/>
              </a:rPr>
              <a:t>Pre-Calculus Parent/Guardian Contact Information and Acknowledgment Form</a:t>
            </a:r>
          </a:p>
          <a:p>
            <a:pPr algn="ctr"/>
            <a:endParaRPr lang="en-US" dirty="0">
              <a:latin typeface="Century Gothic" panose="020B0502020202020204" pitchFamily="34" charset="0"/>
            </a:endParaRPr>
          </a:p>
        </p:txBody>
      </p:sp>
      <p:sp>
        <p:nvSpPr>
          <p:cNvPr id="2" name="TextBox 1"/>
          <p:cNvSpPr txBox="1"/>
          <p:nvPr/>
        </p:nvSpPr>
        <p:spPr>
          <a:xfrm>
            <a:off x="457200" y="1962150"/>
            <a:ext cx="6953250" cy="6463308"/>
          </a:xfrm>
          <a:prstGeom prst="rect">
            <a:avLst/>
          </a:prstGeom>
          <a:noFill/>
        </p:spPr>
        <p:txBody>
          <a:bodyPr wrap="square" lIns="91440" tIns="45720" rIns="91440" bIns="45720" rtlCol="0" anchor="t">
            <a:spAutoFit/>
          </a:bodyPr>
          <a:lstStyle/>
          <a:p>
            <a:r>
              <a:rPr lang="en-US" dirty="0"/>
              <a:t>Please sign below acknowledging that you have read and understand the information/expectations provided in the Syllabus for Pre-Calculus.</a:t>
            </a:r>
          </a:p>
          <a:p>
            <a:endParaRPr lang="en-US" dirty="0"/>
          </a:p>
          <a:p>
            <a:r>
              <a:rPr lang="en-US" b="1" dirty="0"/>
              <a:t>Student (printed) Name_______________________________________</a:t>
            </a:r>
          </a:p>
          <a:p>
            <a:endParaRPr lang="en-US" b="1" dirty="0"/>
          </a:p>
          <a:p>
            <a:r>
              <a:rPr lang="en-US" b="1" dirty="0"/>
              <a:t>Student Signature_______________________________Date_________</a:t>
            </a:r>
          </a:p>
          <a:p>
            <a:endParaRPr lang="en-US" b="1" dirty="0"/>
          </a:p>
          <a:p>
            <a:r>
              <a:rPr lang="en-US" b="1" dirty="0"/>
              <a:t>Parent (printed) Name________________________________________</a:t>
            </a:r>
          </a:p>
          <a:p>
            <a:endParaRPr lang="en-US" b="1" dirty="0"/>
          </a:p>
          <a:p>
            <a:r>
              <a:rPr lang="en-US" b="1" dirty="0"/>
              <a:t>Parent Signature________________________________ Date_________</a:t>
            </a:r>
          </a:p>
          <a:p>
            <a:endParaRPr lang="en-US" b="1" dirty="0"/>
          </a:p>
          <a:p>
            <a:r>
              <a:rPr lang="en-US" b="1" dirty="0"/>
              <a:t>Parent Cell Phone #___________________________________________</a:t>
            </a:r>
          </a:p>
          <a:p>
            <a:endParaRPr lang="en-US" b="1" dirty="0"/>
          </a:p>
          <a:p>
            <a:r>
              <a:rPr lang="en-US" b="1" dirty="0"/>
              <a:t>Parent E-mail Address_________________________________________</a:t>
            </a:r>
          </a:p>
          <a:p>
            <a:endParaRPr lang="en-US" b="1" dirty="0"/>
          </a:p>
          <a:p>
            <a:r>
              <a:rPr lang="en-US" b="1" dirty="0"/>
              <a:t>Notes/Questions/Concerns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3315507816"/>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987ba15-9cb8-454b-94ab-3682ddb4116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06BB085FB41BF408ED228AC98171BDF" ma:contentTypeVersion="16" ma:contentTypeDescription="Create a new document." ma:contentTypeScope="" ma:versionID="7f646eb6e0ff9cd433406e506492954d">
  <xsd:schema xmlns:xsd="http://www.w3.org/2001/XMLSchema" xmlns:xs="http://www.w3.org/2001/XMLSchema" xmlns:p="http://schemas.microsoft.com/office/2006/metadata/properties" xmlns:ns3="5987ba15-9cb8-454b-94ab-3682ddb4116e" xmlns:ns4="d1153909-e93b-4513-8abf-480952dbaec6" targetNamespace="http://schemas.microsoft.com/office/2006/metadata/properties" ma:root="true" ma:fieldsID="89512c589602e6189765d4d15bb3f083" ns3:_="" ns4:_="">
    <xsd:import namespace="5987ba15-9cb8-454b-94ab-3682ddb4116e"/>
    <xsd:import namespace="d1153909-e93b-4513-8abf-480952dbaec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element ref="ns3:MediaServiceLocation"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87ba15-9cb8-454b-94ab-3682ddb411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153909-e93b-4513-8abf-480952dbaec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9F432C-0FF4-4183-A1EF-6B168B9C1FC4}">
  <ds:schemaRefs>
    <ds:schemaRef ds:uri="http://schemas.microsoft.com/sharepoint/v3/contenttype/forms"/>
  </ds:schemaRefs>
</ds:datastoreItem>
</file>

<file path=customXml/itemProps2.xml><?xml version="1.0" encoding="utf-8"?>
<ds:datastoreItem xmlns:ds="http://schemas.openxmlformats.org/officeDocument/2006/customXml" ds:itemID="{6C80AD22-0BDD-4432-A1E0-3846D4D5CD7A}">
  <ds:schemaRefs>
    <ds:schemaRef ds:uri="http://www.w3.org/XML/1998/namespace"/>
    <ds:schemaRef ds:uri="http://schemas.microsoft.com/office/2006/metadata/properties"/>
    <ds:schemaRef ds:uri="http://schemas.microsoft.com/office/2006/documentManagement/types"/>
    <ds:schemaRef ds:uri="d1153909-e93b-4513-8abf-480952dbaec6"/>
    <ds:schemaRef ds:uri="http://purl.org/dc/dcmitype/"/>
    <ds:schemaRef ds:uri="http://schemas.openxmlformats.org/package/2006/metadata/core-properties"/>
    <ds:schemaRef ds:uri="http://purl.org/dc/terms/"/>
    <ds:schemaRef ds:uri="http://purl.org/dc/elements/1.1/"/>
    <ds:schemaRef ds:uri="http://schemas.microsoft.com/office/infopath/2007/PartnerControls"/>
    <ds:schemaRef ds:uri="5987ba15-9cb8-454b-94ab-3682ddb4116e"/>
  </ds:schemaRefs>
</ds:datastoreItem>
</file>

<file path=customXml/itemProps3.xml><?xml version="1.0" encoding="utf-8"?>
<ds:datastoreItem xmlns:ds="http://schemas.openxmlformats.org/officeDocument/2006/customXml" ds:itemID="{87C2FA23-2FBA-41BB-B9FD-80B2C5A407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87ba15-9cb8-454b-94ab-3682ddb4116e"/>
    <ds:schemaRef ds:uri="d1153909-e93b-4513-8abf-480952dba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2293</TotalTime>
  <Words>742</Words>
  <Application>Microsoft Office PowerPoint</Application>
  <PresentationFormat>Custom</PresentationFormat>
  <Paragraphs>90</Paragraphs>
  <Slides>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Calibri</vt:lpstr>
      <vt:lpstr>Calibri Light</vt:lpstr>
      <vt:lpstr>Century Gothic</vt:lpstr>
      <vt:lpstr>Little Mandy</vt:lpstr>
      <vt:lpstr>Lucida Handwriting</vt:lpstr>
      <vt:lpstr>Wingdings</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Abby Gross</dc:creator>
  <cp:lastModifiedBy>David Cagle</cp:lastModifiedBy>
  <cp:revision>90</cp:revision>
  <cp:lastPrinted>2022-08-04T17:26:17Z</cp:lastPrinted>
  <dcterms:created xsi:type="dcterms:W3CDTF">2018-07-21T00:31:35Z</dcterms:created>
  <dcterms:modified xsi:type="dcterms:W3CDTF">2023-08-09T14:05:37Z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0x010100106BB085FB41BF408ED228AC98171BDF</vt:lpwstr>
  </property>
</Properties>
</file>