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Lst>
  <p:sldSz cx="6858000" cy="9144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245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DF3D1A-9209-4FDB-824B-9730021AA88E}"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607373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DF3D1A-9209-4FDB-824B-9730021AA88E}"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28370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DF3D1A-9209-4FDB-824B-9730021AA88E}"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3281281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DF3D1A-9209-4FDB-824B-9730021AA88E}"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923528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FDF3D1A-9209-4FDB-824B-9730021AA88E}"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3083143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DF3D1A-9209-4FDB-824B-9730021AA88E}" type="datetimeFigureOut">
              <a:rPr lang="en-US" smtClean="0"/>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829735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DF3D1A-9209-4FDB-824B-9730021AA88E}" type="datetimeFigureOut">
              <a:rPr lang="en-US" smtClean="0"/>
              <a:t>7/24/2024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69651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DF3D1A-9209-4FDB-824B-9730021AA88E}" type="datetimeFigureOut">
              <a:rPr lang="en-US" smtClean="0"/>
              <a:t>7/24/2024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4237038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F3D1A-9209-4FDB-824B-9730021AA88E}" type="datetimeFigureOut">
              <a:rPr lang="en-US" smtClean="0"/>
              <a:t>7/24/2024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277689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FDF3D1A-9209-4FDB-824B-9730021AA88E}" type="datetimeFigureOut">
              <a:rPr lang="en-US" smtClean="0"/>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2872163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FDF3D1A-9209-4FDB-824B-9730021AA88E}" type="datetimeFigureOut">
              <a:rPr lang="en-US" smtClean="0"/>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755F2-F711-4B47-8E8E-BCD55D6CB7E8}" type="slidenum">
              <a:rPr lang="en-US" smtClean="0"/>
              <a:t>‹#›</a:t>
            </a:fld>
            <a:endParaRPr lang="en-US"/>
          </a:p>
        </p:txBody>
      </p:sp>
    </p:spTree>
    <p:extLst>
      <p:ext uri="{BB962C8B-B14F-4D97-AF65-F5344CB8AC3E}">
        <p14:creationId xmlns:p14="http://schemas.microsoft.com/office/powerpoint/2010/main" val="351028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FDF3D1A-9209-4FDB-824B-9730021AA88E}" type="datetimeFigureOut">
              <a:rPr lang="en-US" smtClean="0"/>
              <a:t>7/24/2024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0C755F2-F711-4B47-8E8E-BCD55D6CB7E8}" type="slidenum">
              <a:rPr lang="en-US" smtClean="0"/>
              <a:t>‹#›</a:t>
            </a:fld>
            <a:endParaRPr lang="en-US"/>
          </a:p>
        </p:txBody>
      </p:sp>
    </p:spTree>
    <p:extLst>
      <p:ext uri="{BB962C8B-B14F-4D97-AF65-F5344CB8AC3E}">
        <p14:creationId xmlns:p14="http://schemas.microsoft.com/office/powerpoint/2010/main" val="1232696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eorgiastandards.org/" TargetMode="Externa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923" y="316523"/>
            <a:ext cx="6682154" cy="86955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b="1" dirty="0">
              <a:solidFill>
                <a:schemeClr val="tx1"/>
              </a:solidFill>
              <a:latin typeface="Segoe Script" panose="030B0504020000000003" pitchFamily="66" charset="0"/>
            </a:endParaRPr>
          </a:p>
          <a:p>
            <a:endParaRPr lang="en-US" sz="800" b="1" dirty="0">
              <a:solidFill>
                <a:schemeClr val="tx1"/>
              </a:solidFill>
              <a:latin typeface="Segoe Script" panose="030B0504020000000003" pitchFamily="66" charset="0"/>
            </a:endParaRPr>
          </a:p>
          <a:p>
            <a:endParaRPr lang="en-US" sz="100" b="1" dirty="0">
              <a:solidFill>
                <a:schemeClr val="tx1"/>
              </a:solidFill>
              <a:latin typeface="Segoe Script" panose="030B0504020000000003" pitchFamily="66" charset="0"/>
            </a:endParaRPr>
          </a:p>
          <a:p>
            <a:r>
              <a:rPr lang="en-US" sz="1200" b="1" dirty="0">
                <a:solidFill>
                  <a:schemeClr val="tx1"/>
                </a:solidFill>
                <a:latin typeface="Segoe Script" panose="030B0504020000000003" pitchFamily="66" charset="0"/>
              </a:rPr>
              <a:t>Course Description:</a:t>
            </a:r>
            <a:r>
              <a:rPr lang="en-US" sz="1200" dirty="0">
                <a:solidFill>
                  <a:schemeClr val="tx1"/>
                </a:solidFill>
                <a:latin typeface="Segoe Script" panose="030B0504020000000003" pitchFamily="66" charset="0"/>
              </a:rPr>
              <a:t> </a:t>
            </a:r>
          </a:p>
          <a:p>
            <a:r>
              <a:rPr lang="en-US" sz="1200" dirty="0">
                <a:solidFill>
                  <a:schemeClr val="tx1"/>
                </a:solidFill>
                <a:latin typeface="Segoe UI Light" panose="020B0502040204020203" pitchFamily="34" charset="0"/>
                <a:cs typeface="Segoe UI Light" panose="020B0502040204020203" pitchFamily="34" charset="0"/>
              </a:rPr>
              <a:t>Advanced Algebra: Concepts and Connections is the third course in a sequence of courses designed to ensure career and college readiness. It is intended to prepare students for fourth</a:t>
            </a:r>
          </a:p>
          <a:p>
            <a:r>
              <a:rPr lang="en-US" sz="1200" dirty="0">
                <a:solidFill>
                  <a:schemeClr val="tx1"/>
                </a:solidFill>
                <a:latin typeface="Segoe UI Light" panose="020B0502040204020203" pitchFamily="34" charset="0"/>
                <a:cs typeface="Segoe UI Light" panose="020B0502040204020203" pitchFamily="34" charset="0"/>
              </a:rPr>
              <a:t>mathematics course options relevant to their postsecondary pursuits. Students will</a:t>
            </a:r>
          </a:p>
          <a:p>
            <a:r>
              <a:rPr lang="en-US" sz="1200" dirty="0">
                <a:solidFill>
                  <a:schemeClr val="tx1"/>
                </a:solidFill>
                <a:latin typeface="Segoe UI Light" panose="020B0502040204020203" pitchFamily="34" charset="0"/>
                <a:cs typeface="Segoe UI Light" panose="020B0502040204020203" pitchFamily="34" charset="0"/>
              </a:rPr>
              <a:t>continue to enhance their data and statistical reasoning skills, learn how to use </a:t>
            </a:r>
          </a:p>
          <a:p>
            <a:r>
              <a:rPr lang="en-US" sz="1200" dirty="0">
                <a:solidFill>
                  <a:schemeClr val="tx1"/>
                </a:solidFill>
                <a:latin typeface="Segoe UI Light" panose="020B0502040204020203" pitchFamily="34" charset="0"/>
                <a:cs typeface="Segoe UI Light" panose="020B0502040204020203" pitchFamily="34" charset="0"/>
              </a:rPr>
              <a:t>matrices and linear programming, strengthen their geometric and spatial reasoning</a:t>
            </a:r>
          </a:p>
          <a:p>
            <a:r>
              <a:rPr lang="en-US" sz="1200" dirty="0">
                <a:solidFill>
                  <a:schemeClr val="tx1"/>
                </a:solidFill>
                <a:latin typeface="Segoe UI Light" panose="020B0502040204020203" pitchFamily="34" charset="0"/>
                <a:cs typeface="Segoe UI Light" panose="020B0502040204020203" pitchFamily="34" charset="0"/>
              </a:rPr>
              <a:t>skills, and further develop their functional and graphical reasoning to further under-</a:t>
            </a:r>
          </a:p>
          <a:p>
            <a:r>
              <a:rPr lang="en-US" sz="1200" dirty="0">
                <a:solidFill>
                  <a:schemeClr val="tx1"/>
                </a:solidFill>
                <a:latin typeface="Segoe UI Light" panose="020B0502040204020203" pitchFamily="34" charset="0"/>
                <a:cs typeface="Segoe UI Light" panose="020B0502040204020203" pitchFamily="34" charset="0"/>
              </a:rPr>
              <a:t>stand the world around them. </a:t>
            </a:r>
          </a:p>
          <a:p>
            <a:endParaRPr lang="en-US" sz="1000" b="1" dirty="0">
              <a:solidFill>
                <a:schemeClr val="tx1"/>
              </a:solidFill>
              <a:latin typeface="Segoe Script" panose="030B0504020000000003" pitchFamily="66" charset="0"/>
              <a:cs typeface="Segoe UI Light" panose="020B0502040204020203" pitchFamily="34" charset="0"/>
            </a:endParaRPr>
          </a:p>
          <a:p>
            <a:r>
              <a:rPr lang="en-US" sz="1200" b="1" dirty="0">
                <a:solidFill>
                  <a:schemeClr val="tx1"/>
                </a:solidFill>
                <a:latin typeface="Segoe Script" panose="030B0504020000000003" pitchFamily="66" charset="0"/>
              </a:rPr>
              <a:t>Course Prerequisite: </a:t>
            </a:r>
          </a:p>
          <a:p>
            <a:r>
              <a:rPr lang="en-US" sz="1200" dirty="0">
                <a:solidFill>
                  <a:schemeClr val="tx1"/>
                </a:solidFill>
                <a:latin typeface="Segoe UI Light" panose="020B0502040204020203" pitchFamily="34" charset="0"/>
                <a:cs typeface="Segoe UI Light" panose="020B0502040204020203" pitchFamily="34" charset="0"/>
              </a:rPr>
              <a:t>Successful completion of Algebra I and Geometry</a:t>
            </a:r>
            <a:endParaRPr lang="en-US" sz="1200" b="1" dirty="0">
              <a:solidFill>
                <a:schemeClr val="tx1"/>
              </a:solidFill>
              <a:latin typeface="Segoe Script" panose="030B0504020000000003" pitchFamily="66" charset="0"/>
            </a:endParaRPr>
          </a:p>
          <a:p>
            <a:endParaRPr lang="en-US" sz="1000" b="1" dirty="0">
              <a:solidFill>
                <a:schemeClr val="tx1"/>
              </a:solidFill>
              <a:latin typeface="Segoe Script" panose="030B0504020000000003" pitchFamily="66"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Textbook: </a:t>
            </a:r>
          </a:p>
          <a:p>
            <a:r>
              <a:rPr lang="en-US" sz="1200" u="sng" dirty="0">
                <a:solidFill>
                  <a:schemeClr val="tx1"/>
                </a:solidFill>
                <a:latin typeface="Segoe UI Light" panose="020B0502040204020203" pitchFamily="34" charset="0"/>
                <a:cs typeface="Segoe UI Light" panose="020B0502040204020203" pitchFamily="34" charset="0"/>
              </a:rPr>
              <a:t>Georgia Reveal: Algebra 2</a:t>
            </a:r>
            <a:r>
              <a:rPr lang="en-US" sz="1200" dirty="0">
                <a:solidFill>
                  <a:schemeClr val="tx1"/>
                </a:solidFill>
                <a:latin typeface="Segoe UI Light" panose="020B0502040204020203" pitchFamily="34" charset="0"/>
                <a:cs typeface="Segoe UI Light" panose="020B0502040204020203" pitchFamily="34" charset="0"/>
              </a:rPr>
              <a:t>, McGraw Hill (cost: $106)</a:t>
            </a:r>
          </a:p>
          <a:p>
            <a:endParaRPr lang="en-US" sz="1000" u="sng" dirty="0">
              <a:solidFill>
                <a:schemeClr val="tx1"/>
              </a:solidFill>
              <a:latin typeface="Segoe UI" panose="020B0502040204020203" pitchFamily="34" charset="0"/>
              <a:cs typeface="Segoe UI"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Major Course Goals: </a:t>
            </a:r>
          </a:p>
          <a:p>
            <a:r>
              <a:rPr lang="en-US" sz="1200" dirty="0">
                <a:solidFill>
                  <a:schemeClr val="tx1"/>
                </a:solidFill>
                <a:latin typeface="Segoe UI Light" panose="020B0502040204020203" pitchFamily="34" charset="0"/>
                <a:cs typeface="Segoe UI Light" panose="020B0502040204020203" pitchFamily="34" charset="0"/>
              </a:rPr>
              <a:t>Students will learn essential knowledge and skills about functions, algebra, geometry, trigonometry, statistics and probability, algebra in context, and coordinate geometry, and use this knowledge to reason through and understand other curriculum objectives. Use of graphing calculators will help better visualize and understand concepts, but </a:t>
            </a:r>
            <a:r>
              <a:rPr lang="en-US" sz="1200" i="1" dirty="0">
                <a:solidFill>
                  <a:schemeClr val="tx1"/>
                </a:solidFill>
                <a:latin typeface="Segoe UI Light" panose="020B0502040204020203" pitchFamily="34" charset="0"/>
                <a:cs typeface="Segoe UI Light" panose="020B0502040204020203" pitchFamily="34" charset="0"/>
              </a:rPr>
              <a:t>are not substitutes for learning mathematical concepts and processes. Instead, they enhance student learning.</a:t>
            </a:r>
            <a:r>
              <a:rPr lang="en-US" sz="1200" cap="all" dirty="0">
                <a:solidFill>
                  <a:schemeClr val="tx1"/>
                </a:solidFill>
                <a:latin typeface="Segoe UI Light" panose="020B0502040204020203" pitchFamily="34" charset="0"/>
                <a:cs typeface="Segoe UI Light" panose="020B0502040204020203" pitchFamily="34" charset="0"/>
              </a:rPr>
              <a:t> </a:t>
            </a:r>
          </a:p>
          <a:p>
            <a:endParaRPr lang="en-US" sz="1000" b="1" dirty="0">
              <a:solidFill>
                <a:schemeClr val="tx1"/>
              </a:solidFill>
              <a:latin typeface="Segoe Script" panose="030B0504020000000003" pitchFamily="66"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Curriculum Overview:</a:t>
            </a:r>
          </a:p>
          <a:p>
            <a:r>
              <a:rPr lang="en-US" sz="1200" b="1" dirty="0">
                <a:solidFill>
                  <a:schemeClr val="tx1"/>
                </a:solidFill>
                <a:latin typeface="Segoe UI Light" panose="020B0502040204020203" pitchFamily="34" charset="0"/>
                <a:cs typeface="Segoe UI Light" panose="020B0502040204020203" pitchFamily="34" charset="0"/>
              </a:rPr>
              <a:t>Unit 1: </a:t>
            </a:r>
            <a:r>
              <a:rPr lang="en-US" sz="1200" dirty="0">
                <a:solidFill>
                  <a:schemeClr val="tx1"/>
                </a:solidFill>
                <a:latin typeface="Segoe UI Light" panose="020B0502040204020203" pitchFamily="34" charset="0"/>
                <a:cs typeface="Segoe UI Light" panose="020B0502040204020203" pitchFamily="34" charset="0"/>
              </a:rPr>
              <a:t>Descriptive and Inferential Statistics</a:t>
            </a:r>
          </a:p>
          <a:p>
            <a:r>
              <a:rPr lang="en-US" sz="1200" b="1" dirty="0">
                <a:solidFill>
                  <a:schemeClr val="tx1"/>
                </a:solidFill>
                <a:latin typeface="Segoe UI Light" panose="020B0502040204020203" pitchFamily="34" charset="0"/>
                <a:cs typeface="Segoe UI Light" panose="020B0502040204020203" pitchFamily="34" charset="0"/>
              </a:rPr>
              <a:t>Unit 2: </a:t>
            </a:r>
            <a:r>
              <a:rPr lang="en-US" sz="1200" dirty="0">
                <a:solidFill>
                  <a:schemeClr val="tx1"/>
                </a:solidFill>
                <a:latin typeface="Segoe UI Light" panose="020B0502040204020203" pitchFamily="34" charset="0"/>
                <a:cs typeface="Segoe UI Light" panose="020B0502040204020203" pitchFamily="34" charset="0"/>
              </a:rPr>
              <a:t>Exponential and Logarithmic Functions</a:t>
            </a:r>
          </a:p>
          <a:p>
            <a:r>
              <a:rPr lang="en-US" sz="1200" b="1" dirty="0">
                <a:solidFill>
                  <a:schemeClr val="tx1"/>
                </a:solidFill>
                <a:latin typeface="Segoe UI Light" panose="020B0502040204020203" pitchFamily="34" charset="0"/>
                <a:cs typeface="Segoe UI Light" panose="020B0502040204020203" pitchFamily="34" charset="0"/>
              </a:rPr>
              <a:t>Unit 3: </a:t>
            </a:r>
            <a:r>
              <a:rPr lang="en-US" sz="1200" dirty="0">
                <a:solidFill>
                  <a:schemeClr val="tx1"/>
                </a:solidFill>
                <a:latin typeface="Segoe UI Light" panose="020B0502040204020203" pitchFamily="34" charset="0"/>
                <a:cs typeface="Segoe UI Light" panose="020B0502040204020203" pitchFamily="34" charset="0"/>
              </a:rPr>
              <a:t>Investigating Radical Functions</a:t>
            </a:r>
          </a:p>
          <a:p>
            <a:r>
              <a:rPr lang="en-US" sz="1200" b="1" dirty="0">
                <a:solidFill>
                  <a:schemeClr val="tx1"/>
                </a:solidFill>
                <a:latin typeface="Segoe UI Light" panose="020B0502040204020203" pitchFamily="34" charset="0"/>
                <a:cs typeface="Segoe UI Light" panose="020B0502040204020203" pitchFamily="34" charset="0"/>
              </a:rPr>
              <a:t>Unit 4: </a:t>
            </a:r>
            <a:r>
              <a:rPr lang="en-US" sz="1200" dirty="0">
                <a:solidFill>
                  <a:schemeClr val="tx1"/>
                </a:solidFill>
                <a:latin typeface="Segoe UI Light" panose="020B0502040204020203" pitchFamily="34" charset="0"/>
                <a:cs typeface="Segoe UI Light" panose="020B0502040204020203" pitchFamily="34" charset="0"/>
              </a:rPr>
              <a:t>Modeling Polynomial Functions</a:t>
            </a:r>
          </a:p>
          <a:p>
            <a:r>
              <a:rPr lang="en-US" sz="1200" b="1" dirty="0">
                <a:solidFill>
                  <a:schemeClr val="tx1"/>
                </a:solidFill>
                <a:latin typeface="Segoe UI Light" panose="020B0502040204020203" pitchFamily="34" charset="0"/>
                <a:cs typeface="Segoe UI Light" panose="020B0502040204020203" pitchFamily="34" charset="0"/>
              </a:rPr>
              <a:t>Unit 5: </a:t>
            </a:r>
            <a:r>
              <a:rPr lang="en-US" sz="1200" dirty="0">
                <a:solidFill>
                  <a:schemeClr val="tx1"/>
                </a:solidFill>
                <a:latin typeface="Segoe UI Light" panose="020B0502040204020203" pitchFamily="34" charset="0"/>
                <a:cs typeface="Segoe UI Light" panose="020B0502040204020203" pitchFamily="34" charset="0"/>
              </a:rPr>
              <a:t>Investigating Linear Algebra and Matrices </a:t>
            </a:r>
          </a:p>
          <a:p>
            <a:r>
              <a:rPr lang="en-US" sz="1200" b="1" dirty="0">
                <a:solidFill>
                  <a:schemeClr val="tx1"/>
                </a:solidFill>
                <a:latin typeface="Segoe UI Light" panose="020B0502040204020203" pitchFamily="34" charset="0"/>
                <a:cs typeface="Segoe UI Light" panose="020B0502040204020203" pitchFamily="34" charset="0"/>
              </a:rPr>
              <a:t>Unit 6: </a:t>
            </a:r>
            <a:r>
              <a:rPr lang="en-US" sz="1200" dirty="0">
                <a:solidFill>
                  <a:schemeClr val="tx1"/>
                </a:solidFill>
                <a:latin typeface="Segoe UI Light" panose="020B0502040204020203" pitchFamily="34" charset="0"/>
                <a:cs typeface="Segoe UI Light" panose="020B0502040204020203" pitchFamily="34" charset="0"/>
              </a:rPr>
              <a:t>Trigonometry and the Unit Circle</a:t>
            </a:r>
          </a:p>
          <a:p>
            <a:r>
              <a:rPr lang="en-US" sz="1200" b="1" dirty="0">
                <a:solidFill>
                  <a:schemeClr val="tx1"/>
                </a:solidFill>
                <a:latin typeface="Segoe UI Light" panose="020B0502040204020203" pitchFamily="34" charset="0"/>
                <a:cs typeface="Segoe UI Light" panose="020B0502040204020203" pitchFamily="34" charset="0"/>
              </a:rPr>
              <a:t>Unit 7: </a:t>
            </a:r>
            <a:r>
              <a:rPr lang="en-US" sz="1200" dirty="0">
                <a:solidFill>
                  <a:schemeClr val="tx1"/>
                </a:solidFill>
                <a:latin typeface="Segoe UI Light" panose="020B0502040204020203" pitchFamily="34" charset="0"/>
                <a:cs typeface="Segoe UI Light" panose="020B0502040204020203" pitchFamily="34" charset="0"/>
              </a:rPr>
              <a:t>Exploring Rational Functions</a:t>
            </a:r>
          </a:p>
          <a:p>
            <a:r>
              <a:rPr lang="en-US" sz="1200" b="1" dirty="0">
                <a:solidFill>
                  <a:schemeClr val="tx1"/>
                </a:solidFill>
                <a:latin typeface="Segoe UI Light" panose="020B0502040204020203" pitchFamily="34" charset="0"/>
                <a:cs typeface="Segoe UI Light" panose="020B0502040204020203" pitchFamily="34" charset="0"/>
              </a:rPr>
              <a:t>Unit 8: </a:t>
            </a:r>
            <a:r>
              <a:rPr lang="en-US" sz="1200" dirty="0">
                <a:solidFill>
                  <a:schemeClr val="tx1"/>
                </a:solidFill>
                <a:latin typeface="Segoe UI Light" panose="020B0502040204020203" pitchFamily="34" charset="0"/>
                <a:cs typeface="Segoe UI Light" panose="020B0502040204020203" pitchFamily="34" charset="0"/>
              </a:rPr>
              <a:t>Culminating Capstone</a:t>
            </a:r>
          </a:p>
          <a:p>
            <a:endParaRPr lang="en-US" sz="600" b="1" dirty="0">
              <a:solidFill>
                <a:schemeClr val="tx1"/>
              </a:solidFill>
              <a:latin typeface="Segoe UI Light" panose="020B0502040204020203" pitchFamily="34" charset="0"/>
              <a:cs typeface="Segoe UI Light" panose="020B0502040204020203" pitchFamily="34" charset="0"/>
            </a:endParaRPr>
          </a:p>
          <a:p>
            <a:r>
              <a:rPr lang="en-US" sz="1200" i="1" dirty="0">
                <a:solidFill>
                  <a:schemeClr val="tx1"/>
                </a:solidFill>
                <a:latin typeface="Segoe UI Light" panose="020B0502040204020203" pitchFamily="34" charset="0"/>
                <a:cs typeface="Segoe UI Light" panose="020B0502040204020203" pitchFamily="34" charset="0"/>
              </a:rPr>
              <a:t>For a detailed overview of the course and its standards, please visit </a:t>
            </a:r>
            <a:r>
              <a:rPr lang="en-US" sz="1200" i="1" dirty="0">
                <a:solidFill>
                  <a:schemeClr val="tx1"/>
                </a:solidFill>
                <a:latin typeface="Segoe UI Light" panose="020B0502040204020203" pitchFamily="34" charset="0"/>
                <a:cs typeface="Segoe UI Light" panose="020B0502040204020203" pitchFamily="34" charset="0"/>
                <a:hlinkClick r:id="rId2"/>
              </a:rPr>
              <a:t>www.georgiastandards.org</a:t>
            </a:r>
            <a:r>
              <a:rPr lang="en-US" sz="1200" i="1" dirty="0">
                <a:solidFill>
                  <a:schemeClr val="tx1"/>
                </a:solidFill>
                <a:latin typeface="Segoe UI Light" panose="020B0502040204020203" pitchFamily="34" charset="0"/>
                <a:cs typeface="Segoe UI Light" panose="020B0502040204020203" pitchFamily="34" charset="0"/>
              </a:rPr>
              <a:t>.</a:t>
            </a:r>
          </a:p>
          <a:p>
            <a:endParaRPr lang="en-US" sz="1000" b="1" i="1"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Method of Evaluation:</a:t>
            </a:r>
            <a:r>
              <a:rPr lang="en-US" sz="1200" dirty="0">
                <a:solidFill>
                  <a:schemeClr val="tx1"/>
                </a:solidFill>
                <a:latin typeface="Segoe Script" panose="030B0504020000000003" pitchFamily="66" charset="0"/>
                <a:cs typeface="Segoe UI Light" panose="020B0502040204020203" pitchFamily="34" charset="0"/>
              </a:rPr>
              <a:t> </a:t>
            </a:r>
            <a:endParaRPr lang="en-US" sz="1200" dirty="0">
              <a:solidFill>
                <a:schemeClr val="tx1"/>
              </a:solidFill>
              <a:latin typeface="Segoe UI Light" panose="020B0502040204020203" pitchFamily="34" charset="0"/>
              <a:cs typeface="Segoe UI Light" panose="020B0502040204020203" pitchFamily="34" charset="0"/>
            </a:endParaRPr>
          </a:p>
          <a:p>
            <a:r>
              <a:rPr lang="en-US" sz="1200" dirty="0">
                <a:solidFill>
                  <a:schemeClr val="tx1"/>
                </a:solidFill>
                <a:latin typeface="Segoe UI Light" panose="020B0502040204020203" pitchFamily="34" charset="0"/>
                <a:cs typeface="Segoe UI Light" panose="020B0502040204020203" pitchFamily="34" charset="0"/>
              </a:rPr>
              <a:t>The Semester Grades are made up of a combination of </a:t>
            </a:r>
            <a:r>
              <a:rPr lang="en-US" sz="1200" b="1" dirty="0">
                <a:solidFill>
                  <a:schemeClr val="tx1"/>
                </a:solidFill>
                <a:latin typeface="Segoe UI Light" panose="020B0502040204020203" pitchFamily="34" charset="0"/>
                <a:cs typeface="Segoe UI Light" panose="020B0502040204020203" pitchFamily="34" charset="0"/>
              </a:rPr>
              <a:t>Formative (40%)</a:t>
            </a:r>
            <a:r>
              <a:rPr lang="en-US" sz="1200" dirty="0">
                <a:solidFill>
                  <a:schemeClr val="tx1"/>
                </a:solidFill>
                <a:latin typeface="Segoe UI Light" panose="020B0502040204020203" pitchFamily="34" charset="0"/>
                <a:cs typeface="Segoe UI Light" panose="020B0502040204020203" pitchFamily="34" charset="0"/>
              </a:rPr>
              <a:t> and </a:t>
            </a:r>
            <a:r>
              <a:rPr lang="en-US" sz="1200" b="1" dirty="0">
                <a:solidFill>
                  <a:schemeClr val="tx1"/>
                </a:solidFill>
                <a:latin typeface="Segoe UI Light" panose="020B0502040204020203" pitchFamily="34" charset="0"/>
                <a:cs typeface="Segoe UI Light" panose="020B0502040204020203" pitchFamily="34" charset="0"/>
              </a:rPr>
              <a:t>Summative (60%) </a:t>
            </a:r>
            <a:r>
              <a:rPr lang="en-US" sz="1200" dirty="0">
                <a:solidFill>
                  <a:schemeClr val="tx1"/>
                </a:solidFill>
                <a:latin typeface="Segoe UI Light" panose="020B0502040204020203" pitchFamily="34" charset="0"/>
                <a:cs typeface="Segoe UI Light" panose="020B0502040204020203" pitchFamily="34" charset="0"/>
              </a:rPr>
              <a:t>assessments. At the end of a semester course, the Final Course Average is calculated as </a:t>
            </a:r>
            <a:r>
              <a:rPr lang="en-US" sz="1200" b="1" dirty="0">
                <a:solidFill>
                  <a:schemeClr val="tx1"/>
                </a:solidFill>
                <a:latin typeface="Segoe UI Light" panose="020B0502040204020203" pitchFamily="34" charset="0"/>
                <a:cs typeface="Segoe UI Light" panose="020B0502040204020203" pitchFamily="34" charset="0"/>
              </a:rPr>
              <a:t>Semester Grade (90%)</a:t>
            </a:r>
            <a:r>
              <a:rPr lang="en-US" sz="1200" dirty="0">
                <a:solidFill>
                  <a:schemeClr val="tx1"/>
                </a:solidFill>
                <a:latin typeface="Segoe UI Light" panose="020B0502040204020203" pitchFamily="34" charset="0"/>
                <a:cs typeface="Segoe UI Light" panose="020B0502040204020203" pitchFamily="34" charset="0"/>
              </a:rPr>
              <a:t> and the </a:t>
            </a:r>
            <a:r>
              <a:rPr lang="en-US" sz="1200" b="1" dirty="0">
                <a:solidFill>
                  <a:schemeClr val="tx1"/>
                </a:solidFill>
                <a:latin typeface="Segoe UI Light" panose="020B0502040204020203" pitchFamily="34" charset="0"/>
                <a:cs typeface="Segoe UI Light" panose="020B0502040204020203" pitchFamily="34" charset="0"/>
              </a:rPr>
              <a:t>Final Exam (10%)</a:t>
            </a:r>
            <a:r>
              <a:rPr lang="en-US" sz="1200" dirty="0">
                <a:solidFill>
                  <a:schemeClr val="tx1"/>
                </a:solidFill>
                <a:latin typeface="Segoe UI Light" panose="020B0502040204020203" pitchFamily="34" charset="0"/>
                <a:cs typeface="Segoe UI Light" panose="020B0502040204020203" pitchFamily="34" charset="0"/>
              </a:rPr>
              <a:t>.</a:t>
            </a:r>
          </a:p>
          <a:p>
            <a:pPr algn="ctr"/>
            <a:r>
              <a:rPr lang="en-US" sz="1200" b="1" i="1" dirty="0">
                <a:solidFill>
                  <a:schemeClr val="tx1"/>
                </a:solidFill>
                <a:latin typeface="Segoe UI Light" panose="020B0502040204020203" pitchFamily="34" charset="0"/>
                <a:cs typeface="Segoe UI Light" panose="020B0502040204020203" pitchFamily="34" charset="0"/>
              </a:rPr>
              <a:t>Parents are encouraged to view their students grades on Infinite Campus </a:t>
            </a:r>
          </a:p>
          <a:p>
            <a:pPr algn="ctr"/>
            <a:r>
              <a:rPr lang="en-US" sz="1200" b="1" i="1" dirty="0">
                <a:solidFill>
                  <a:schemeClr val="tx1"/>
                </a:solidFill>
                <a:latin typeface="Segoe UI Light" panose="020B0502040204020203" pitchFamily="34" charset="0"/>
                <a:cs typeface="Segoe UI Light" panose="020B0502040204020203" pitchFamily="34" charset="0"/>
              </a:rPr>
              <a:t>and check email notifications for periodic grade updates.</a:t>
            </a:r>
          </a:p>
          <a:p>
            <a:endParaRPr lang="en-US" sz="1000" b="1" dirty="0">
              <a:solidFill>
                <a:schemeClr val="tx1"/>
              </a:solidFill>
              <a:latin typeface="Segoe Script" panose="030B0504020000000003" pitchFamily="66" charset="0"/>
              <a:cs typeface="Segoe UI Light" panose="020B0502040204020203" pitchFamily="34" charset="0"/>
            </a:endParaRPr>
          </a:p>
          <a:p>
            <a:endParaRPr lang="en-US" sz="600" b="1" dirty="0">
              <a:solidFill>
                <a:schemeClr val="tx1"/>
              </a:solidFill>
              <a:latin typeface="Segoe Script" panose="030B0504020000000003" pitchFamily="66"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Math Tutorials:</a:t>
            </a:r>
          </a:p>
          <a:p>
            <a:r>
              <a:rPr lang="en-US" sz="1200" b="1" dirty="0">
                <a:solidFill>
                  <a:schemeClr val="tx1"/>
                </a:solidFill>
                <a:latin typeface="Segoe Script" panose="030B0504020000000003" pitchFamily="66" charset="0"/>
                <a:cs typeface="Segoe UI Light" panose="020B0502040204020203" pitchFamily="34" charset="0"/>
              </a:rPr>
              <a:t>		  </a:t>
            </a:r>
            <a:r>
              <a:rPr lang="en-US" sz="1200" b="1" dirty="0">
                <a:solidFill>
                  <a:schemeClr val="tx1"/>
                </a:solidFill>
                <a:latin typeface="Segoe UI Light" panose="020B0502040204020203" pitchFamily="34" charset="0"/>
                <a:cs typeface="Segoe UI Light" panose="020B0502040204020203" pitchFamily="34" charset="0"/>
              </a:rPr>
              <a:t>FREE</a:t>
            </a:r>
            <a:r>
              <a:rPr lang="en-US" sz="1200" dirty="0">
                <a:solidFill>
                  <a:schemeClr val="tx1"/>
                </a:solidFill>
                <a:latin typeface="Segoe UI Light" panose="020B0502040204020203" pitchFamily="34" charset="0"/>
                <a:cs typeface="Segoe UI Light" panose="020B0502040204020203" pitchFamily="34" charset="0"/>
              </a:rPr>
              <a:t> tutoring is available Tuesday afternoons from 3:40 to 5 pm in Room S201. </a:t>
            </a:r>
          </a:p>
          <a:p>
            <a:r>
              <a:rPr lang="en-US" sz="1200" dirty="0">
                <a:solidFill>
                  <a:schemeClr val="tx1"/>
                </a:solidFill>
                <a:latin typeface="Segoe UI Light" panose="020B0502040204020203" pitchFamily="34" charset="0"/>
                <a:cs typeface="Segoe UI Light" panose="020B0502040204020203" pitchFamily="34" charset="0"/>
              </a:rPr>
              <a:t>		  When applicable, FAB Wednesdays (1</a:t>
            </a:r>
            <a:r>
              <a:rPr lang="en-US" sz="1200" baseline="30000" dirty="0">
                <a:solidFill>
                  <a:schemeClr val="tx1"/>
                </a:solidFill>
                <a:latin typeface="Segoe UI Light" panose="020B0502040204020203" pitchFamily="34" charset="0"/>
                <a:cs typeface="Segoe UI Light" panose="020B0502040204020203" pitchFamily="34" charset="0"/>
              </a:rPr>
              <a:t>st</a:t>
            </a:r>
            <a:r>
              <a:rPr lang="en-US" sz="1200" dirty="0">
                <a:solidFill>
                  <a:schemeClr val="tx1"/>
                </a:solidFill>
                <a:latin typeface="Segoe UI Light" panose="020B0502040204020203" pitchFamily="34" charset="0"/>
                <a:cs typeface="Segoe UI Light" panose="020B0502040204020203" pitchFamily="34" charset="0"/>
              </a:rPr>
              <a:t> and 2</a:t>
            </a:r>
            <a:r>
              <a:rPr lang="en-US" sz="1200" baseline="30000" dirty="0">
                <a:solidFill>
                  <a:schemeClr val="tx1"/>
                </a:solidFill>
                <a:latin typeface="Segoe UI Light" panose="020B0502040204020203" pitchFamily="34" charset="0"/>
                <a:cs typeface="Segoe UI Light" panose="020B0502040204020203" pitchFamily="34" charset="0"/>
              </a:rPr>
              <a:t>nd</a:t>
            </a:r>
            <a:r>
              <a:rPr lang="en-US" sz="1200" dirty="0">
                <a:solidFill>
                  <a:schemeClr val="tx1"/>
                </a:solidFill>
                <a:latin typeface="Segoe UI Light" panose="020B0502040204020203" pitchFamily="34" charset="0"/>
                <a:cs typeface="Segoe UI Light" panose="020B0502040204020203" pitchFamily="34" charset="0"/>
              </a:rPr>
              <a:t> Sessions) are also a great </a:t>
            </a:r>
          </a:p>
          <a:p>
            <a:r>
              <a:rPr lang="en-US" sz="1200" dirty="0">
                <a:solidFill>
                  <a:schemeClr val="tx1"/>
                </a:solidFill>
                <a:latin typeface="Segoe UI Light" panose="020B0502040204020203" pitchFamily="34" charset="0"/>
                <a:cs typeface="Segoe UI Light" panose="020B0502040204020203" pitchFamily="34" charset="0"/>
              </a:rPr>
              <a:t>		  opportunity to receive extra help. FAB tutoring is mandatory for failing students. </a:t>
            </a:r>
          </a:p>
          <a:p>
            <a:r>
              <a:rPr lang="en-US" sz="1200" dirty="0">
                <a:solidFill>
                  <a:schemeClr val="tx1"/>
                </a:solidFill>
                <a:latin typeface="Segoe UI Light" panose="020B0502040204020203" pitchFamily="34" charset="0"/>
                <a:cs typeface="Segoe UI Light" panose="020B0502040204020203" pitchFamily="34" charset="0"/>
              </a:rPr>
              <a:t>		  For additional tutoring times, please coordinate with the instructor.</a:t>
            </a:r>
          </a:p>
          <a:p>
            <a:endParaRPr lang="en-US" sz="1200" b="1" dirty="0">
              <a:solidFill>
                <a:schemeClr val="tx1"/>
              </a:solidFill>
              <a:latin typeface="Segoe UI Light" panose="020B0502040204020203" pitchFamily="34" charset="0"/>
              <a:cs typeface="Segoe UI Light" panose="020B0502040204020203" pitchFamily="34" charset="0"/>
            </a:endParaRPr>
          </a:p>
          <a:p>
            <a:endParaRPr lang="en-US" sz="1200" b="1" dirty="0">
              <a:solidFill>
                <a:schemeClr val="tx1"/>
              </a:solidFill>
              <a:latin typeface="Segoe UI Light" panose="020B0502040204020203" pitchFamily="34" charset="0"/>
              <a:cs typeface="Segoe UI Light" panose="020B0502040204020203" pitchFamily="34" charset="0"/>
            </a:endParaRPr>
          </a:p>
          <a:p>
            <a:endParaRPr lang="en-US" sz="1400" dirty="0">
              <a:solidFill>
                <a:schemeClr val="tx1"/>
              </a:solidFill>
              <a:latin typeface="Segoe UI Light" panose="020B0502040204020203" pitchFamily="34" charset="0"/>
              <a:cs typeface="Segoe UI Light" panose="020B0502040204020203" pitchFamily="34" charset="0"/>
            </a:endParaRPr>
          </a:p>
          <a:p>
            <a:endParaRPr lang="en-US" sz="1200" dirty="0">
              <a:solidFill>
                <a:schemeClr val="tx1"/>
              </a:solidFill>
              <a:latin typeface="Segoe UI Light" panose="020B0502040204020203" pitchFamily="34" charset="0"/>
              <a:cs typeface="Segoe UI Light" panose="020B0502040204020203" pitchFamily="34" charset="0"/>
            </a:endParaRPr>
          </a:p>
        </p:txBody>
      </p:sp>
      <p:sp>
        <p:nvSpPr>
          <p:cNvPr id="5" name="Rectangle 4"/>
          <p:cNvSpPr/>
          <p:nvPr/>
        </p:nvSpPr>
        <p:spPr>
          <a:xfrm>
            <a:off x="1055077" y="17586"/>
            <a:ext cx="4747846" cy="6330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Segoe Script" panose="030B0504020000000003" pitchFamily="66" charset="0"/>
              </a:rPr>
              <a:t>Advanced Algebra </a:t>
            </a:r>
            <a:r>
              <a:rPr lang="en-US" sz="1600" dirty="0">
                <a:solidFill>
                  <a:schemeClr val="tx1"/>
                </a:solidFill>
                <a:latin typeface="Segoe UI Light" panose="020B0502040204020203" pitchFamily="34" charset="0"/>
                <a:cs typeface="Segoe UI Light" panose="020B0502040204020203" pitchFamily="34" charset="0"/>
              </a:rPr>
              <a:t>|</a:t>
            </a:r>
            <a:r>
              <a:rPr lang="en-US" sz="1600" b="1" dirty="0">
                <a:solidFill>
                  <a:schemeClr val="tx1"/>
                </a:solidFill>
                <a:latin typeface="Segoe UI Light" panose="020B0502040204020203" pitchFamily="34" charset="0"/>
                <a:cs typeface="Segoe UI Light" panose="020B0502040204020203" pitchFamily="34" charset="0"/>
              </a:rPr>
              <a:t> Coach David Cagle &amp; Coach Marko Dudley</a:t>
            </a:r>
          </a:p>
          <a:p>
            <a:pPr algn="ctr"/>
            <a:r>
              <a:rPr lang="en-US" sz="1400" dirty="0">
                <a:solidFill>
                  <a:schemeClr val="tx1"/>
                </a:solidFill>
                <a:latin typeface="Segoe UI Light" panose="020B0502040204020203" pitchFamily="34" charset="0"/>
                <a:cs typeface="Segoe UI Light" panose="020B0502040204020203" pitchFamily="34" charset="0"/>
              </a:rPr>
              <a:t>dcagle@cartersvilleschools.org | 770.382.3200 </a:t>
            </a:r>
            <a:r>
              <a:rPr lang="en-US" sz="1400" dirty="0">
                <a:solidFill>
                  <a:schemeClr val="tx1"/>
                </a:solidFill>
                <a:latin typeface="Segoe Script" panose="030B0504020000000003" pitchFamily="66" charset="0"/>
              </a:rPr>
              <a:t> </a:t>
            </a:r>
          </a:p>
        </p:txBody>
      </p:sp>
      <p:pic>
        <p:nvPicPr>
          <p:cNvPr id="5122" name="Picture 2" descr="8 Questions to Ask If Accepting Shared Vendor Due Diligence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3904" y="4801523"/>
            <a:ext cx="1309019" cy="1235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5123" name="Picture 3" descr="Help-Typography[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7514" y="8317890"/>
            <a:ext cx="817563" cy="50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5D1D7"/>
                  </a:outerShdw>
                </a:effectLst>
              </a14:hiddenEffects>
            </a:ext>
          </a:extLst>
        </p:spPr>
      </p:pic>
      <p:pic>
        <p:nvPicPr>
          <p:cNvPr id="1026" name="Picture 2" descr="math book clipart - Clip Art Library"/>
          <p:cNvPicPr>
            <a:picLocks noChangeAspect="1" noChangeArrowheads="1"/>
          </p:cNvPicPr>
          <p:nvPr/>
        </p:nvPicPr>
        <p:blipFill>
          <a:blip r:embed="rId5" cstate="print">
            <a:biLevel thresh="50000"/>
            <a:extLst>
              <a:ext uri="{28A0092B-C50C-407E-A947-70E740481C1C}">
                <a14:useLocalDpi xmlns:a14="http://schemas.microsoft.com/office/drawing/2010/main" val="0"/>
              </a:ext>
            </a:extLst>
          </a:blip>
          <a:srcRect/>
          <a:stretch>
            <a:fillRect/>
          </a:stretch>
        </p:blipFill>
        <p:spPr bwMode="auto">
          <a:xfrm>
            <a:off x="5536476" y="1267741"/>
            <a:ext cx="1198657" cy="858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363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chool_supplies[1]"/>
          <p:cNvPicPr>
            <a:picLocks noChangeAspect="1" noChangeArrowheads="1"/>
          </p:cNvPicPr>
          <p:nvPr/>
        </p:nvPicPr>
        <p:blipFill>
          <a:blip r:embed="rId2" cstate="print">
            <a:extLst>
              <a:ext uri="{28A0092B-C50C-407E-A947-70E740481C1C}">
                <a14:useLocalDpi xmlns:a14="http://schemas.microsoft.com/office/drawing/2010/main" val="0"/>
              </a:ext>
            </a:extLst>
          </a:blip>
          <a:srcRect l="14122" r="14122"/>
          <a:stretch>
            <a:fillRect/>
          </a:stretch>
        </p:blipFill>
        <p:spPr bwMode="auto">
          <a:xfrm flipH="1">
            <a:off x="5497207" y="832513"/>
            <a:ext cx="953373" cy="955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4" name="Rectangle 3"/>
          <p:cNvSpPr/>
          <p:nvPr/>
        </p:nvSpPr>
        <p:spPr>
          <a:xfrm>
            <a:off x="87923" y="158263"/>
            <a:ext cx="6682154" cy="88538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b="1" u="sng"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Supplies Needed:</a:t>
            </a:r>
          </a:p>
          <a:p>
            <a:r>
              <a:rPr lang="en-US" sz="1200" dirty="0">
                <a:solidFill>
                  <a:schemeClr val="tx1"/>
                </a:solidFill>
                <a:latin typeface="Segoe UI Light" panose="020B0502040204020203" pitchFamily="34" charset="0"/>
                <a:cs typeface="Segoe UI Light" panose="020B0502040204020203" pitchFamily="34" charset="0"/>
              </a:rPr>
              <a:t>∙3-Ring Binder		∙Pencils		∙Composition Notebook	∙Loose-leaf Notebook Paper</a:t>
            </a:r>
          </a:p>
          <a:p>
            <a:r>
              <a:rPr lang="en-US" sz="1200" dirty="0">
                <a:solidFill>
                  <a:schemeClr val="tx1"/>
                </a:solidFill>
                <a:latin typeface="Segoe UI Light" panose="020B0502040204020203" pitchFamily="34" charset="0"/>
                <a:cs typeface="Segoe UI Light" panose="020B0502040204020203" pitchFamily="34" charset="0"/>
              </a:rPr>
              <a:t>∙Glue Sticks		∙Scissors	∙Pencil Pouch			 ∙Loose-leaf Graph paper</a:t>
            </a:r>
          </a:p>
          <a:p>
            <a:r>
              <a:rPr lang="en-US" sz="1200" dirty="0">
                <a:solidFill>
                  <a:schemeClr val="tx1"/>
                </a:solidFill>
                <a:latin typeface="Segoe UI Light" panose="020B0502040204020203" pitchFamily="34" charset="0"/>
                <a:cs typeface="Segoe UI Light" panose="020B0502040204020203" pitchFamily="34" charset="0"/>
              </a:rPr>
              <a:t>∙</a:t>
            </a:r>
            <a:r>
              <a:rPr lang="en-US" sz="1200" b="1" dirty="0">
                <a:solidFill>
                  <a:schemeClr val="tx1"/>
                </a:solidFill>
                <a:latin typeface="Segoe UI Light" panose="020B0502040204020203" pitchFamily="34" charset="0"/>
                <a:cs typeface="Segoe UI Light" panose="020B0502040204020203" pitchFamily="34" charset="0"/>
              </a:rPr>
              <a:t>TI-36X Pro Calculator (required)</a:t>
            </a:r>
            <a:r>
              <a:rPr lang="en-US" sz="1200" dirty="0">
                <a:solidFill>
                  <a:schemeClr val="tx1"/>
                </a:solidFill>
                <a:latin typeface="Segoe UI Light" panose="020B0502040204020203" pitchFamily="34" charset="0"/>
                <a:cs typeface="Segoe UI Light" panose="020B0502040204020203" pitchFamily="34" charset="0"/>
              </a:rPr>
              <a:t>	∙TI-84 Plus C Calculator (optional)</a:t>
            </a:r>
          </a:p>
          <a:p>
            <a:r>
              <a:rPr lang="en-US" sz="1200" i="1" dirty="0">
                <a:solidFill>
                  <a:schemeClr val="tx1"/>
                </a:solidFill>
                <a:latin typeface="Segoe UI Light" panose="020B0502040204020203" pitchFamily="34" charset="0"/>
                <a:cs typeface="Segoe UI Light" panose="020B0502040204020203" pitchFamily="34" charset="0"/>
              </a:rPr>
              <a:t>Calculators will be used throughout students’ high school and college careers				 and are used to help students be successful in math courses.</a:t>
            </a:r>
          </a:p>
          <a:p>
            <a:endParaRPr lang="en-US" sz="800" b="1" dirty="0">
              <a:solidFill>
                <a:schemeClr val="tx1"/>
              </a:solidFill>
              <a:latin typeface="Segoe Script" panose="030B0504020000000003" pitchFamily="66" charset="0"/>
              <a:cs typeface="Segoe UI Light" panose="020B0502040204020203" pitchFamily="34" charset="0"/>
            </a:endParaRPr>
          </a:p>
          <a:p>
            <a:pPr lvl="0"/>
            <a:r>
              <a:rPr lang="en-US" sz="1200" b="1" dirty="0">
                <a:solidFill>
                  <a:schemeClr val="tx1"/>
                </a:solidFill>
                <a:latin typeface="Segoe Script" panose="030B0504020000000003" pitchFamily="66" charset="0"/>
                <a:cs typeface="Segoe UI Light" panose="020B0502040204020203" pitchFamily="34" charset="0"/>
              </a:rPr>
              <a:t>Schoology:</a:t>
            </a:r>
            <a:r>
              <a:rPr lang="en-US" sz="1200" dirty="0">
                <a:solidFill>
                  <a:schemeClr val="tx1"/>
                </a:solidFill>
                <a:latin typeface="Segoe Script" panose="030B0504020000000003" pitchFamily="66"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Parents and students can access Schoology through the CHS homepage (or Schoology app) and login with their lunch number and birthdate. This site is used to post class lessons, assignments, and resources. It is very useful in the event that you are absent or have misplaced class materials. </a:t>
            </a:r>
            <a:r>
              <a:rPr lang="en-US" sz="1200" b="1" dirty="0">
                <a:solidFill>
                  <a:schemeClr val="tx1"/>
                </a:solidFill>
                <a:latin typeface="Segoe UI Light" panose="020B0502040204020203" pitchFamily="34" charset="0"/>
                <a:cs typeface="Segoe UI Light" panose="020B0502040204020203" pitchFamily="34" charset="0"/>
              </a:rPr>
              <a:t>Students are expected to utilize Schoology daily, especially when absent or during digital learning days.</a:t>
            </a:r>
          </a:p>
          <a:p>
            <a:endParaRPr lang="en-US" sz="800" b="1"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Script" panose="030B0504020000000003" pitchFamily="66" charset="0"/>
                <a:cs typeface="Segoe UI Light" panose="020B0502040204020203" pitchFamily="34" charset="0"/>
              </a:rPr>
              <a:t>Classroom Policies: </a:t>
            </a:r>
            <a:endParaRPr lang="en-US" sz="1200" dirty="0">
              <a:solidFill>
                <a:schemeClr val="tx1"/>
              </a:solidFill>
              <a:latin typeface="Segoe Script" panose="030B0504020000000003" pitchFamily="66" charset="0"/>
              <a:cs typeface="Segoe UI Light" panose="020B0502040204020203" pitchFamily="34" charset="0"/>
            </a:endParaRPr>
          </a:p>
          <a:p>
            <a:pPr lvl="0"/>
            <a:r>
              <a:rPr lang="en-US" sz="1200" dirty="0">
                <a:solidFill>
                  <a:schemeClr val="tx1"/>
                </a:solidFill>
                <a:latin typeface="Segoe UI Light" panose="020B0502040204020203" pitchFamily="34" charset="0"/>
                <a:cs typeface="Segoe UI Light" panose="020B0502040204020203" pitchFamily="34" charset="0"/>
              </a:rPr>
              <a:t>-Students will bring their binder, composition notebook, pencil, and calculator to class </a:t>
            </a:r>
            <a:r>
              <a:rPr lang="en-US" sz="1200" b="1" dirty="0">
                <a:solidFill>
                  <a:schemeClr val="tx1"/>
                </a:solidFill>
                <a:latin typeface="Segoe UI Light" panose="020B0502040204020203" pitchFamily="34" charset="0"/>
                <a:cs typeface="Segoe UI Light" panose="020B0502040204020203" pitchFamily="34" charset="0"/>
              </a:rPr>
              <a:t>every day</a:t>
            </a:r>
            <a:r>
              <a:rPr lang="en-US" sz="1200" dirty="0">
                <a:solidFill>
                  <a:schemeClr val="tx1"/>
                </a:solidFill>
                <a:latin typeface="Segoe UI Light" panose="020B0502040204020203" pitchFamily="34" charset="0"/>
                <a:cs typeface="Segoe UI Light" panose="020B0502040204020203" pitchFamily="34" charset="0"/>
              </a:rPr>
              <a:t>.  </a:t>
            </a:r>
          </a:p>
          <a:p>
            <a:pPr lvl="0"/>
            <a:r>
              <a:rPr lang="en-US" sz="1200" dirty="0">
                <a:solidFill>
                  <a:schemeClr val="tx1"/>
                </a:solidFill>
                <a:latin typeface="Segoe UI Light" panose="020B0502040204020203" pitchFamily="34" charset="0"/>
                <a:cs typeface="Segoe UI Light" panose="020B0502040204020203" pitchFamily="34" charset="0"/>
              </a:rPr>
              <a:t>-The student will have completed </a:t>
            </a:r>
            <a:r>
              <a:rPr lang="en-US" sz="1200" b="1" u="sng" dirty="0">
                <a:solidFill>
                  <a:schemeClr val="tx1"/>
                </a:solidFill>
                <a:latin typeface="Segoe UI Light" panose="020B0502040204020203" pitchFamily="34" charset="0"/>
                <a:cs typeface="Segoe UI Light" panose="020B0502040204020203" pitchFamily="34" charset="0"/>
              </a:rPr>
              <a:t>ALL</a:t>
            </a:r>
            <a:r>
              <a:rPr lang="en-US" sz="1200" dirty="0">
                <a:solidFill>
                  <a:schemeClr val="tx1"/>
                </a:solidFill>
                <a:latin typeface="Segoe UI Light" panose="020B0502040204020203" pitchFamily="34" charset="0"/>
                <a:cs typeface="Segoe UI Light" panose="020B0502040204020203" pitchFamily="34" charset="0"/>
              </a:rPr>
              <a:t> assignments and be prepared to ask questions about</a:t>
            </a:r>
          </a:p>
          <a:p>
            <a:r>
              <a:rPr lang="en-US" sz="1200" dirty="0">
                <a:solidFill>
                  <a:schemeClr val="tx1"/>
                </a:solidFill>
                <a:latin typeface="Segoe UI Light" panose="020B0502040204020203" pitchFamily="34" charset="0"/>
                <a:cs typeface="Segoe UI Light" panose="020B0502040204020203" pitchFamily="34" charset="0"/>
              </a:rPr>
              <a:t>parts of the assignments that were unclear at the beginning of class.  </a:t>
            </a:r>
          </a:p>
          <a:p>
            <a:r>
              <a:rPr lang="en-US" sz="1200" dirty="0">
                <a:solidFill>
                  <a:schemeClr val="tx1"/>
                </a:solidFill>
                <a:latin typeface="Segoe UI Light" panose="020B0502040204020203" pitchFamily="34" charset="0"/>
                <a:cs typeface="Segoe UI Light" panose="020B0502040204020203" pitchFamily="34" charset="0"/>
              </a:rPr>
              <a:t>-All work must be shown for all assignments (even digital). </a:t>
            </a:r>
            <a:r>
              <a:rPr lang="en-US" sz="1200" b="1" dirty="0">
                <a:solidFill>
                  <a:schemeClr val="tx1"/>
                </a:solidFill>
                <a:latin typeface="Segoe UI Light" panose="020B0502040204020203" pitchFamily="34" charset="0"/>
                <a:cs typeface="Segoe UI Light" panose="020B0502040204020203" pitchFamily="34" charset="0"/>
              </a:rPr>
              <a:t>No work = No credit.</a:t>
            </a:r>
          </a:p>
          <a:p>
            <a:r>
              <a:rPr lang="en-US" sz="1200" dirty="0">
                <a:solidFill>
                  <a:schemeClr val="tx1"/>
                </a:solidFill>
                <a:latin typeface="Segoe UI Light" panose="020B0502040204020203" pitchFamily="34" charset="0"/>
                <a:cs typeface="Segoe UI Light" panose="020B0502040204020203" pitchFamily="34" charset="0"/>
              </a:rPr>
              <a:t>-If a student is absent, the assignment given on the last day present is due the day he/she returns to class. It is the </a:t>
            </a:r>
            <a:r>
              <a:rPr lang="en-US" sz="1200" b="1" i="1" u="sng" dirty="0">
                <a:solidFill>
                  <a:schemeClr val="tx1"/>
                </a:solidFill>
                <a:latin typeface="Segoe UI Light" panose="020B0502040204020203" pitchFamily="34" charset="0"/>
                <a:cs typeface="Segoe UI Light" panose="020B0502040204020203" pitchFamily="34" charset="0"/>
              </a:rPr>
              <a:t>student’s responsibility</a:t>
            </a:r>
            <a:r>
              <a:rPr lang="en-US" sz="1200" dirty="0">
                <a:solidFill>
                  <a:schemeClr val="tx1"/>
                </a:solidFill>
                <a:latin typeface="Segoe UI Light" panose="020B0502040204020203" pitchFamily="34" charset="0"/>
                <a:cs typeface="Segoe UI Light" panose="020B0502040204020203" pitchFamily="34" charset="0"/>
              </a:rPr>
              <a:t> to promptly check Schoology regarding make-up work from an absence and coordinate any make-ups with the teacher. </a:t>
            </a:r>
            <a:r>
              <a:rPr lang="en-US" sz="1200" b="1" dirty="0">
                <a:solidFill>
                  <a:schemeClr val="tx1"/>
                </a:solidFill>
                <a:latin typeface="Segoe UI Light" panose="020B0502040204020203" pitchFamily="34" charset="0"/>
                <a:cs typeface="Segoe UI Light" panose="020B0502040204020203" pitchFamily="34" charset="0"/>
              </a:rPr>
              <a:t>If you are absent the day of a REVIEW for a test or quiz, you will be expected to take the assessment as scheduled (upon return), as reviews and all course material are available on Schoology.</a:t>
            </a:r>
            <a:r>
              <a:rPr lang="en-US" sz="1200" dirty="0">
                <a:solidFill>
                  <a:schemeClr val="tx1"/>
                </a:solidFill>
                <a:latin typeface="Segoe UI Light" panose="020B0502040204020203" pitchFamily="34" charset="0"/>
                <a:cs typeface="Segoe UI Light" panose="020B0502040204020203" pitchFamily="34" charset="0"/>
              </a:rPr>
              <a:t> </a:t>
            </a:r>
            <a:r>
              <a:rPr lang="en-US" sz="1200" b="1" dirty="0">
                <a:solidFill>
                  <a:schemeClr val="tx1"/>
                </a:solidFill>
                <a:latin typeface="Segoe UI Light" panose="020B0502040204020203" pitchFamily="34" charset="0"/>
                <a:cs typeface="Segoe UI Light" panose="020B0502040204020203" pitchFamily="34" charset="0"/>
              </a:rPr>
              <a:t>If a student is absent the day of a test, a zero will be entered into Infinite Campus to serve as a placeholder. Students will arrange a make up time with the teacher. Once the test is made up and graded, the zero will be replaced with the earned test score. </a:t>
            </a:r>
            <a:r>
              <a:rPr lang="en-US" sz="1200" i="1" dirty="0">
                <a:solidFill>
                  <a:schemeClr val="tx1"/>
                </a:solidFill>
                <a:latin typeface="Segoe UI Light" panose="020B0502040204020203" pitchFamily="34" charset="0"/>
                <a:cs typeface="Segoe UI Light" panose="020B0502040204020203" pitchFamily="34" charset="0"/>
              </a:rPr>
              <a:t>It is the student’s responsibility to follow the makeup policy in the CHS Student Handbook.</a:t>
            </a:r>
          </a:p>
          <a:p>
            <a:pPr lvl="0"/>
            <a:r>
              <a:rPr lang="en-US" sz="1200" dirty="0">
                <a:solidFill>
                  <a:schemeClr val="tx1"/>
                </a:solidFill>
                <a:latin typeface="Segoe UI Light" panose="020B0502040204020203" pitchFamily="34" charset="0"/>
                <a:cs typeface="Segoe UI Light" panose="020B0502040204020203" pitchFamily="34" charset="0"/>
              </a:rPr>
              <a:t>-There is no extra credit for this course. There are no quiz/test retakes for this course.</a:t>
            </a:r>
          </a:p>
          <a:p>
            <a:pPr lvl="0"/>
            <a:r>
              <a:rPr lang="en-US" sz="1200" dirty="0">
                <a:solidFill>
                  <a:schemeClr val="tx1"/>
                </a:solidFill>
                <a:latin typeface="Segoe UI Light" panose="020B0502040204020203" pitchFamily="34" charset="0"/>
                <a:cs typeface="Segoe UI Light" panose="020B0502040204020203" pitchFamily="34" charset="0"/>
              </a:rPr>
              <a:t>-Students will follow the classroom procedures and expectations posted in the classroom.</a:t>
            </a:r>
          </a:p>
          <a:p>
            <a:pPr lvl="0"/>
            <a:r>
              <a:rPr lang="en-US" sz="1200" dirty="0">
                <a:solidFill>
                  <a:schemeClr val="tx1"/>
                </a:solidFill>
                <a:latin typeface="Segoe UI Light" panose="020B0502040204020203" pitchFamily="34" charset="0"/>
                <a:cs typeface="Segoe UI Light" panose="020B0502040204020203" pitchFamily="34" charset="0"/>
              </a:rPr>
              <a:t>-All members of the class will treat each other in a mannerly and respectful fashion and follow all classroom rules. Students will also adhere to the Social Contract that will be posted in the classroom after the class has created and signed it.</a:t>
            </a:r>
          </a:p>
          <a:p>
            <a:pPr lvl="0"/>
            <a:r>
              <a:rPr lang="en-US" sz="1200" b="1" dirty="0">
                <a:solidFill>
                  <a:schemeClr val="tx1"/>
                </a:solidFill>
                <a:latin typeface="Segoe UI Light" panose="020B0502040204020203" pitchFamily="34" charset="0"/>
                <a:cs typeface="Segoe UI Light" panose="020B0502040204020203" pitchFamily="34" charset="0"/>
              </a:rPr>
              <a:t>-The use of cell phones and other electronic devices (such as smart watches/tablets) are not allowed during the school day. Choosing to use electronic devices will result in an office referral.</a:t>
            </a:r>
            <a:endParaRPr lang="en-US" sz="1200" dirty="0">
              <a:solidFill>
                <a:schemeClr val="tx1"/>
              </a:solidFill>
              <a:latin typeface="Segoe UI Light" panose="020B0502040204020203" pitchFamily="34" charset="0"/>
              <a:cs typeface="Segoe UI Light" panose="020B0502040204020203" pitchFamily="34" charset="0"/>
            </a:endParaRPr>
          </a:p>
          <a:p>
            <a:pPr lvl="0"/>
            <a:r>
              <a:rPr lang="en-US" sz="1200" dirty="0">
                <a:solidFill>
                  <a:schemeClr val="tx1"/>
                </a:solidFill>
                <a:latin typeface="Segoe UI Light" panose="020B0502040204020203" pitchFamily="34" charset="0"/>
                <a:cs typeface="Segoe UI Light" panose="020B0502040204020203" pitchFamily="34" charset="0"/>
              </a:rPr>
              <a:t>-All students will follow the Mathematics Honor Code (attached).</a:t>
            </a:r>
          </a:p>
          <a:p>
            <a:pPr lvl="0"/>
            <a:r>
              <a:rPr lang="en-US" sz="1200" dirty="0">
                <a:solidFill>
                  <a:schemeClr val="tx1"/>
                </a:solidFill>
                <a:latin typeface="Segoe UI Light" panose="020B0502040204020203" pitchFamily="34" charset="0"/>
                <a:cs typeface="Segoe UI Light" panose="020B0502040204020203" pitchFamily="34" charset="0"/>
              </a:rPr>
              <a:t>-The CHS Code of Conduct, Canes Code, and the CHS attendance policy will be followed.</a:t>
            </a:r>
          </a:p>
          <a:p>
            <a:pPr lvl="0"/>
            <a:r>
              <a:rPr lang="en-US" sz="1200" dirty="0">
                <a:solidFill>
                  <a:schemeClr val="tx1"/>
                </a:solidFill>
                <a:latin typeface="Segoe UI Light" panose="020B0502040204020203" pitchFamily="34" charset="0"/>
                <a:cs typeface="Segoe UI Light" panose="020B0502040204020203" pitchFamily="34" charset="0"/>
              </a:rPr>
              <a:t>-Final exemption policy is as follows (excused or unexcused):</a:t>
            </a:r>
          </a:p>
          <a:p>
            <a:pPr lvl="1"/>
            <a:r>
              <a:rPr lang="en-US" sz="1200" dirty="0">
                <a:solidFill>
                  <a:schemeClr val="tx1"/>
                </a:solidFill>
                <a:latin typeface="Segoe UI Light" panose="020B0502040204020203" pitchFamily="34" charset="0"/>
                <a:cs typeface="Segoe UI Light" panose="020B0502040204020203" pitchFamily="34" charset="0"/>
              </a:rPr>
              <a:t>∙ 0-2 absences: grade must be an 85 or above</a:t>
            </a:r>
          </a:p>
          <a:p>
            <a:pPr lvl="1"/>
            <a:r>
              <a:rPr lang="en-US" sz="1200" dirty="0">
                <a:solidFill>
                  <a:schemeClr val="tx1"/>
                </a:solidFill>
                <a:latin typeface="Segoe UI Light" panose="020B0502040204020203" pitchFamily="34" charset="0"/>
                <a:cs typeface="Segoe UI Light" panose="020B0502040204020203" pitchFamily="34" charset="0"/>
              </a:rPr>
              <a:t>- 3 absences: grade must be a 90 or above</a:t>
            </a:r>
          </a:p>
          <a:p>
            <a:pPr lvl="1"/>
            <a:r>
              <a:rPr lang="en-US" sz="1200" dirty="0">
                <a:solidFill>
                  <a:schemeClr val="tx1"/>
                </a:solidFill>
                <a:latin typeface="Segoe UI Light" panose="020B0502040204020203" pitchFamily="34" charset="0"/>
                <a:cs typeface="Segoe UI Light" panose="020B0502040204020203" pitchFamily="34" charset="0"/>
              </a:rPr>
              <a:t>- 4 absence: grade must be a 95 or above</a:t>
            </a:r>
          </a:p>
          <a:p>
            <a:pPr lvl="1"/>
            <a:r>
              <a:rPr lang="en-US" sz="1200" dirty="0">
                <a:solidFill>
                  <a:schemeClr val="tx1"/>
                </a:solidFill>
                <a:latin typeface="Segoe UI Light" panose="020B0502040204020203" pitchFamily="34" charset="0"/>
                <a:cs typeface="Segoe UI Light" panose="020B0502040204020203" pitchFamily="34" charset="0"/>
              </a:rPr>
              <a:t>- 3 unexcused </a:t>
            </a:r>
            <a:r>
              <a:rPr lang="en-US" sz="1200" dirty="0" err="1">
                <a:solidFill>
                  <a:schemeClr val="tx1"/>
                </a:solidFill>
                <a:latin typeface="Segoe UI Light" panose="020B0502040204020203" pitchFamily="34" charset="0"/>
                <a:cs typeface="Segoe UI Light" panose="020B0502040204020203" pitchFamily="34" charset="0"/>
              </a:rPr>
              <a:t>tardies</a:t>
            </a:r>
            <a:r>
              <a:rPr lang="en-US" sz="1200" dirty="0">
                <a:solidFill>
                  <a:schemeClr val="tx1"/>
                </a:solidFill>
                <a:latin typeface="Segoe UI Light" panose="020B0502040204020203" pitchFamily="34" charset="0"/>
                <a:cs typeface="Segoe UI Light" panose="020B0502040204020203" pitchFamily="34" charset="0"/>
              </a:rPr>
              <a:t> = 1 unexcused absence</a:t>
            </a:r>
          </a:p>
          <a:p>
            <a:pPr lvl="1"/>
            <a:endParaRPr lang="en-US" sz="1200"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UI Light" panose="020B0502040204020203" pitchFamily="34" charset="0"/>
                <a:cs typeface="Segoe UI Light" panose="020B0502040204020203" pitchFamily="34" charset="0"/>
              </a:rPr>
              <a:t>	</a:t>
            </a:r>
            <a:r>
              <a:rPr lang="en-US" sz="1200" b="1" i="1" dirty="0">
                <a:solidFill>
                  <a:schemeClr val="tx1"/>
                </a:solidFill>
                <a:latin typeface="Segoe UI Light" panose="020B0502040204020203" pitchFamily="34" charset="0"/>
                <a:cs typeface="Segoe UI Light" panose="020B0502040204020203" pitchFamily="34" charset="0"/>
              </a:rPr>
              <a:t>***Please note: Violating dress code, use of cell phones/electronic devices, fighting, 			insubordination, and extreme disrespect will be an automatic office referral</a:t>
            </a:r>
            <a:r>
              <a:rPr lang="en-US" sz="1200" b="1" dirty="0">
                <a:solidFill>
                  <a:schemeClr val="tx1"/>
                </a:solidFill>
                <a:latin typeface="Segoe UI Light" panose="020B0502040204020203" pitchFamily="34" charset="0"/>
                <a:cs typeface="Segoe UI Light" panose="020B0502040204020203" pitchFamily="34" charset="0"/>
              </a:rPr>
              <a:t>.***</a:t>
            </a:r>
          </a:p>
          <a:p>
            <a:endParaRPr lang="en-US" sz="1200" dirty="0">
              <a:solidFill>
                <a:schemeClr val="tx1"/>
              </a:solidFill>
              <a:latin typeface="Segoe UI Light" panose="020B0502040204020203" pitchFamily="34" charset="0"/>
              <a:cs typeface="Segoe UI Light" panose="020B0502040204020203" pitchFamily="34" charset="0"/>
            </a:endParaRPr>
          </a:p>
          <a:p>
            <a:endParaRPr lang="en-US" sz="1200" dirty="0">
              <a:solidFill>
                <a:schemeClr val="tx1"/>
              </a:solidFill>
              <a:latin typeface="Segoe UI Light" panose="020B0502040204020203" pitchFamily="34" charset="0"/>
              <a:cs typeface="Segoe UI Light" panose="020B0502040204020203" pitchFamily="34" charset="0"/>
            </a:endParaRPr>
          </a:p>
          <a:p>
            <a:endParaRPr lang="en-US" sz="700" b="1" dirty="0">
              <a:solidFill>
                <a:schemeClr val="tx1"/>
              </a:solidFill>
              <a:latin typeface="Segoe UI Light" panose="020B0502040204020203" pitchFamily="34" charset="0"/>
              <a:cs typeface="Segoe UI Light" panose="020B0502040204020203" pitchFamily="34" charset="0"/>
            </a:endParaRPr>
          </a:p>
          <a:p>
            <a:pPr algn="ctr"/>
            <a:r>
              <a:rPr lang="en-US" sz="1200" b="1" dirty="0">
                <a:solidFill>
                  <a:schemeClr val="tx1"/>
                </a:solidFill>
                <a:latin typeface="Segoe UI Light" panose="020B0502040204020203" pitchFamily="34" charset="0"/>
                <a:cs typeface="Segoe UI Light" panose="020B0502040204020203" pitchFamily="34" charset="0"/>
              </a:rPr>
              <a:t>Please do not hesitate to contact me with any questions. Also note, this course syllabus is subject to change if the teacher, math department, and/or Cartersville High School deems it necessary.</a:t>
            </a:r>
            <a:endParaRPr lang="en-US" sz="1200" dirty="0">
              <a:solidFill>
                <a:schemeClr val="tx1"/>
              </a:solidFill>
              <a:latin typeface="Segoe UI Light" panose="020B0502040204020203" pitchFamily="34" charset="0"/>
              <a:cs typeface="Segoe UI Light" panose="020B0502040204020203" pitchFamily="34" charset="0"/>
            </a:endParaRPr>
          </a:p>
        </p:txBody>
      </p:sp>
      <p:sp>
        <p:nvSpPr>
          <p:cNvPr id="5" name="Rectangle 4"/>
          <p:cNvSpPr/>
          <p:nvPr/>
        </p:nvSpPr>
        <p:spPr>
          <a:xfrm>
            <a:off x="1055077" y="14652"/>
            <a:ext cx="4747846" cy="29893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Segoe Script" panose="030B0504020000000003" pitchFamily="66" charset="0"/>
              </a:rPr>
              <a:t>Advanced Algebra </a:t>
            </a:r>
            <a:r>
              <a:rPr lang="en-US" sz="1600" dirty="0">
                <a:solidFill>
                  <a:schemeClr val="tx1"/>
                </a:solidFill>
                <a:latin typeface="Segoe UI Light" panose="020B0502040204020203" pitchFamily="34" charset="0"/>
                <a:cs typeface="Segoe UI Light" panose="020B0502040204020203" pitchFamily="34" charset="0"/>
              </a:rPr>
              <a:t>|</a:t>
            </a:r>
            <a:r>
              <a:rPr lang="en-US" sz="1600" b="1" dirty="0">
                <a:solidFill>
                  <a:schemeClr val="tx1"/>
                </a:solidFill>
                <a:latin typeface="Segoe UI Light" panose="020B0502040204020203" pitchFamily="34" charset="0"/>
                <a:cs typeface="Segoe UI Light" panose="020B0502040204020203" pitchFamily="34" charset="0"/>
              </a:rPr>
              <a:t> Coach Cagle &amp; Dudley</a:t>
            </a:r>
          </a:p>
        </p:txBody>
      </p:sp>
    </p:spTree>
    <p:extLst>
      <p:ext uri="{BB962C8B-B14F-4D97-AF65-F5344CB8AC3E}">
        <p14:creationId xmlns:p14="http://schemas.microsoft.com/office/powerpoint/2010/main" val="3747739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923" y="158263"/>
            <a:ext cx="6682154" cy="88538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b="1" dirty="0">
              <a:solidFill>
                <a:schemeClr val="tx1"/>
              </a:solidFill>
              <a:latin typeface="Segoe Script" panose="030B0504020000000003" pitchFamily="66" charset="0"/>
            </a:endParaRPr>
          </a:p>
          <a:p>
            <a:pPr algn="ctr"/>
            <a:r>
              <a:rPr lang="en-US" sz="1200" b="1" dirty="0">
                <a:solidFill>
                  <a:schemeClr val="tx1"/>
                </a:solidFill>
                <a:latin typeface="Segoe UI Light" panose="020B0502040204020203" pitchFamily="34" charset="0"/>
                <a:cs typeface="Segoe UI Light" panose="020B0502040204020203" pitchFamily="34" charset="0"/>
              </a:rPr>
              <a:t>Please promptly complete and return this page of the syllabus and keep the first page for your records (This document will also be uploaded to Schoology).  By signing, you acknowledge that you have read and understand the syllabus for this class. </a:t>
            </a:r>
            <a:r>
              <a:rPr lang="en-US" sz="1200" b="1" i="1" dirty="0">
                <a:solidFill>
                  <a:schemeClr val="tx1"/>
                </a:solidFill>
                <a:latin typeface="Segoe UI Light" panose="020B0502040204020203" pitchFamily="34" charset="0"/>
                <a:cs typeface="Segoe UI Light" panose="020B0502040204020203" pitchFamily="34" charset="0"/>
              </a:rPr>
              <a:t>Please print clearly</a:t>
            </a:r>
            <a:r>
              <a:rPr lang="en-US" sz="1200" b="1" dirty="0">
                <a:solidFill>
                  <a:schemeClr val="tx1"/>
                </a:solidFill>
                <a:latin typeface="Segoe UI Light" panose="020B0502040204020203" pitchFamily="34" charset="0"/>
                <a:cs typeface="Segoe UI Light" panose="020B0502040204020203" pitchFamily="34" charset="0"/>
              </a:rPr>
              <a:t>.</a:t>
            </a:r>
            <a:endParaRPr lang="en-US" sz="1200" dirty="0">
              <a:solidFill>
                <a:schemeClr val="tx1"/>
              </a:solidFill>
              <a:latin typeface="Segoe UI Light" panose="020B0502040204020203" pitchFamily="34" charset="0"/>
              <a:cs typeface="Segoe UI Light" panose="020B0502040204020203" pitchFamily="34" charset="0"/>
            </a:endParaRP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Student Name (Printed): _________________________________________________ Block: ______</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Student Signature: ___________________________________________________________________</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 Name (Printed): _______________________________________________________________</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 Signature: ____________________________________________________________________  </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 E-mail Address: _______________________________________________________________</a:t>
            </a:r>
          </a:p>
          <a:p>
            <a:r>
              <a:rPr lang="en-US" sz="1200" dirty="0">
                <a:solidFill>
                  <a:schemeClr val="tx1"/>
                </a:solidFill>
                <a:latin typeface="Segoe UI Light" panose="020B0502040204020203" pitchFamily="34" charset="0"/>
                <a:cs typeface="Segoe UI Light" panose="020B0502040204020203" pitchFamily="34" charset="0"/>
              </a:rPr>
              <a:t> </a:t>
            </a:r>
          </a:p>
          <a:p>
            <a:r>
              <a:rPr lang="en-US" sz="1200" dirty="0">
                <a:solidFill>
                  <a:schemeClr val="tx1"/>
                </a:solidFill>
                <a:latin typeface="Segoe UI Light" panose="020B0502040204020203" pitchFamily="34" charset="0"/>
                <a:cs typeface="Segoe UI Light" panose="020B0502040204020203" pitchFamily="34" charset="0"/>
              </a:rPr>
              <a:t>Parents’ Best Contact Number(s): ______________________________________________________</a:t>
            </a:r>
          </a:p>
          <a:p>
            <a:pPr algn="ctr"/>
            <a:endParaRPr lang="en-US" sz="400" b="1" dirty="0">
              <a:solidFill>
                <a:schemeClr val="tx1"/>
              </a:solidFill>
              <a:latin typeface="Segoe UI Light" panose="020B0502040204020203" pitchFamily="34" charset="0"/>
              <a:cs typeface="Segoe UI Light" panose="020B0502040204020203" pitchFamily="34" charset="0"/>
            </a:endParaRPr>
          </a:p>
          <a:p>
            <a:pPr algn="ctr"/>
            <a:r>
              <a:rPr lang="en-US" sz="1200" b="1" dirty="0">
                <a:solidFill>
                  <a:schemeClr val="tx1"/>
                </a:solidFill>
                <a:latin typeface="Segoe UI Light" panose="020B0502040204020203" pitchFamily="34" charset="0"/>
                <a:cs typeface="Segoe UI Light" panose="020B0502040204020203" pitchFamily="34" charset="0"/>
              </a:rPr>
              <a:t>***Please make sure your contact information is correct in Infinite Campus in order to receive informational messages from CHS staff. Contact your student’s counselor for corrections.***</a:t>
            </a:r>
          </a:p>
          <a:p>
            <a:pPr algn="ctr"/>
            <a:endParaRPr lang="en-US" sz="1200" b="1" dirty="0">
              <a:solidFill>
                <a:schemeClr val="tx1"/>
              </a:solidFill>
              <a:latin typeface="Segoe UI Light" panose="020B0502040204020203" pitchFamily="34" charset="0"/>
              <a:cs typeface="Segoe UI Light" panose="020B0502040204020203" pitchFamily="34" charset="0"/>
            </a:endParaRPr>
          </a:p>
          <a:p>
            <a:pPr algn="ctr"/>
            <a:endParaRPr lang="en-US" sz="1200" b="1" dirty="0">
              <a:solidFill>
                <a:schemeClr val="tx1"/>
              </a:solidFill>
              <a:latin typeface="Segoe UI Light" panose="020B0502040204020203" pitchFamily="34" charset="0"/>
              <a:cs typeface="Segoe UI Light" panose="020B0502040204020203" pitchFamily="34" charset="0"/>
            </a:endParaRPr>
          </a:p>
          <a:p>
            <a:pPr algn="ctr"/>
            <a:endParaRPr lang="en-US" sz="1200" dirty="0">
              <a:solidFill>
                <a:schemeClr val="tx1"/>
              </a:solidFill>
              <a:latin typeface="Segoe UI Light" panose="020B0502040204020203" pitchFamily="34" charset="0"/>
              <a:cs typeface="Segoe UI Light" panose="020B0502040204020203" pitchFamily="34" charset="0"/>
            </a:endParaRPr>
          </a:p>
          <a:p>
            <a:endParaRPr lang="en-US" sz="1200" dirty="0">
              <a:solidFill>
                <a:schemeClr val="tx1"/>
              </a:solidFill>
              <a:latin typeface="Segoe UI Light" panose="020B0502040204020203" pitchFamily="34" charset="0"/>
              <a:cs typeface="Segoe UI Light" panose="020B0502040204020203" pitchFamily="34" charset="0"/>
            </a:endParaRPr>
          </a:p>
        </p:txBody>
      </p:sp>
      <p:sp>
        <p:nvSpPr>
          <p:cNvPr id="5" name="Rectangle 4"/>
          <p:cNvSpPr/>
          <p:nvPr/>
        </p:nvSpPr>
        <p:spPr>
          <a:xfrm>
            <a:off x="1055077" y="17586"/>
            <a:ext cx="4747846" cy="29893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Segoe Script" panose="030B0504020000000003" pitchFamily="66" charset="0"/>
              </a:rPr>
              <a:t>Advanced Algebra </a:t>
            </a:r>
            <a:r>
              <a:rPr lang="en-US" sz="1600" dirty="0">
                <a:solidFill>
                  <a:schemeClr val="tx1"/>
                </a:solidFill>
                <a:latin typeface="Segoe UI Light" panose="020B0502040204020203" pitchFamily="34" charset="0"/>
                <a:cs typeface="Segoe UI Light" panose="020B0502040204020203" pitchFamily="34" charset="0"/>
              </a:rPr>
              <a:t>|</a:t>
            </a:r>
            <a:r>
              <a:rPr lang="en-US" sz="1600" b="1" dirty="0">
                <a:solidFill>
                  <a:schemeClr val="tx1"/>
                </a:solidFill>
                <a:latin typeface="Segoe UI Light" panose="020B0502040204020203" pitchFamily="34" charset="0"/>
                <a:cs typeface="Segoe UI Light" panose="020B0502040204020203" pitchFamily="34" charset="0"/>
              </a:rPr>
              <a:t> Coach Cagle &amp; Dudley</a:t>
            </a:r>
          </a:p>
        </p:txBody>
      </p:sp>
      <p:sp>
        <p:nvSpPr>
          <p:cNvPr id="13" name="Rectangle 11"/>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Rectangle 14"/>
          <p:cNvSpPr>
            <a:spLocks noChangeArrowheads="1"/>
          </p:cNvSpPr>
          <p:nvPr/>
        </p:nvSpPr>
        <p:spPr bwMode="auto">
          <a:xfrm>
            <a:off x="87923" y="3086039"/>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Rectangle 18"/>
          <p:cNvSpPr/>
          <p:nvPr/>
        </p:nvSpPr>
        <p:spPr>
          <a:xfrm>
            <a:off x="87923" y="3727937"/>
            <a:ext cx="6629400" cy="5284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Segoe UI Light" panose="020B0502040204020203" pitchFamily="34" charset="0"/>
                <a:cs typeface="Segoe UI Light" panose="020B0502040204020203" pitchFamily="34" charset="0"/>
              </a:rPr>
              <a:t>Mathematics Honor Code:</a:t>
            </a:r>
          </a:p>
          <a:p>
            <a:pPr algn="ctr"/>
            <a:r>
              <a:rPr lang="en-US" sz="1200" dirty="0">
                <a:solidFill>
                  <a:schemeClr val="tx1"/>
                </a:solidFill>
                <a:latin typeface="Segoe UI Light" panose="020B0502040204020203" pitchFamily="34" charset="0"/>
                <a:cs typeface="Segoe UI Light" panose="020B0502040204020203" pitchFamily="34" charset="0"/>
              </a:rPr>
              <a:t>I will value learning for its own sake and exercise academic integrity in all aspects of my work by completing work on my own both in class and outside of class.</a:t>
            </a:r>
          </a:p>
          <a:p>
            <a:pPr algn="ctr"/>
            <a:r>
              <a:rPr lang="en-US" sz="1200" dirty="0">
                <a:solidFill>
                  <a:schemeClr val="tx1"/>
                </a:solidFill>
                <a:latin typeface="Segoe UI Light" panose="020B0502040204020203" pitchFamily="34" charset="0"/>
                <a:cs typeface="Segoe UI Light" panose="020B0502040204020203" pitchFamily="34" charset="0"/>
              </a:rPr>
              <a:t>I pledge to neither give nor receive assistance in any form from anyone unless specifically sanctioned by my teacher.</a:t>
            </a:r>
          </a:p>
          <a:p>
            <a:pPr algn="ctr"/>
            <a:r>
              <a:rPr lang="en-US" sz="1200" dirty="0">
                <a:solidFill>
                  <a:schemeClr val="tx1"/>
                </a:solidFill>
                <a:latin typeface="Segoe UI Light" panose="020B0502040204020203" pitchFamily="34" charset="0"/>
                <a:cs typeface="Segoe UI Light" panose="020B0502040204020203" pitchFamily="34" charset="0"/>
              </a:rPr>
              <a:t>I will prepare sufficiently for assessments and will not discuss the contents or any specific problems from the assessment until my teacher reviews the assessment in class.</a:t>
            </a:r>
          </a:p>
          <a:p>
            <a:pPr algn="ctr"/>
            <a:endParaRPr lang="en-US" sz="1200"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UI Light" panose="020B0502040204020203" pitchFamily="34" charset="0"/>
                <a:cs typeface="Segoe UI Light" panose="020B0502040204020203" pitchFamily="34" charset="0"/>
              </a:rPr>
              <a:t>Student: Please copy all of the Mathematics Honor Code (above) in your best handwriting, print and sign your name and date. By doing so, you are affirming the statement above. Failure to adhere to the Mathematics Honor Code will result in disciplinary action that may be permanently visible on your student record.</a:t>
            </a:r>
            <a:endParaRPr lang="en-US" sz="1200" dirty="0">
              <a:solidFill>
                <a:schemeClr val="tx1"/>
              </a:solidFill>
              <a:latin typeface="Segoe UI Light" panose="020B0502040204020203" pitchFamily="34" charset="0"/>
              <a:cs typeface="Segoe UI Light" panose="020B0502040204020203" pitchFamily="34" charset="0"/>
            </a:endParaRPr>
          </a:p>
          <a:p>
            <a:r>
              <a:rPr lang="en-US" sz="1200" b="1" dirty="0">
                <a:solidFill>
                  <a:schemeClr val="tx1"/>
                </a:solidFill>
                <a:latin typeface="Segoe UI Light" panose="020B0502040204020203" pitchFamily="34" charset="0"/>
                <a:cs typeface="Segoe UI Light" panose="020B0502040204020203"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b="1" dirty="0">
                <a:solidFill>
                  <a:schemeClr val="tx1"/>
                </a:solidFill>
                <a:latin typeface="Segoe UI Light" panose="020B0502040204020203" pitchFamily="34" charset="0"/>
                <a:cs typeface="Segoe UI Light" panose="020B0502040204020203" pitchFamily="34" charset="0"/>
              </a:rPr>
              <a:t>_____________________________________________________________________________________________________</a:t>
            </a:r>
          </a:p>
          <a:p>
            <a:r>
              <a:rPr lang="en-US" sz="1200" b="1" dirty="0">
                <a:solidFill>
                  <a:schemeClr val="tx1"/>
                </a:solidFill>
                <a:latin typeface="Segoe UI Light" panose="020B0502040204020203" pitchFamily="34" charset="0"/>
                <a:cs typeface="Segoe UI Light" panose="020B0502040204020203" pitchFamily="34" charset="0"/>
              </a:rPr>
              <a:t>_____________________________________________________________________________________________________</a:t>
            </a:r>
            <a:endParaRPr lang="en-US" sz="1200" dirty="0">
              <a:solidFill>
                <a:schemeClr val="tx1"/>
              </a:solidFill>
              <a:latin typeface="Segoe UI Light" panose="020B0502040204020203" pitchFamily="34" charset="0"/>
              <a:cs typeface="Segoe UI Light" panose="020B0502040204020203" pitchFamily="34" charset="0"/>
            </a:endParaRPr>
          </a:p>
          <a:p>
            <a:endParaRPr lang="en-US" sz="1200" dirty="0">
              <a:solidFill>
                <a:schemeClr val="tx1"/>
              </a:solidFill>
              <a:latin typeface="Segoe UI Light" panose="020B0502040204020203" pitchFamily="34" charset="0"/>
              <a:cs typeface="Segoe UI Light" panose="020B0502040204020203" pitchFamily="34" charset="0"/>
            </a:endParaRPr>
          </a:p>
          <a:p>
            <a:r>
              <a:rPr lang="en-US" sz="1200" dirty="0">
                <a:solidFill>
                  <a:schemeClr val="tx1"/>
                </a:solidFill>
                <a:latin typeface="Segoe UI Light" panose="020B0502040204020203" pitchFamily="34" charset="0"/>
                <a:cs typeface="Segoe UI Light" panose="020B0502040204020203" pitchFamily="34" charset="0"/>
              </a:rPr>
              <a:t>Student’s Printed Name _______________________________________________ Date _____________________</a:t>
            </a:r>
          </a:p>
          <a:p>
            <a:r>
              <a:rPr lang="en-US" sz="1200" dirty="0">
                <a:solidFill>
                  <a:schemeClr val="tx1"/>
                </a:solidFill>
                <a:latin typeface="Segoe UI Light" panose="020B0502040204020203" pitchFamily="34" charset="0"/>
                <a:cs typeface="Segoe UI Light" panose="020B0502040204020203" pitchFamily="34" charset="0"/>
              </a:rPr>
              <a:t>Student’s Signature ______________________________________________________________________________</a:t>
            </a:r>
          </a:p>
          <a:p>
            <a:pPr algn="ctr"/>
            <a:endParaRPr lang="en-US" sz="1200" dirty="0">
              <a:solidFill>
                <a:schemeClr val="tx1"/>
              </a:solidFill>
              <a:latin typeface="Segoe UI Light" panose="020B0502040204020203" pitchFamily="34" charset="0"/>
              <a:cs typeface="Segoe UI Light" panose="020B0502040204020203" pitchFamily="34" charset="0"/>
            </a:endParaRPr>
          </a:p>
          <a:p>
            <a:pPr algn="ctr"/>
            <a:endParaRPr lang="en-US" sz="1200" b="1" dirty="0">
              <a:solidFill>
                <a:schemeClr val="tx1"/>
              </a:solidFill>
              <a:latin typeface="Segoe UI Light" panose="020B0502040204020203" pitchFamily="34" charset="0"/>
              <a:cs typeface="Segoe UI Light" panose="020B0502040204020203" pitchFamily="34" charset="0"/>
            </a:endParaRPr>
          </a:p>
        </p:txBody>
      </p:sp>
      <p:sp>
        <p:nvSpPr>
          <p:cNvPr id="20" name="Rectangle 19"/>
          <p:cNvSpPr/>
          <p:nvPr/>
        </p:nvSpPr>
        <p:spPr>
          <a:xfrm>
            <a:off x="144323" y="3735659"/>
            <a:ext cx="6569355" cy="14385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679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34008971"/>
              </p:ext>
            </p:extLst>
          </p:nvPr>
        </p:nvGraphicFramePr>
        <p:xfrm>
          <a:off x="140369" y="152399"/>
          <a:ext cx="6577263" cy="8467642"/>
        </p:xfrm>
        <a:graphic>
          <a:graphicData uri="http://schemas.openxmlformats.org/drawingml/2006/table">
            <a:tbl>
              <a:tblPr firstRow="1" firstCol="1" bandRow="1">
                <a:tableStyleId>{0505E3EF-67EA-436B-97B2-0124C06EBD24}</a:tableStyleId>
              </a:tblPr>
              <a:tblGrid>
                <a:gridCol w="654828">
                  <a:extLst>
                    <a:ext uri="{9D8B030D-6E8A-4147-A177-3AD203B41FA5}">
                      <a16:colId xmlns:a16="http://schemas.microsoft.com/office/drawing/2014/main" val="3577206464"/>
                    </a:ext>
                  </a:extLst>
                </a:gridCol>
                <a:gridCol w="616969">
                  <a:extLst>
                    <a:ext uri="{9D8B030D-6E8A-4147-A177-3AD203B41FA5}">
                      <a16:colId xmlns:a16="http://schemas.microsoft.com/office/drawing/2014/main" val="3963044493"/>
                    </a:ext>
                  </a:extLst>
                </a:gridCol>
                <a:gridCol w="1467004">
                  <a:extLst>
                    <a:ext uri="{9D8B030D-6E8A-4147-A177-3AD203B41FA5}">
                      <a16:colId xmlns:a16="http://schemas.microsoft.com/office/drawing/2014/main" val="3832968877"/>
                    </a:ext>
                  </a:extLst>
                </a:gridCol>
                <a:gridCol w="1260559">
                  <a:extLst>
                    <a:ext uri="{9D8B030D-6E8A-4147-A177-3AD203B41FA5}">
                      <a16:colId xmlns:a16="http://schemas.microsoft.com/office/drawing/2014/main" val="130142309"/>
                    </a:ext>
                  </a:extLst>
                </a:gridCol>
                <a:gridCol w="2577903">
                  <a:extLst>
                    <a:ext uri="{9D8B030D-6E8A-4147-A177-3AD203B41FA5}">
                      <a16:colId xmlns:a16="http://schemas.microsoft.com/office/drawing/2014/main" val="4249367524"/>
                    </a:ext>
                  </a:extLst>
                </a:gridCol>
              </a:tblGrid>
              <a:tr h="544535">
                <a:tc gridSpan="5">
                  <a:txBody>
                    <a:bodyPr/>
                    <a:lstStyle/>
                    <a:p>
                      <a:pPr marL="0" marR="0" algn="ctr">
                        <a:spcBef>
                          <a:spcPts val="0"/>
                        </a:spcBef>
                        <a:spcAft>
                          <a:spcPts val="0"/>
                        </a:spcAft>
                      </a:pPr>
                      <a:r>
                        <a:rPr lang="en-US" sz="2000" dirty="0">
                          <a:effectLst/>
                          <a:latin typeface="Segoe Script" panose="030B0504020000000003" pitchFamily="66" charset="0"/>
                        </a:rPr>
                        <a:t>Contact Log (Teacher Use Only)</a:t>
                      </a:r>
                      <a:endParaRPr lang="en-US" sz="1800" dirty="0">
                        <a:effectLst/>
                        <a:latin typeface="Segoe Script" panose="030B0504020000000003" pitchFamily="66" charset="0"/>
                      </a:endParaRPr>
                    </a:p>
                  </a:txBody>
                  <a:tcPr marL="50569" marR="50569" marT="0" marB="0"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64736581"/>
                  </a:ext>
                </a:extLst>
              </a:tr>
              <a:tr h="237507">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Date:</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Time:</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Whom Contacted:</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Type of Contact:</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tc>
                  <a:txBody>
                    <a:bodyPr/>
                    <a:lstStyle/>
                    <a:p>
                      <a:pPr marL="0" marR="0" algn="ctr">
                        <a:spcBef>
                          <a:spcPts val="0"/>
                        </a:spcBef>
                        <a:spcAft>
                          <a:spcPts val="0"/>
                        </a:spcAft>
                      </a:pPr>
                      <a:r>
                        <a:rPr lang="en-US" sz="1200" b="1" dirty="0">
                          <a:effectLst/>
                          <a:latin typeface="Segoe UI Light" panose="020B0502040204020203" pitchFamily="34" charset="0"/>
                          <a:cs typeface="Segoe UI Light" panose="020B0502040204020203" pitchFamily="34" charset="0"/>
                        </a:rPr>
                        <a:t>About:</a:t>
                      </a:r>
                      <a:endParaRPr lang="en-US" sz="1200" b="1" dirty="0">
                        <a:effectLst/>
                        <a:latin typeface="Segoe UI Light" panose="020B0502040204020203" pitchFamily="34" charset="0"/>
                        <a:ea typeface="Times New Roman" panose="02020603050405020304" pitchFamily="18" charset="0"/>
                        <a:cs typeface="Segoe UI Light" panose="020B0502040204020203" pitchFamily="34" charset="0"/>
                      </a:endParaRPr>
                    </a:p>
                  </a:txBody>
                  <a:tcPr marL="50569" marR="50569" marT="0" marB="0">
                    <a:noFill/>
                  </a:tcPr>
                </a:tc>
                <a:extLst>
                  <a:ext uri="{0D108BD9-81ED-4DB2-BD59-A6C34878D82A}">
                    <a16:rowId xmlns:a16="http://schemas.microsoft.com/office/drawing/2014/main" val="1859150131"/>
                  </a:ext>
                </a:extLst>
              </a:tr>
              <a:tr h="295600">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4229672450"/>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409219244"/>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309673810"/>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69054820"/>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750783849"/>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17221070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600647301"/>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738347387"/>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023353934"/>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425881756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878330239"/>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886150635"/>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6157118"/>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048994310"/>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90224007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476952694"/>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40148355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216698324"/>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729897013"/>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3068687978"/>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558381191"/>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449962549"/>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433458451"/>
                  </a:ext>
                </a:extLst>
              </a:tr>
              <a:tr h="295600">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16465311"/>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732158976"/>
                  </a:ext>
                </a:extLst>
              </a:tr>
              <a:tr h="295600">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50569" marR="50569" marT="0" marB="0">
                    <a:noFill/>
                  </a:tcPr>
                </a:tc>
                <a:tc>
                  <a:txBody>
                    <a:bodyPr/>
                    <a:lstStyle/>
                    <a:p>
                      <a:pPr marL="0" marR="0">
                        <a:spcBef>
                          <a:spcPts val="0"/>
                        </a:spcBef>
                        <a:spcAft>
                          <a:spcPts val="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50569" marR="50569" marT="0" marB="0">
                    <a:noFill/>
                  </a:tcPr>
                </a:tc>
                <a:extLst>
                  <a:ext uri="{0D108BD9-81ED-4DB2-BD59-A6C34878D82A}">
                    <a16:rowId xmlns:a16="http://schemas.microsoft.com/office/drawing/2014/main" val="2005660716"/>
                  </a:ext>
                </a:extLst>
              </a:tr>
            </a:tbl>
          </a:graphicData>
        </a:graphic>
      </p:graphicFrame>
      <p:sp>
        <p:nvSpPr>
          <p:cNvPr id="3" name="Rectangle 2"/>
          <p:cNvSpPr/>
          <p:nvPr/>
        </p:nvSpPr>
        <p:spPr>
          <a:xfrm>
            <a:off x="204537" y="8620053"/>
            <a:ext cx="6448926" cy="461665"/>
          </a:xfrm>
          <a:prstGeom prst="rect">
            <a:avLst/>
          </a:prstGeom>
          <a:noFill/>
          <a:ln>
            <a:noFill/>
          </a:ln>
        </p:spPr>
        <p:txBody>
          <a:bodyPr wrap="square">
            <a:spAutoFit/>
          </a:bodyPr>
          <a:lstStyle/>
          <a:p>
            <a:r>
              <a:rPr lang="en-US" sz="1200" dirty="0">
                <a:latin typeface="Segoe UI Light" panose="020B0502040204020203" pitchFamily="34" charset="0"/>
                <a:cs typeface="Segoe UI Light" panose="020B0502040204020203" pitchFamily="34" charset="0"/>
              </a:rPr>
              <a:t>C = Parent Conference       	 		PC = Phone Call			504 = 504 Meeting</a:t>
            </a:r>
          </a:p>
          <a:p>
            <a:r>
              <a:rPr lang="en-US" sz="1200" dirty="0">
                <a:latin typeface="Segoe UI Light" panose="020B0502040204020203" pitchFamily="34" charset="0"/>
                <a:cs typeface="Segoe UI Light" panose="020B0502040204020203" pitchFamily="34" charset="0"/>
              </a:rPr>
              <a:t>E = Email                             			IEP = IEP Meeting                		L = Letter Home </a:t>
            </a:r>
            <a:endParaRPr lang="en-US" sz="1200" dirty="0">
              <a:effectLst/>
              <a:latin typeface="Segoe UI Light" panose="020B0502040204020203" pitchFamily="34" charset="0"/>
              <a:cs typeface="Segoe UI Light" panose="020B0502040204020203" pitchFamily="34" charset="0"/>
            </a:endParaRPr>
          </a:p>
        </p:txBody>
      </p:sp>
      <p:pic>
        <p:nvPicPr>
          <p:cNvPr id="3073" name="Picture 1" descr="The Blue Hurricane &amp; Purple Hurricane Ad - HEC Worldwide Inflatabl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81688" y="7751684"/>
            <a:ext cx="976312"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11143578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BD22634FD244848A61988B051BEA037" ma:contentTypeVersion="30" ma:contentTypeDescription="Create a new document." ma:contentTypeScope="" ma:versionID="78b89a0f8164447f11b318d4bf3312bf">
  <xsd:schema xmlns:xsd="http://www.w3.org/2001/XMLSchema" xmlns:xs="http://www.w3.org/2001/XMLSchema" xmlns:p="http://schemas.microsoft.com/office/2006/metadata/properties" xmlns:ns3="4c7c93e2-72c0-4f62-80d8-e1322eeb1db4" xmlns:ns4="8662d509-989d-4a84-90f4-8873a4c9b12f" targetNamespace="http://schemas.microsoft.com/office/2006/metadata/properties" ma:root="true" ma:fieldsID="e67ae4b306f6da6fc79e859eda20d4bc" ns3:_="" ns4:_="">
    <xsd:import namespace="4c7c93e2-72c0-4f62-80d8-e1322eeb1db4"/>
    <xsd:import namespace="8662d509-989d-4a84-90f4-8873a4c9b12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EventHashCode" minOccurs="0"/>
                <xsd:element ref="ns4:MediaServiceGenerationTime" minOccurs="0"/>
                <xsd:element ref="ns4:MediaServiceAutoTags" minOccurs="0"/>
                <xsd:element ref="ns4:MediaServiceOCR" minOccurs="0"/>
                <xsd:element ref="ns4:MediaServiceAutoKeyPoints" minOccurs="0"/>
                <xsd:element ref="ns4:MediaServiceKeyPoints" minOccurs="0"/>
                <xsd:element ref="ns4:MediaLengthInSeconds"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7c93e2-72c0-4f62-80d8-e1322eeb1db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62d509-989d-4a84-90f4-8873a4c9b12f"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Owner" ma:index="1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7" nillable="true" ma:displayName="Default Section Names" ma:internalName="DefaultSectionNames">
      <xsd:simpleType>
        <xsd:restriction base="dms:Note">
          <xsd:maxLength value="255"/>
        </xsd:restriction>
      </xsd:simpleType>
    </xsd:element>
    <xsd:element name="Templates" ma:index="18" nillable="true" ma:displayName="Templates" ma:internalName="Templates">
      <xsd:simpleType>
        <xsd:restriction base="dms:Note">
          <xsd:maxLength value="255"/>
        </xsd:restriction>
      </xsd:simpleType>
    </xsd:element>
    <xsd:element name="CultureName" ma:index="19" nillable="true" ma:displayName="Culture Name" ma:internalName="CultureName">
      <xsd:simpleType>
        <xsd:restriction base="dms:Text"/>
      </xsd:simpleType>
    </xsd:element>
    <xsd:element name="AppVersion" ma:index="20" nillable="true" ma:displayName="App Version" ma:internalName="AppVersion">
      <xsd:simpleType>
        <xsd:restriction base="dms:Text"/>
      </xsd:simpleType>
    </xsd:element>
    <xsd:element name="Teachers" ma:index="21"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2"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3"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4" nillable="true" ma:displayName="Invited Teachers" ma:internalName="Invited_Teachers">
      <xsd:simpleType>
        <xsd:restriction base="dms:Note">
          <xsd:maxLength value="255"/>
        </xsd:restriction>
      </xsd:simpleType>
    </xsd:element>
    <xsd:element name="Invited_Students" ma:index="25" nillable="true" ma:displayName="Invited Students" ma:internalName="Invited_Students">
      <xsd:simpleType>
        <xsd:restriction base="dms:Note">
          <xsd:maxLength value="255"/>
        </xsd:restriction>
      </xsd:simpleType>
    </xsd:element>
    <xsd:element name="Self_Registration_Enabled" ma:index="26" nillable="true" ma:displayName="Self Registration Enabled" ma:internalName="Self_Registration_Enabled">
      <xsd:simpleType>
        <xsd:restriction base="dms:Boolean"/>
      </xsd:simpleType>
    </xsd:element>
    <xsd:element name="Has_Teacher_Only_SectionGroup" ma:index="27" nillable="true" ma:displayName="Has Teacher Only SectionGroup" ma:internalName="Has_Teacher_Only_SectionGroup">
      <xsd:simpleType>
        <xsd:restriction base="dms:Boolean"/>
      </xsd:simpleType>
    </xsd:element>
    <xsd:element name="Is_Collaboration_Space_Locked" ma:index="28" nillable="true" ma:displayName="Is Collaboration Space Locked" ma:internalName="Is_Collaboration_Space_Locked">
      <xsd:simpleType>
        <xsd:restriction base="dms:Boolean"/>
      </xsd:simpleType>
    </xsd:element>
    <xsd:element name="MediaServiceEventHashCode" ma:index="29" nillable="true" ma:displayName="MediaServiceEventHashCode" ma:hidden="true" ma:internalName="MediaServiceEventHashCode" ma:readOnly="true">
      <xsd:simpleType>
        <xsd:restriction base="dms:Text"/>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MediaServiceAutoKeyPoints" ma:index="33" nillable="true" ma:displayName="MediaServiceAutoKeyPoints" ma:hidden="true" ma:internalName="MediaServiceAutoKeyPoints" ma:readOnly="true">
      <xsd:simpleType>
        <xsd:restriction base="dms:Note"/>
      </xsd:simpleType>
    </xsd:element>
    <xsd:element name="MediaServiceKeyPoints" ma:index="34" nillable="true" ma:displayName="KeyPoints" ma:internalName="MediaServiceKeyPoints" ma:readOnly="true">
      <xsd:simpleType>
        <xsd:restriction base="dms:Note">
          <xsd:maxLength value="255"/>
        </xsd:restriction>
      </xsd:simpleType>
    </xsd:element>
    <xsd:element name="MediaLengthInSeconds" ma:index="35" nillable="true" ma:displayName="Length (seconds)" ma:internalName="MediaLengthInSeconds" ma:readOnly="true">
      <xsd:simpleType>
        <xsd:restriction base="dms:Unknown"/>
      </xsd:simpleType>
    </xsd:element>
    <xsd:element name="_activity" ma:index="36" nillable="true" ma:displayName="_activity" ma:hidden="true" ma:internalName="_activity">
      <xsd:simpleType>
        <xsd:restriction base="dms:Note"/>
      </xsd:simpleType>
    </xsd:element>
    <xsd:element name="MediaServiceObjectDetectorVersions" ma:index="37"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eachers xmlns="8662d509-989d-4a84-90f4-8873a4c9b12f">
      <UserInfo>
        <DisplayName/>
        <AccountId xsi:nil="true"/>
        <AccountType/>
      </UserInfo>
    </Teachers>
    <Students xmlns="8662d509-989d-4a84-90f4-8873a4c9b12f">
      <UserInfo>
        <DisplayName/>
        <AccountId xsi:nil="true"/>
        <AccountType/>
      </UserInfo>
    </Students>
    <Student_Groups xmlns="8662d509-989d-4a84-90f4-8873a4c9b12f">
      <UserInfo>
        <DisplayName/>
        <AccountId xsi:nil="true"/>
        <AccountType/>
      </UserInfo>
    </Student_Groups>
    <Templates xmlns="8662d509-989d-4a84-90f4-8873a4c9b12f" xsi:nil="true"/>
    <Self_Registration_Enabled xmlns="8662d509-989d-4a84-90f4-8873a4c9b12f" xsi:nil="true"/>
    <Has_Teacher_Only_SectionGroup xmlns="8662d509-989d-4a84-90f4-8873a4c9b12f" xsi:nil="true"/>
    <Is_Collaboration_Space_Locked xmlns="8662d509-989d-4a84-90f4-8873a4c9b12f" xsi:nil="true"/>
    <FolderType xmlns="8662d509-989d-4a84-90f4-8873a4c9b12f" xsi:nil="true"/>
    <Owner xmlns="8662d509-989d-4a84-90f4-8873a4c9b12f">
      <UserInfo>
        <DisplayName/>
        <AccountId xsi:nil="true"/>
        <AccountType/>
      </UserInfo>
    </Owner>
    <Invited_Teachers xmlns="8662d509-989d-4a84-90f4-8873a4c9b12f" xsi:nil="true"/>
    <NotebookType xmlns="8662d509-989d-4a84-90f4-8873a4c9b12f" xsi:nil="true"/>
    <DefaultSectionNames xmlns="8662d509-989d-4a84-90f4-8873a4c9b12f" xsi:nil="true"/>
    <AppVersion xmlns="8662d509-989d-4a84-90f4-8873a4c9b12f" xsi:nil="true"/>
    <CultureName xmlns="8662d509-989d-4a84-90f4-8873a4c9b12f" xsi:nil="true"/>
    <Invited_Students xmlns="8662d509-989d-4a84-90f4-8873a4c9b12f" xsi:nil="true"/>
    <_activity xmlns="8662d509-989d-4a84-90f4-8873a4c9b12f" xsi:nil="true"/>
  </documentManagement>
</p:properties>
</file>

<file path=customXml/itemProps1.xml><?xml version="1.0" encoding="utf-8"?>
<ds:datastoreItem xmlns:ds="http://schemas.openxmlformats.org/officeDocument/2006/customXml" ds:itemID="{4FA35B05-F859-4281-8C49-8D2C5BA1158F}">
  <ds:schemaRefs>
    <ds:schemaRef ds:uri="http://schemas.microsoft.com/sharepoint/v3/contenttype/forms"/>
  </ds:schemaRefs>
</ds:datastoreItem>
</file>

<file path=customXml/itemProps2.xml><?xml version="1.0" encoding="utf-8"?>
<ds:datastoreItem xmlns:ds="http://schemas.openxmlformats.org/officeDocument/2006/customXml" ds:itemID="{49D0C53B-F2BE-448E-B443-E8AEFBB9BA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7c93e2-72c0-4f62-80d8-e1322eeb1db4"/>
    <ds:schemaRef ds:uri="8662d509-989d-4a84-90f4-8873a4c9b1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663BE7-2E39-4FBF-A0FE-0DA3F2C9D0C6}">
  <ds:schemaRefs>
    <ds:schemaRef ds:uri="http://purl.org/dc/terms/"/>
    <ds:schemaRef ds:uri="http://schemas.microsoft.com/office/2006/documentManagement/types"/>
    <ds:schemaRef ds:uri="http://www.w3.org/XML/1998/namespace"/>
    <ds:schemaRef ds:uri="http://schemas.microsoft.com/office/infopath/2007/PartnerControls"/>
    <ds:schemaRef ds:uri="4c7c93e2-72c0-4f62-80d8-e1322eeb1db4"/>
    <ds:schemaRef ds:uri="http://purl.org/dc/elements/1.1/"/>
    <ds:schemaRef ds:uri="http://purl.org/dc/dcmitype/"/>
    <ds:schemaRef ds:uri="http://schemas.openxmlformats.org/package/2006/metadata/core-properties"/>
    <ds:schemaRef ds:uri="8662d509-989d-4a84-90f4-8873a4c9b12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406</TotalTime>
  <Words>456</Words>
  <Application>Microsoft Office PowerPoint</Application>
  <PresentationFormat>Letter Paper (8.5x11 in)</PresentationFormat>
  <Paragraphs>250</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Calibri Light</vt:lpstr>
      <vt:lpstr>Segoe Script</vt:lpstr>
      <vt:lpstr>Segoe UI</vt:lpstr>
      <vt:lpstr>Segoe UI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Pettis</dc:creator>
  <cp:lastModifiedBy>David Cagle</cp:lastModifiedBy>
  <cp:revision>35</cp:revision>
  <cp:lastPrinted>2024-07-24T19:04:13Z</cp:lastPrinted>
  <dcterms:created xsi:type="dcterms:W3CDTF">2021-08-01T15:18:52Z</dcterms:created>
  <dcterms:modified xsi:type="dcterms:W3CDTF">2024-07-24T19:04:54Z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0x0101008BD22634FD244848A61988B051BEA037</vt:lpwstr>
  </property>
</Properties>
</file>